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sldIdLst>
    <p:sldId id="256" r:id="rId5"/>
    <p:sldId id="258" r:id="rId6"/>
    <p:sldId id="257" r:id="rId7"/>
    <p:sldId id="629" r:id="rId8"/>
    <p:sldId id="639" r:id="rId9"/>
    <p:sldId id="656" r:id="rId10"/>
    <p:sldId id="295" r:id="rId11"/>
    <p:sldId id="293" r:id="rId12"/>
    <p:sldId id="259" r:id="rId13"/>
    <p:sldId id="650" r:id="rId14"/>
    <p:sldId id="658" r:id="rId15"/>
    <p:sldId id="637" r:id="rId16"/>
    <p:sldId id="651" r:id="rId17"/>
    <p:sldId id="643" r:id="rId18"/>
    <p:sldId id="645" r:id="rId19"/>
    <p:sldId id="638" r:id="rId20"/>
    <p:sldId id="657" r:id="rId21"/>
    <p:sldId id="654" r:id="rId22"/>
    <p:sldId id="634" r:id="rId23"/>
    <p:sldId id="652" r:id="rId24"/>
    <p:sldId id="653" r:id="rId25"/>
    <p:sldId id="655" r:id="rId26"/>
    <p:sldId id="636" r:id="rId27"/>
    <p:sldId id="630" r:id="rId28"/>
    <p:sldId id="646" r:id="rId29"/>
    <p:sldId id="647" r:id="rId30"/>
    <p:sldId id="649" r:id="rId31"/>
    <p:sldId id="642" r:id="rId32"/>
    <p:sldId id="632" r:id="rId3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C349"/>
    <a:srgbClr val="6E8EC0"/>
    <a:srgbClr val="6699FF"/>
    <a:srgbClr val="ADDC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1" autoAdjust="0"/>
    <p:restoredTop sz="94660"/>
  </p:normalViewPr>
  <p:slideViewPr>
    <p:cSldViewPr>
      <p:cViewPr varScale="1">
        <p:scale>
          <a:sx n="58" d="100"/>
          <a:sy n="58" d="100"/>
        </p:scale>
        <p:origin x="1538" y="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D0DB3D-EF2A-4145-BB10-BDB36EA33E78}" type="datetimeFigureOut">
              <a:rPr lang="en-US" smtClean="0"/>
              <a:t>11/13/2019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C7CC4-FFF8-4082-9E54-74CFD7B0B7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133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Heather will welcome the group and introduce elected officials.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C7CC4-FFF8-4082-9E54-74CFD7B0B7A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752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C7CC4-FFF8-4082-9E54-74CFD7B0B7A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72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C7CC4-FFF8-4082-9E54-74CFD7B0B7A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862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C7CC4-FFF8-4082-9E54-74CFD7B0B7A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935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C7CC4-FFF8-4082-9E54-74CFD7B0B7A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2367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C7CC4-FFF8-4082-9E54-74CFD7B0B7A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280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Mina handoff to Mike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C7CC4-FFF8-4082-9E54-74CFD7B0B7A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3039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C7CC4-FFF8-4082-9E54-74CFD7B0B7A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7319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C7CC4-FFF8-4082-9E54-74CFD7B0B7A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3433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C7CC4-FFF8-4082-9E54-74CFD7B0B7A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1234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C7CC4-FFF8-4082-9E54-74CFD7B0B7A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93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Heather will introduce team members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C7CC4-FFF8-4082-9E54-74CFD7B0B7A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6489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C7CC4-FFF8-4082-9E54-74CFD7B0B7A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2319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C7CC4-FFF8-4082-9E54-74CFD7B0B7A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7098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C7CC4-FFF8-4082-9E54-74CFD7B0B7A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9225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C7CC4-FFF8-4082-9E54-74CFD7B0B7A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7717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C7CC4-FFF8-4082-9E54-74CFD7B0B7A2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3039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C7CC4-FFF8-4082-9E54-74CFD7B0B7A2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2801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C7CC4-FFF8-4082-9E54-74CFD7B0B7A2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2801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C7CC4-FFF8-4082-9E54-74CFD7B0B7A2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7420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Lynn will facilitate Q&amp;A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C7CC4-FFF8-4082-9E54-74CFD7B0B7A2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4946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Heather will thank everyone for attending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C7CC4-FFF8-4082-9E54-74CFD7B0B7A2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065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HL will describe format and hand off to Mina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C7CC4-FFF8-4082-9E54-74CFD7B0B7A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109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C7CC4-FFF8-4082-9E54-74CFD7B0B7A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380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C7CC4-FFF8-4082-9E54-74CFD7B0B7A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383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Mike</a:t>
            </a:r>
          </a:p>
          <a:p>
            <a:r>
              <a:rPr lang="en-US" dirty="0"/>
              <a:t>Highlight the numbers of properties and the ones who haven’t submitted.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C7CC4-FFF8-4082-9E54-74CFD7B0B7A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851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C7CC4-FFF8-4082-9E54-74CFD7B0B7A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750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C7CC4-FFF8-4082-9E54-74CFD7B0B7A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345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Mina</a:t>
            </a:r>
          </a:p>
          <a:p>
            <a:r>
              <a:rPr lang="en-US" dirty="0"/>
              <a:t>Move under caption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C7CC4-FFF8-4082-9E54-74CFD7B0B7A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364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4800" y="6356349"/>
            <a:ext cx="2133600" cy="365125"/>
          </a:xfrm>
        </p:spPr>
        <p:txBody>
          <a:bodyPr/>
          <a:lstStyle>
            <a:lvl1pPr algn="l">
              <a:defRPr/>
            </a:lvl1pPr>
          </a:lstStyle>
          <a:p>
            <a:fld id="{88881000-6D00-4F3D-98DA-B431D114F3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90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1000-6D00-4F3D-98DA-B431D114F3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822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1000-6D00-4F3D-98DA-B431D114F3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162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1000-6D00-4F3D-98DA-B431D114F3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760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1000-6D00-4F3D-98DA-B431D114F3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134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1000-6D00-4F3D-98DA-B431D114F3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619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1000-6D00-4F3D-98DA-B431D114F3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045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1000-6D00-4F3D-98DA-B431D114F3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310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1000-6D00-4F3D-98DA-B431D114F3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418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1000-6D00-4F3D-98DA-B431D114F3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263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1000-6D00-4F3D-98DA-B431D114F3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358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81000-6D00-4F3D-98DA-B431D114F3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88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a city next to a body of water&#10;&#10;Description automatically generated">
            <a:extLst>
              <a:ext uri="{FF2B5EF4-FFF2-40B4-BE49-F238E27FC236}">
                <a16:creationId xmlns:a16="http://schemas.microsoft.com/office/drawing/2014/main" id="{1B2E4FC2-9FC9-4BA2-ADEB-EEA4D5E6A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8" y="-23095"/>
            <a:ext cx="9149918" cy="68624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5918" y="6210300"/>
            <a:ext cx="9220200" cy="723900"/>
          </a:xfrm>
          <a:prstGeom prst="rect">
            <a:avLst/>
          </a:prstGeom>
          <a:solidFill>
            <a:srgbClr val="ADD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366679"/>
            <a:ext cx="2082826" cy="411141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CBA25F98-87F8-4209-B64C-C7F726E1A603}"/>
              </a:ext>
            </a:extLst>
          </p:cNvPr>
          <p:cNvSpPr txBox="1">
            <a:spLocks/>
          </p:cNvSpPr>
          <p:nvPr/>
        </p:nvSpPr>
        <p:spPr>
          <a:xfrm>
            <a:off x="2678268" y="-39892"/>
            <a:ext cx="6446588" cy="18686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b="1" dirty="0">
                <a:solidFill>
                  <a:schemeClr val="bg1"/>
                </a:solidFill>
                <a:latin typeface="Futura Std Book" panose="020B0502020204020303" pitchFamily="34" charset="0"/>
              </a:rPr>
              <a:t>Indian Creek Drive </a:t>
            </a:r>
            <a:r>
              <a:rPr lang="en-US" sz="3100" dirty="0">
                <a:solidFill>
                  <a:schemeClr val="bg1"/>
                </a:solidFill>
                <a:latin typeface="Futura Std Book" panose="020B0502020204020303" pitchFamily="34" charset="0"/>
              </a:rPr>
              <a:t>Flooding Mitigation Project Phase 3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6397A4F9-D205-436E-90C9-DAD59705D1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4801" y="1447800"/>
            <a:ext cx="5029200" cy="676388"/>
          </a:xfrm>
        </p:spPr>
        <p:txBody>
          <a:bodyPr>
            <a:norm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Futura Std Book" panose="020B0502020204020303" pitchFamily="34" charset="0"/>
              </a:rPr>
              <a:t>Wednesday, November 13, 2019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A5AEE7A-B6CA-4FCE-9CC6-FDA3000878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18" y="-228600"/>
            <a:ext cx="2297267" cy="2102716"/>
          </a:xfrm>
          <a:prstGeom prst="rect">
            <a:avLst/>
          </a:prstGeom>
          <a:solidFill>
            <a:schemeClr val="bg1">
              <a:alpha val="76000"/>
            </a:schemeClr>
          </a:solidFill>
        </p:spPr>
      </p:pic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036CFE85-78BC-42DB-A027-658D99978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1000-6D00-4F3D-98DA-B431D114F3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870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5918" y="6210300"/>
            <a:ext cx="9220200" cy="723900"/>
          </a:xfrm>
          <a:prstGeom prst="rect">
            <a:avLst/>
          </a:prstGeom>
          <a:solidFill>
            <a:srgbClr val="ADD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363832"/>
            <a:ext cx="6477000" cy="647700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sz="2800" b="1" dirty="0">
                <a:solidFill>
                  <a:schemeClr val="tx2"/>
                </a:solidFill>
                <a:latin typeface="Futura Std Book" panose="020B0502020204020303" pitchFamily="34" charset="0"/>
              </a:rPr>
              <a:t>Pre-Construction Conditions: May 2018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1FE52987-653F-41D7-8B08-D75C0F2BC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1000-6D00-4F3D-98DA-B431D114F3C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5918" y="0"/>
            <a:ext cx="9220200" cy="1295400"/>
          </a:xfrm>
          <a:prstGeom prst="rect">
            <a:avLst/>
          </a:prstGeom>
          <a:solidFill>
            <a:srgbClr val="6E8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378" y="1"/>
            <a:ext cx="8630022" cy="1371600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solidFill>
                  <a:schemeClr val="bg1"/>
                </a:solidFill>
                <a:latin typeface="Futura PT Book" pitchFamily="34" charset="0"/>
              </a:rPr>
              <a:t>Project Need/Overview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75AB2D8-AAD8-4576-8FC0-399D4513F2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6366679"/>
            <a:ext cx="2082826" cy="411141"/>
          </a:xfrm>
          <a:prstGeom prst="rect">
            <a:avLst/>
          </a:prstGeom>
        </p:spPr>
      </p:pic>
      <p:pic>
        <p:nvPicPr>
          <p:cNvPr id="10" name="Picture 9" descr="A river running through a city street&#10;&#10;Description automatically generated">
            <a:extLst>
              <a:ext uri="{FF2B5EF4-FFF2-40B4-BE49-F238E27FC236}">
                <a16:creationId xmlns:a16="http://schemas.microsoft.com/office/drawing/2014/main" id="{74E5017F-E544-4F17-85EB-6DEA3E65A4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54304"/>
            <a:ext cx="4544433" cy="3408324"/>
          </a:xfrm>
          <a:prstGeom prst="rect">
            <a:avLst/>
          </a:prstGeom>
        </p:spPr>
      </p:pic>
      <p:pic>
        <p:nvPicPr>
          <p:cNvPr id="8" name="Picture 7" descr="A close up of a rainy city street&#10;&#10;Description automatically generated">
            <a:extLst>
              <a:ext uri="{FF2B5EF4-FFF2-40B4-BE49-F238E27FC236}">
                <a16:creationId xmlns:a16="http://schemas.microsoft.com/office/drawing/2014/main" id="{D37E5DB5-05FE-40C5-8887-F638AF20D5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567770"/>
            <a:ext cx="464820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56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5918" y="6210300"/>
            <a:ext cx="9220200" cy="723900"/>
          </a:xfrm>
          <a:prstGeom prst="rect">
            <a:avLst/>
          </a:prstGeom>
          <a:solidFill>
            <a:srgbClr val="ADD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599" y="1363832"/>
            <a:ext cx="8470063" cy="647700"/>
          </a:xfrm>
        </p:spPr>
        <p:txBody>
          <a:bodyPr>
            <a:normAutofit fontScale="92500"/>
          </a:bodyPr>
          <a:lstStyle/>
          <a:p>
            <a:pPr algn="l"/>
            <a:r>
              <a:rPr lang="en-US" sz="2800" b="1" dirty="0">
                <a:solidFill>
                  <a:schemeClr val="tx2"/>
                </a:solidFill>
                <a:latin typeface="Futura Std Book" panose="020B0502020204020303" pitchFamily="34" charset="0"/>
              </a:rPr>
              <a:t>Pre-Construction Conditions: November 2019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1FE52987-653F-41D7-8B08-D75C0F2BC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1000-6D00-4F3D-98DA-B431D114F3C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5918" y="0"/>
            <a:ext cx="9220200" cy="1295400"/>
          </a:xfrm>
          <a:prstGeom prst="rect">
            <a:avLst/>
          </a:prstGeom>
          <a:solidFill>
            <a:srgbClr val="6E8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378" y="1"/>
            <a:ext cx="8630022" cy="1371600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solidFill>
                  <a:schemeClr val="bg1"/>
                </a:solidFill>
                <a:latin typeface="Futura PT Book" pitchFamily="34" charset="0"/>
              </a:rPr>
              <a:t>Project Need/Overview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75AB2D8-AAD8-4576-8FC0-399D4513F2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6366679"/>
            <a:ext cx="2082826" cy="411141"/>
          </a:xfrm>
          <a:prstGeom prst="rect">
            <a:avLst/>
          </a:prstGeom>
        </p:spPr>
      </p:pic>
      <p:pic>
        <p:nvPicPr>
          <p:cNvPr id="11" name="Picture 10" descr="A car driving on a rainy day&#10;&#10;Description automatically generated">
            <a:extLst>
              <a:ext uri="{FF2B5EF4-FFF2-40B4-BE49-F238E27FC236}">
                <a16:creationId xmlns:a16="http://schemas.microsoft.com/office/drawing/2014/main" id="{F24DEDC8-BC97-49A5-9C06-7B9577D12D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332" y="2438400"/>
            <a:ext cx="4701331" cy="3525998"/>
          </a:xfrm>
          <a:prstGeom prst="rect">
            <a:avLst/>
          </a:prstGeom>
        </p:spPr>
      </p:pic>
      <p:pic>
        <p:nvPicPr>
          <p:cNvPr id="7" name="Picture 6" descr="A truck on a city street&#10;&#10;Description automatically generated">
            <a:extLst>
              <a:ext uri="{FF2B5EF4-FFF2-40B4-BE49-F238E27FC236}">
                <a16:creationId xmlns:a16="http://schemas.microsoft.com/office/drawing/2014/main" id="{2B71318A-817E-4367-911A-54FF9701A8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28" y="207795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80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D2236ADA-2A7F-4E18-849C-8E9A913D32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5"/>
          <a:stretch/>
        </p:blipFill>
        <p:spPr>
          <a:xfrm>
            <a:off x="5859267" y="1295400"/>
            <a:ext cx="3284733" cy="5257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5918" y="6210300"/>
            <a:ext cx="9220200" cy="723900"/>
          </a:xfrm>
          <a:prstGeom prst="rect">
            <a:avLst/>
          </a:prstGeom>
          <a:solidFill>
            <a:srgbClr val="ADD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363832"/>
            <a:ext cx="5029200" cy="6477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chemeClr val="tx2"/>
                </a:solidFill>
                <a:latin typeface="Futura Std Book" panose="020B0502020204020303" pitchFamily="34" charset="0"/>
              </a:rPr>
              <a:t>Limits</a:t>
            </a:r>
          </a:p>
        </p:txBody>
      </p:sp>
      <p:sp>
        <p:nvSpPr>
          <p:cNvPr id="12" name="Subtitle 4">
            <a:extLst>
              <a:ext uri="{FF2B5EF4-FFF2-40B4-BE49-F238E27FC236}">
                <a16:creationId xmlns:a16="http://schemas.microsoft.com/office/drawing/2014/main" id="{61A3A3A1-847F-46C9-B1AB-57F5A83B3F85}"/>
              </a:ext>
            </a:extLst>
          </p:cNvPr>
          <p:cNvSpPr txBox="1">
            <a:spLocks/>
          </p:cNvSpPr>
          <p:nvPr/>
        </p:nvSpPr>
        <p:spPr>
          <a:xfrm>
            <a:off x="285378" y="3942583"/>
            <a:ext cx="4896222" cy="129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Futura Std Book" panose="020B0502020204020303" pitchFamily="34" charset="0"/>
              </a:rPr>
              <a:t>Preliminary work started October 11</a:t>
            </a:r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Futura Std Book" panose="020B0502020204020303" pitchFamily="34" charset="0"/>
              </a:rPr>
              <a:t>Full construction will not begin until all permits are obtained</a:t>
            </a:r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Futura Std Book" panose="020B0502020204020303" pitchFamily="34" charset="0"/>
              </a:rPr>
              <a:t>Anticipated project duration once full construction starts: 19 months</a:t>
            </a:r>
          </a:p>
        </p:txBody>
      </p:sp>
      <p:sp>
        <p:nvSpPr>
          <p:cNvPr id="17" name="Subtitle 4">
            <a:extLst>
              <a:ext uri="{FF2B5EF4-FFF2-40B4-BE49-F238E27FC236}">
                <a16:creationId xmlns:a16="http://schemas.microsoft.com/office/drawing/2014/main" id="{13E2D27A-8A38-4C3A-95D4-39C1F6783199}"/>
              </a:ext>
            </a:extLst>
          </p:cNvPr>
          <p:cNvSpPr txBox="1">
            <a:spLocks/>
          </p:cNvSpPr>
          <p:nvPr/>
        </p:nvSpPr>
        <p:spPr>
          <a:xfrm>
            <a:off x="285378" y="1868013"/>
            <a:ext cx="4896222" cy="1432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Futura Std Book" panose="020B0502020204020303" pitchFamily="34" charset="0"/>
              </a:rPr>
              <a:t>Indian Creek Drive between 26 Street and 41 Street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Futura Std Book" panose="020B0502020204020303" pitchFamily="34" charset="0"/>
              </a:rPr>
              <a:t>Collins Avenue between 25 Street and 26 Street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1B3D7A0D-0E59-42F9-9B07-428629E248E0}"/>
              </a:ext>
            </a:extLst>
          </p:cNvPr>
          <p:cNvSpPr txBox="1">
            <a:spLocks/>
          </p:cNvSpPr>
          <p:nvPr/>
        </p:nvSpPr>
        <p:spPr>
          <a:xfrm>
            <a:off x="228600" y="3429000"/>
            <a:ext cx="5029200" cy="64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>
                <a:solidFill>
                  <a:schemeClr val="tx2"/>
                </a:solidFill>
                <a:latin typeface="Futura Std Book" panose="020B0502020204020303" pitchFamily="34" charset="0"/>
              </a:rPr>
              <a:t>Project Schedule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1FE52987-653F-41D7-8B08-D75C0F2BC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1000-6D00-4F3D-98DA-B431D114F3C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4600BC-BBBF-43C1-8747-A3A32308FC00}"/>
              </a:ext>
            </a:extLst>
          </p:cNvPr>
          <p:cNvSpPr/>
          <p:nvPr/>
        </p:nvSpPr>
        <p:spPr>
          <a:xfrm>
            <a:off x="5791200" y="1164900"/>
            <a:ext cx="76200" cy="5732929"/>
          </a:xfrm>
          <a:prstGeom prst="rect">
            <a:avLst/>
          </a:prstGeom>
          <a:solidFill>
            <a:srgbClr val="ADD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5918" y="0"/>
            <a:ext cx="9220200" cy="1295400"/>
          </a:xfrm>
          <a:prstGeom prst="rect">
            <a:avLst/>
          </a:prstGeom>
          <a:solidFill>
            <a:srgbClr val="6E8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378" y="1"/>
            <a:ext cx="7944805" cy="1371600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solidFill>
                  <a:schemeClr val="bg1"/>
                </a:solidFill>
                <a:latin typeface="Futura PT Book" pitchFamily="34" charset="0"/>
              </a:rPr>
              <a:t>Project Overview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75AB2D8-AAD8-4576-8FC0-399D4513F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6366679"/>
            <a:ext cx="2082826" cy="41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30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able, computer&#10;&#10;Description automatically generated">
            <a:extLst>
              <a:ext uri="{FF2B5EF4-FFF2-40B4-BE49-F238E27FC236}">
                <a16:creationId xmlns:a16="http://schemas.microsoft.com/office/drawing/2014/main" id="{D44C916F-A337-46CE-B5E3-A1DFE9790F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8" r="14018"/>
          <a:stretch/>
        </p:blipFill>
        <p:spPr>
          <a:xfrm>
            <a:off x="1905000" y="1298174"/>
            <a:ext cx="5490857" cy="49017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220200" cy="1295400"/>
          </a:xfrm>
          <a:prstGeom prst="rect">
            <a:avLst/>
          </a:prstGeom>
          <a:solidFill>
            <a:srgbClr val="6E8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"/>
            <a:ext cx="8909482" cy="1371600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solidFill>
                  <a:schemeClr val="bg1"/>
                </a:solidFill>
                <a:latin typeface="Futura PT Book" pitchFamily="34" charset="0"/>
              </a:rPr>
              <a:t>Typical Infrastructure Layout</a:t>
            </a:r>
          </a:p>
        </p:txBody>
      </p:sp>
      <p:sp>
        <p:nvSpPr>
          <p:cNvPr id="5" name="Rectangle 4"/>
          <p:cNvSpPr/>
          <p:nvPr/>
        </p:nvSpPr>
        <p:spPr>
          <a:xfrm>
            <a:off x="-5918" y="6210300"/>
            <a:ext cx="9220200" cy="723900"/>
          </a:xfrm>
          <a:prstGeom prst="rect">
            <a:avLst/>
          </a:prstGeom>
          <a:solidFill>
            <a:srgbClr val="ADD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366679"/>
            <a:ext cx="2082826" cy="411141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2EB2D27-9F54-44C8-8943-69FB89217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1000-6D00-4F3D-98DA-B431D114F3C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551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220200" cy="1295400"/>
          </a:xfrm>
          <a:prstGeom prst="rect">
            <a:avLst/>
          </a:prstGeom>
          <a:solidFill>
            <a:srgbClr val="6E8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"/>
            <a:ext cx="8909482" cy="1275612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solidFill>
                  <a:schemeClr val="bg1"/>
                </a:solidFill>
                <a:latin typeface="Futura PT Book" pitchFamily="34" charset="0"/>
              </a:rPr>
              <a:t>Typical Infrastructure Layout</a:t>
            </a:r>
          </a:p>
        </p:txBody>
      </p:sp>
      <p:sp>
        <p:nvSpPr>
          <p:cNvPr id="5" name="Rectangle 4"/>
          <p:cNvSpPr/>
          <p:nvPr/>
        </p:nvSpPr>
        <p:spPr>
          <a:xfrm>
            <a:off x="-5918" y="6210300"/>
            <a:ext cx="9220200" cy="723900"/>
          </a:xfrm>
          <a:prstGeom prst="rect">
            <a:avLst/>
          </a:prstGeom>
          <a:solidFill>
            <a:srgbClr val="ADD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366679"/>
            <a:ext cx="2082826" cy="411141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2EB2D27-9F54-44C8-8943-69FB89217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1000-6D00-4F3D-98DA-B431D114F3C2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 descr="A picture containing table, game&#10;&#10;Description automatically generated">
            <a:extLst>
              <a:ext uri="{FF2B5EF4-FFF2-40B4-BE49-F238E27FC236}">
                <a16:creationId xmlns:a16="http://schemas.microsoft.com/office/drawing/2014/main" id="{3960DCCA-1061-419F-9F96-36E98ACA62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r="11668"/>
          <a:stretch/>
        </p:blipFill>
        <p:spPr>
          <a:xfrm>
            <a:off x="1784782" y="1354494"/>
            <a:ext cx="5638800" cy="47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54D95C4-FCEF-4C3F-B16D-EF253CFC7C1C}"/>
              </a:ext>
            </a:extLst>
          </p:cNvPr>
          <p:cNvSpPr/>
          <p:nvPr/>
        </p:nvSpPr>
        <p:spPr>
          <a:xfrm>
            <a:off x="0" y="2590800"/>
            <a:ext cx="9220200" cy="1295400"/>
          </a:xfrm>
          <a:prstGeom prst="rect">
            <a:avLst/>
          </a:prstGeom>
          <a:solidFill>
            <a:srgbClr val="6E8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view of a city next to a body of water&#10;&#10;Description automatically generated">
            <a:extLst>
              <a:ext uri="{FF2B5EF4-FFF2-40B4-BE49-F238E27FC236}">
                <a16:creationId xmlns:a16="http://schemas.microsoft.com/office/drawing/2014/main" id="{0BF67921-0B89-49DA-B4D3-97A47350EA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52439"/>
            <a:ext cx="9149918" cy="68624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5918" y="6210300"/>
            <a:ext cx="9220200" cy="723900"/>
          </a:xfrm>
          <a:prstGeom prst="rect">
            <a:avLst/>
          </a:prstGeom>
          <a:solidFill>
            <a:srgbClr val="ADD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366679"/>
            <a:ext cx="2082826" cy="4111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5AEE7A-B6CA-4FCE-9CC6-FDA3000878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052439"/>
            <a:ext cx="2297267" cy="2102716"/>
          </a:xfrm>
          <a:prstGeom prst="rect">
            <a:avLst/>
          </a:prstGeom>
          <a:solidFill>
            <a:schemeClr val="bg1">
              <a:alpha val="76000"/>
            </a:schemeClr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0BFD094-91C3-4294-86C3-B28A03BA9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5690" y="4085517"/>
            <a:ext cx="4572000" cy="1920240"/>
          </a:xfrm>
        </p:spPr>
        <p:txBody>
          <a:bodyPr>
            <a:normAutofit/>
          </a:bodyPr>
          <a:lstStyle/>
          <a:p>
            <a:pPr algn="l"/>
            <a:r>
              <a:rPr lang="en-US" sz="2700" dirty="0">
                <a:latin typeface="Futura Std Book" panose="020B0502020204020303" pitchFamily="34" charset="0"/>
              </a:rPr>
              <a:t>Project Phasing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D7F0B-13B0-4F4C-AA91-8C28C5554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1000-6D00-4F3D-98DA-B431D114F3C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86520DD-3209-4C71-8F55-9680709C7352}"/>
              </a:ext>
            </a:extLst>
          </p:cNvPr>
          <p:cNvSpPr/>
          <p:nvPr/>
        </p:nvSpPr>
        <p:spPr>
          <a:xfrm>
            <a:off x="2678267" y="4753356"/>
            <a:ext cx="589788" cy="589788"/>
          </a:xfrm>
          <a:prstGeom prst="ellipse">
            <a:avLst/>
          </a:prstGeom>
          <a:solidFill>
            <a:srgbClr val="3576B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700" b="1" dirty="0">
                <a:solidFill>
                  <a:prstClr val="white"/>
                </a:solidFill>
                <a:latin typeface="Futura Std Book" panose="020B0502020204020303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85207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220200" cy="1295400"/>
          </a:xfrm>
          <a:prstGeom prst="rect">
            <a:avLst/>
          </a:prstGeom>
          <a:solidFill>
            <a:srgbClr val="6E8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378" y="1"/>
            <a:ext cx="7944805" cy="1371600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solidFill>
                  <a:schemeClr val="bg1"/>
                </a:solidFill>
                <a:latin typeface="Futura PT Book" pitchFamily="34" charset="0"/>
              </a:rPr>
              <a:t>Project Phasing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363832"/>
            <a:ext cx="5029200" cy="6477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chemeClr val="tx2"/>
                </a:solidFill>
                <a:latin typeface="Futura Std Book" panose="020B0502020204020303" pitchFamily="34" charset="0"/>
              </a:rPr>
              <a:t>How Does it Work?</a:t>
            </a:r>
          </a:p>
        </p:txBody>
      </p:sp>
      <p:sp>
        <p:nvSpPr>
          <p:cNvPr id="5" name="Rectangle 4"/>
          <p:cNvSpPr/>
          <p:nvPr/>
        </p:nvSpPr>
        <p:spPr>
          <a:xfrm>
            <a:off x="-5918" y="6210300"/>
            <a:ext cx="9220200" cy="723900"/>
          </a:xfrm>
          <a:prstGeom prst="rect">
            <a:avLst/>
          </a:prstGeom>
          <a:solidFill>
            <a:srgbClr val="ADD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366679"/>
            <a:ext cx="2082826" cy="411141"/>
          </a:xfrm>
          <a:prstGeom prst="rect">
            <a:avLst/>
          </a:prstGeom>
        </p:spPr>
      </p:pic>
      <p:sp>
        <p:nvSpPr>
          <p:cNvPr id="11" name="Subtitle 4">
            <a:extLst>
              <a:ext uri="{FF2B5EF4-FFF2-40B4-BE49-F238E27FC236}">
                <a16:creationId xmlns:a16="http://schemas.microsoft.com/office/drawing/2014/main" id="{87222E47-C9E2-4E35-B340-92E489B4C3C1}"/>
              </a:ext>
            </a:extLst>
          </p:cNvPr>
          <p:cNvSpPr txBox="1">
            <a:spLocks/>
          </p:cNvSpPr>
          <p:nvPr/>
        </p:nvSpPr>
        <p:spPr>
          <a:xfrm>
            <a:off x="285378" y="1986277"/>
            <a:ext cx="8503048" cy="143279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Futura Std Book" panose="020B0502020204020303" pitchFamily="34" charset="0"/>
              </a:rPr>
              <a:t>Divided into two main phases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Futura Std Book" panose="020B0502020204020303" pitchFamily="34" charset="0"/>
              </a:rPr>
              <a:t>Each phase is divided into smaller sections</a:t>
            </a:r>
          </a:p>
          <a:p>
            <a:pPr marL="800100" lvl="1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  <a:latin typeface="Futura Std Book" panose="020B0502020204020303" pitchFamily="34" charset="0"/>
              </a:rPr>
              <a:t>10 work zones, approximately 500 feet long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Futura Std Book" panose="020B0502020204020303" pitchFamily="34" charset="0"/>
              </a:rPr>
              <a:t>Contractor works in one section at a time to complete as much work as possible before moving onto next section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Futura Std Book" panose="020B0502020204020303" pitchFamily="34" charset="0"/>
              </a:rPr>
              <a:t>All underground utility work, drainage, sidewalks, road reconstruction, first layer of asphalt, signage, signals, lighting and harmonizations will be complete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Futura Std Book" panose="020B0502020204020303" pitchFamily="34" charset="0"/>
              </a:rPr>
              <a:t>Final layer of asphalt and pavement markings will be </a:t>
            </a:r>
            <a:r>
              <a:rPr lang="en-US" sz="2000" dirty="0">
                <a:solidFill>
                  <a:schemeClr val="tx1"/>
                </a:solidFill>
                <a:latin typeface="Futura Std Book" panose="020B0502020204020303" pitchFamily="34" charset="0"/>
              </a:rPr>
              <a:t>placed all at once toward the end of the project to ensure uniformity </a:t>
            </a:r>
            <a:r>
              <a:rPr lang="en-US" sz="1900" dirty="0">
                <a:solidFill>
                  <a:schemeClr val="tx1"/>
                </a:solidFill>
                <a:latin typeface="Futura Std Book" panose="020B0502020204020303" pitchFamily="34" charset="0"/>
              </a:rPr>
              <a:t>and consistent appearance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AED267A-4139-45A7-94F4-2A8CBF13E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1000-6D00-4F3D-98DA-B431D114F3C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859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220200" cy="1295400"/>
          </a:xfrm>
          <a:prstGeom prst="rect">
            <a:avLst/>
          </a:prstGeom>
          <a:solidFill>
            <a:srgbClr val="6E8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378" y="1"/>
            <a:ext cx="7944805" cy="1371600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solidFill>
                  <a:schemeClr val="bg1"/>
                </a:solidFill>
                <a:latin typeface="Futura PT Book" pitchFamily="34" charset="0"/>
              </a:rPr>
              <a:t>Project Phasing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-5918" y="6210300"/>
            <a:ext cx="9220200" cy="723900"/>
          </a:xfrm>
          <a:prstGeom prst="rect">
            <a:avLst/>
          </a:prstGeom>
          <a:solidFill>
            <a:srgbClr val="ADD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366679"/>
            <a:ext cx="2082826" cy="411141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AED267A-4139-45A7-94F4-2A8CBF13E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1000-6D00-4F3D-98DA-B431D114F3C2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6" descr="A circuit board&#10;&#10;Description automatically generated">
            <a:extLst>
              <a:ext uri="{FF2B5EF4-FFF2-40B4-BE49-F238E27FC236}">
                <a16:creationId xmlns:a16="http://schemas.microsoft.com/office/drawing/2014/main" id="{764E7116-E214-4D08-B80B-B53A1C694E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8"/>
          <a:stretch/>
        </p:blipFill>
        <p:spPr>
          <a:xfrm>
            <a:off x="627017" y="1367442"/>
            <a:ext cx="7954329" cy="469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48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220200" cy="1295400"/>
          </a:xfrm>
          <a:prstGeom prst="rect">
            <a:avLst/>
          </a:prstGeom>
          <a:solidFill>
            <a:srgbClr val="6E8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378" y="1"/>
            <a:ext cx="7944805" cy="1371600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solidFill>
                  <a:schemeClr val="bg1"/>
                </a:solidFill>
                <a:latin typeface="Futura PT Book" pitchFamily="34" charset="0"/>
              </a:rPr>
              <a:t>Project Phasing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363832"/>
            <a:ext cx="5943600" cy="6477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chemeClr val="tx2"/>
                </a:solidFill>
                <a:latin typeface="Futura Std Book" panose="020B0502020204020303" pitchFamily="34" charset="0"/>
              </a:rPr>
              <a:t>Anticipated project timeline</a:t>
            </a:r>
          </a:p>
        </p:txBody>
      </p:sp>
      <p:sp>
        <p:nvSpPr>
          <p:cNvPr id="5" name="Rectangle 4"/>
          <p:cNvSpPr/>
          <p:nvPr/>
        </p:nvSpPr>
        <p:spPr>
          <a:xfrm>
            <a:off x="-5918" y="6210300"/>
            <a:ext cx="9220200" cy="723900"/>
          </a:xfrm>
          <a:prstGeom prst="rect">
            <a:avLst/>
          </a:prstGeom>
          <a:solidFill>
            <a:srgbClr val="ADD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366679"/>
            <a:ext cx="2082826" cy="411141"/>
          </a:xfrm>
          <a:prstGeom prst="rect">
            <a:avLst/>
          </a:prstGeom>
        </p:spPr>
      </p:pic>
      <p:sp>
        <p:nvSpPr>
          <p:cNvPr id="11" name="Subtitle 4">
            <a:extLst>
              <a:ext uri="{FF2B5EF4-FFF2-40B4-BE49-F238E27FC236}">
                <a16:creationId xmlns:a16="http://schemas.microsoft.com/office/drawing/2014/main" id="{87222E47-C9E2-4E35-B340-92E489B4C3C1}"/>
              </a:ext>
            </a:extLst>
          </p:cNvPr>
          <p:cNvSpPr txBox="1">
            <a:spLocks/>
          </p:cNvSpPr>
          <p:nvPr/>
        </p:nvSpPr>
        <p:spPr>
          <a:xfrm>
            <a:off x="285378" y="1986277"/>
            <a:ext cx="8503048" cy="143279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Futura Std Book" panose="020B0502020204020303" pitchFamily="34" charset="0"/>
              </a:rPr>
              <a:t>Phase I</a:t>
            </a:r>
          </a:p>
          <a:p>
            <a:pPr marL="800100" lvl="1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  <a:latin typeface="Futura Std Book" panose="020B0502020204020303" pitchFamily="34" charset="0"/>
              </a:rPr>
              <a:t>Beginning in Section 6 working to Section 10 </a:t>
            </a:r>
          </a:p>
          <a:p>
            <a:pPr marL="800100" lvl="1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  <a:latin typeface="Futura Std Book" panose="020B0502020204020303" pitchFamily="34" charset="0"/>
              </a:rPr>
              <a:t>From 31 Street to 41 Street</a:t>
            </a:r>
          </a:p>
          <a:p>
            <a:pPr marL="800100" lvl="1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  <a:latin typeface="Futura Std Book" panose="020B0502020204020303" pitchFamily="34" charset="0"/>
              </a:rPr>
              <a:t>Working south to north</a:t>
            </a:r>
          </a:p>
          <a:p>
            <a:pPr marL="800100" lvl="1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  <a:latin typeface="Futura Std Book" panose="020B0502020204020303" pitchFamily="34" charset="0"/>
              </a:rPr>
              <a:t>Overall expected timeframe in this area: 11.5 months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Futura Std Book" panose="020B0502020204020303" pitchFamily="34" charset="0"/>
              </a:rPr>
              <a:t>Phase II</a:t>
            </a:r>
          </a:p>
          <a:p>
            <a:pPr marL="800100" lvl="1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  <a:latin typeface="Futura Std Book" panose="020B0502020204020303" pitchFamily="34" charset="0"/>
              </a:rPr>
              <a:t>Work in Section 1 to Section 5</a:t>
            </a:r>
          </a:p>
          <a:p>
            <a:pPr marL="800100" lvl="1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  <a:latin typeface="Futura Std Book" panose="020B0502020204020303" pitchFamily="34" charset="0"/>
              </a:rPr>
              <a:t>From 25 Street to 31 Street</a:t>
            </a:r>
          </a:p>
          <a:p>
            <a:pPr marL="800100" lvl="1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  <a:latin typeface="Futura Std Book" panose="020B0502020204020303" pitchFamily="34" charset="0"/>
              </a:rPr>
              <a:t>Working south to north</a:t>
            </a:r>
          </a:p>
          <a:p>
            <a:pPr marL="800100" lvl="1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  <a:latin typeface="Futura Std Book" panose="020B0502020204020303" pitchFamily="34" charset="0"/>
              </a:rPr>
              <a:t>Overall expected timeframe in this area: 7.5 months</a:t>
            </a:r>
          </a:p>
          <a:p>
            <a:pPr marL="800100" lvl="1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  <a:latin typeface="Futura Std Book" panose="020B0502020204020303" pitchFamily="34" charset="0"/>
            </a:endParaRPr>
          </a:p>
          <a:p>
            <a:pPr lvl="1" algn="l">
              <a:lnSpc>
                <a:spcPct val="110000"/>
              </a:lnSpc>
            </a:pPr>
            <a:r>
              <a:rPr lang="en-US" sz="1500" i="1" dirty="0">
                <a:solidFill>
                  <a:schemeClr val="tx1"/>
                </a:solidFill>
                <a:latin typeface="Futura Std Book" panose="020B0502020204020303" pitchFamily="34" charset="0"/>
              </a:rPr>
              <a:t>Please note this schedule may change due to weather or other unforeseen conditions.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AED267A-4139-45A7-94F4-2A8CBF13E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1000-6D00-4F3D-98DA-B431D114F3C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078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499C767-43DE-4F85-A1F2-96A4420F9F1C}"/>
              </a:ext>
            </a:extLst>
          </p:cNvPr>
          <p:cNvSpPr/>
          <p:nvPr/>
        </p:nvSpPr>
        <p:spPr>
          <a:xfrm>
            <a:off x="0" y="0"/>
            <a:ext cx="9220200" cy="6859334"/>
          </a:xfrm>
          <a:prstGeom prst="rect">
            <a:avLst/>
          </a:prstGeom>
          <a:solidFill>
            <a:srgbClr val="ADD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535D800-0ADE-4CEB-A8B8-31C127891D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233" y="281670"/>
            <a:ext cx="6553200" cy="13716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Futura PT Book" pitchFamily="34" charset="0"/>
              </a:rPr>
              <a:t>Phase I: Sector’s 6 through 8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EF342736-F733-411A-ADD4-BC4BFC059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1000-6D00-4F3D-98DA-B431D114F3C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4F7F7B3-D4AE-4D45-B28E-F6BA8C5C9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" y="-228600"/>
            <a:ext cx="2297267" cy="2015630"/>
          </a:xfrm>
          <a:prstGeom prst="rect">
            <a:avLst/>
          </a:prstGeom>
          <a:solidFill>
            <a:schemeClr val="bg1">
              <a:alpha val="76000"/>
            </a:schemeClr>
          </a:solidFill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04B98EED-5586-4CBB-91A5-A4F27D6DB4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3637" r="1666" b="24242"/>
          <a:stretch/>
        </p:blipFill>
        <p:spPr>
          <a:xfrm>
            <a:off x="190500" y="1951288"/>
            <a:ext cx="8839200" cy="426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23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54D95C4-FCEF-4C3F-B16D-EF253CFC7C1C}"/>
              </a:ext>
            </a:extLst>
          </p:cNvPr>
          <p:cNvSpPr/>
          <p:nvPr/>
        </p:nvSpPr>
        <p:spPr>
          <a:xfrm>
            <a:off x="0" y="2590800"/>
            <a:ext cx="9220200" cy="1295400"/>
          </a:xfrm>
          <a:prstGeom prst="rect">
            <a:avLst/>
          </a:prstGeom>
          <a:solidFill>
            <a:srgbClr val="6E8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A view of a city next to a body of water&#10;&#10;Description automatically generated">
            <a:extLst>
              <a:ext uri="{FF2B5EF4-FFF2-40B4-BE49-F238E27FC236}">
                <a16:creationId xmlns:a16="http://schemas.microsoft.com/office/drawing/2014/main" id="{B12228F3-C120-4DE6-927F-03F82DB92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52439"/>
            <a:ext cx="9149918" cy="68624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5918" y="6210300"/>
            <a:ext cx="9220200" cy="723900"/>
          </a:xfrm>
          <a:prstGeom prst="rect">
            <a:avLst/>
          </a:prstGeom>
          <a:solidFill>
            <a:srgbClr val="ADD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366679"/>
            <a:ext cx="2082826" cy="4111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5AEE7A-B6CA-4FCE-9CC6-FDA3000878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18" y="-3019782"/>
            <a:ext cx="2297267" cy="2102716"/>
          </a:xfrm>
          <a:prstGeom prst="rect">
            <a:avLst/>
          </a:prstGeom>
          <a:solidFill>
            <a:schemeClr val="bg1">
              <a:alpha val="76000"/>
            </a:schemeClr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70BD433-DF83-4E67-B818-C890DFF83ECA}"/>
              </a:ext>
            </a:extLst>
          </p:cNvPr>
          <p:cNvSpPr txBox="1">
            <a:spLocks/>
          </p:cNvSpPr>
          <p:nvPr/>
        </p:nvSpPr>
        <p:spPr>
          <a:xfrm>
            <a:off x="-5918" y="3810000"/>
            <a:ext cx="2147895" cy="8679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atin typeface="Futura Std Book" panose="020B0502020204020303" pitchFamily="34" charset="0"/>
              </a:rPr>
              <a:t>Presented by: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CC78D2B-757F-4DB8-9D25-37B069FDC259}"/>
              </a:ext>
            </a:extLst>
          </p:cNvPr>
          <p:cNvSpPr txBox="1">
            <a:spLocks/>
          </p:cNvSpPr>
          <p:nvPr/>
        </p:nvSpPr>
        <p:spPr>
          <a:xfrm>
            <a:off x="6429746" y="4038600"/>
            <a:ext cx="2634533" cy="2432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latin typeface="Futura Std Book" panose="020B0502020204020303" pitchFamily="34" charset="0"/>
              </a:rPr>
              <a:t>Maher Maaliki, P.E.</a:t>
            </a:r>
            <a:br>
              <a:rPr lang="en-US" sz="1800" dirty="0">
                <a:latin typeface="Futura Std Book" panose="020B0502020204020303" pitchFamily="34" charset="0"/>
              </a:rPr>
            </a:br>
            <a:r>
              <a:rPr lang="en-US" sz="1600" dirty="0">
                <a:latin typeface="Futura Std Book" panose="020B0502020204020303" pitchFamily="34" charset="0"/>
              </a:rPr>
              <a:t>Consultant Project Manager</a:t>
            </a:r>
            <a:br>
              <a:rPr lang="en-US" sz="1600" dirty="0">
                <a:latin typeface="Futura Std Book" panose="020B0502020204020303" pitchFamily="34" charset="0"/>
              </a:rPr>
            </a:br>
            <a:r>
              <a:rPr lang="en-US" sz="1600" dirty="0">
                <a:latin typeface="Futura Std Book" panose="020B0502020204020303" pitchFamily="34" charset="0"/>
              </a:rPr>
              <a:t>Ribbeck Engineering, Inc.</a:t>
            </a:r>
            <a:br>
              <a:rPr lang="en-US" sz="1400" dirty="0">
                <a:latin typeface="Futura Std Book" panose="020B0502020204020303" pitchFamily="34" charset="0"/>
              </a:rPr>
            </a:br>
            <a:endParaRPr lang="en-US" sz="1400" dirty="0">
              <a:latin typeface="Futura Std Book" panose="020B0502020204020303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latin typeface="Futura Std Book" panose="020B0502020204020303" pitchFamily="34" charset="0"/>
              </a:rPr>
              <a:t>Mauricio Arze, P.E.</a:t>
            </a:r>
            <a:br>
              <a:rPr lang="en-US" sz="1800" dirty="0">
                <a:latin typeface="Futura Std Book" panose="020B0502020204020303" pitchFamily="34" charset="0"/>
              </a:rPr>
            </a:br>
            <a:r>
              <a:rPr lang="en-US" sz="1800" dirty="0">
                <a:latin typeface="Futura Std Book" panose="020B0502020204020303" pitchFamily="34" charset="0"/>
              </a:rPr>
              <a:t>Senior Project Engineer</a:t>
            </a:r>
            <a:br>
              <a:rPr lang="en-US" sz="1800" dirty="0">
                <a:latin typeface="Futura Std Book" panose="020B0502020204020303" pitchFamily="34" charset="0"/>
              </a:rPr>
            </a:br>
            <a:r>
              <a:rPr lang="en-US" sz="1600" dirty="0">
                <a:latin typeface="Futura Std Book" panose="020B0502020204020303" pitchFamily="34" charset="0"/>
              </a:rPr>
              <a:t>WSP USA Inc.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3F3C5A1-A297-470A-B4BF-2B93BB339F77}"/>
              </a:ext>
            </a:extLst>
          </p:cNvPr>
          <p:cNvSpPr txBox="1">
            <a:spLocks/>
          </p:cNvSpPr>
          <p:nvPr/>
        </p:nvSpPr>
        <p:spPr>
          <a:xfrm>
            <a:off x="286943" y="4602884"/>
            <a:ext cx="3427146" cy="2091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>
              <a:lnSpc>
                <a:spcPct val="90000"/>
              </a:lnSpc>
              <a:spcBef>
                <a:spcPts val="1800"/>
              </a:spcBef>
              <a:buClr>
                <a:srgbClr val="004896"/>
              </a:buClr>
              <a:buFont typeface="Arial" panose="020B0604020202020204" pitchFamily="34" charset="0"/>
              <a:buNone/>
              <a:defRPr sz="1600">
                <a:latin typeface="Futura Std Book" panose="020B0502020204020303" pitchFamily="34" charset="0"/>
              </a:defRPr>
            </a:lvl1pPr>
            <a:lvl2pPr marL="54864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latin typeface="Futura Std Book" panose="020B0502020204020303" pitchFamily="34" charset="0"/>
              </a:defRPr>
            </a:lvl2pPr>
            <a:lvl3pPr marL="822960" indent="-228600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>
                <a:latin typeface="Futura Std Book" panose="020B0502020204020303" pitchFamily="34" charset="0"/>
              </a:defRPr>
            </a:lvl3pPr>
            <a:lvl4pPr marL="1097280" indent="-228600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>
                <a:latin typeface="Futura Std Book" panose="020B0502020204020303" pitchFamily="34" charset="0"/>
              </a:defRPr>
            </a:lvl4pPr>
            <a:lvl5pPr marL="1325880" indent="-228600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>
                <a:latin typeface="Futura Std Book" panose="020B0502020204020303" pitchFamily="34" charset="0"/>
              </a:defRPr>
            </a:lvl5pPr>
            <a:lvl6pPr marL="1554480" indent="-228600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/>
            </a:lvl6pPr>
            <a:lvl7pPr marL="1783080" indent="-228600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/>
            </a:lvl7pPr>
            <a:lvl8pPr marL="2011680" indent="-228600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/>
            </a:lvl8pPr>
            <a:lvl9pPr marL="2240280" indent="-228600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/>
            </a:lvl9pPr>
          </a:lstStyle>
          <a:p>
            <a:r>
              <a:rPr lang="en-US" sz="1800" dirty="0"/>
              <a:t>Mina Samadi, P.E.</a:t>
            </a:r>
            <a:br>
              <a:rPr lang="en-US" sz="1800" dirty="0"/>
            </a:br>
            <a:r>
              <a:rPr lang="en-US" dirty="0"/>
              <a:t>City of Miami Beach</a:t>
            </a:r>
            <a:br>
              <a:rPr lang="en-US" dirty="0"/>
            </a:br>
            <a:r>
              <a:rPr lang="en-US" dirty="0"/>
              <a:t>Senior Capital Projects Coordinator</a:t>
            </a:r>
            <a:br>
              <a:rPr lang="en-US" dirty="0"/>
            </a:br>
            <a:r>
              <a:rPr lang="en-US" dirty="0"/>
              <a:t>Office of Capital </a:t>
            </a:r>
            <a:br>
              <a:rPr lang="en-US" dirty="0"/>
            </a:br>
            <a:r>
              <a:rPr lang="en-US" dirty="0"/>
              <a:t>Improvement Projects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D53EA61-68AC-4281-A297-2BE394C7997B}"/>
              </a:ext>
            </a:extLst>
          </p:cNvPr>
          <p:cNvSpPr txBox="1">
            <a:spLocks/>
          </p:cNvSpPr>
          <p:nvPr/>
        </p:nvSpPr>
        <p:spPr>
          <a:xfrm>
            <a:off x="3769470" y="4602884"/>
            <a:ext cx="2958022" cy="2095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>
              <a:lnSpc>
                <a:spcPct val="90000"/>
              </a:lnSpc>
              <a:spcBef>
                <a:spcPts val="1800"/>
              </a:spcBef>
              <a:buClr>
                <a:srgbClr val="004896"/>
              </a:buClr>
              <a:buFont typeface="Arial" panose="020B0604020202020204" pitchFamily="34" charset="0"/>
              <a:buNone/>
              <a:defRPr sz="1600">
                <a:latin typeface="Futura Std Book" panose="020B0502020204020303" pitchFamily="34" charset="0"/>
              </a:defRPr>
            </a:lvl1pPr>
            <a:lvl2pPr marL="54864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latin typeface="Futura Std Book" panose="020B0502020204020303" pitchFamily="34" charset="0"/>
              </a:defRPr>
            </a:lvl2pPr>
            <a:lvl3pPr marL="822960" indent="-228600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>
                <a:latin typeface="Futura Std Book" panose="020B0502020204020303" pitchFamily="34" charset="0"/>
              </a:defRPr>
            </a:lvl3pPr>
            <a:lvl4pPr marL="1097280" indent="-228600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>
                <a:latin typeface="Futura Std Book" panose="020B0502020204020303" pitchFamily="34" charset="0"/>
              </a:defRPr>
            </a:lvl4pPr>
            <a:lvl5pPr marL="1325880" indent="-228600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>
                <a:latin typeface="Futura Std Book" panose="020B0502020204020303" pitchFamily="34" charset="0"/>
              </a:defRPr>
            </a:lvl5pPr>
            <a:lvl6pPr marL="1554480" indent="-228600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/>
            </a:lvl6pPr>
            <a:lvl7pPr marL="1783080" indent="-228600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/>
            </a:lvl7pPr>
            <a:lvl8pPr marL="2011680" indent="-228600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/>
            </a:lvl8pPr>
            <a:lvl9pPr marL="2240280" indent="-228600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/>
            </a:lvl9pPr>
          </a:lstStyle>
          <a:p>
            <a:r>
              <a:rPr lang="en-US" sz="1800" dirty="0"/>
              <a:t>Michael Fischer</a:t>
            </a:r>
            <a:br>
              <a:rPr lang="en-US" sz="1800" dirty="0"/>
            </a:br>
            <a:r>
              <a:rPr lang="en-US" dirty="0"/>
              <a:t>RIC-MAN Construction </a:t>
            </a:r>
            <a:br>
              <a:rPr lang="en-US" dirty="0"/>
            </a:br>
            <a:r>
              <a:rPr lang="en-US" dirty="0"/>
              <a:t>Florida, Inc.</a:t>
            </a:r>
            <a:br>
              <a:rPr lang="en-US" dirty="0"/>
            </a:br>
            <a:r>
              <a:rPr lang="en-US" dirty="0"/>
              <a:t>Chief Operating Officer</a:t>
            </a:r>
            <a:br>
              <a:rPr lang="en-US" dirty="0"/>
            </a:br>
            <a:r>
              <a:rPr lang="en-US" dirty="0"/>
              <a:t>Contractor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1E2BA979-B83E-4B80-B9D3-88D2D2757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1000-6D00-4F3D-98DA-B431D114F3C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793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499C767-43DE-4F85-A1F2-96A4420F9F1C}"/>
              </a:ext>
            </a:extLst>
          </p:cNvPr>
          <p:cNvSpPr/>
          <p:nvPr/>
        </p:nvSpPr>
        <p:spPr>
          <a:xfrm>
            <a:off x="-38100" y="0"/>
            <a:ext cx="9220200" cy="6934200"/>
          </a:xfrm>
          <a:prstGeom prst="rect">
            <a:avLst/>
          </a:prstGeom>
          <a:solidFill>
            <a:srgbClr val="ADD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535D800-0ADE-4CEB-A8B8-31C127891D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4600" y="242683"/>
            <a:ext cx="7944805" cy="13716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Futura PT Book" pitchFamily="34" charset="0"/>
              </a:rPr>
              <a:t>Phase I: Sector’s 9 and 10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EF342736-F733-411A-ADD4-BC4BFC059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1000-6D00-4F3D-98DA-B431D114F3C2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4F7F7B3-D4AE-4D45-B28E-F6BA8C5C9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67" y="-228600"/>
            <a:ext cx="2297267" cy="1975725"/>
          </a:xfrm>
          <a:prstGeom prst="rect">
            <a:avLst/>
          </a:prstGeom>
          <a:solidFill>
            <a:schemeClr val="bg1">
              <a:alpha val="76000"/>
            </a:schemeClr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3F799C-F05A-40A7-81BC-99B7681EB9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3637" r="1666" b="24242"/>
          <a:stretch/>
        </p:blipFill>
        <p:spPr>
          <a:xfrm>
            <a:off x="152400" y="1989808"/>
            <a:ext cx="8839200" cy="426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80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499C767-43DE-4F85-A1F2-96A4420F9F1C}"/>
              </a:ext>
            </a:extLst>
          </p:cNvPr>
          <p:cNvSpPr/>
          <p:nvPr/>
        </p:nvSpPr>
        <p:spPr>
          <a:xfrm>
            <a:off x="0" y="0"/>
            <a:ext cx="9220200" cy="6934200"/>
          </a:xfrm>
          <a:prstGeom prst="rect">
            <a:avLst/>
          </a:prstGeom>
          <a:solidFill>
            <a:srgbClr val="ADD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535D800-0ADE-4CEB-A8B8-31C127891D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400" y="228051"/>
            <a:ext cx="6705599" cy="13716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Futura PT Book" pitchFamily="34" charset="0"/>
              </a:rPr>
              <a:t>Phase II: Sector’s 1 through 4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EF342736-F733-411A-ADD4-BC4BFC059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1000-6D00-4F3D-98DA-B431D114F3C2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4F7F7B3-D4AE-4D45-B28E-F6BA8C5C9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28600"/>
            <a:ext cx="2297267" cy="1981200"/>
          </a:xfrm>
          <a:prstGeom prst="rect">
            <a:avLst/>
          </a:prstGeom>
          <a:solidFill>
            <a:schemeClr val="bg1">
              <a:alpha val="76000"/>
            </a:schemeClr>
          </a:solidFill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8D8BD46-CD17-4113-A4CF-AD5B12B879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3637" r="1666" b="24242"/>
          <a:stretch/>
        </p:blipFill>
        <p:spPr>
          <a:xfrm>
            <a:off x="190500" y="1997348"/>
            <a:ext cx="8839200" cy="426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773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499C767-43DE-4F85-A1F2-96A4420F9F1C}"/>
              </a:ext>
            </a:extLst>
          </p:cNvPr>
          <p:cNvSpPr/>
          <p:nvPr/>
        </p:nvSpPr>
        <p:spPr>
          <a:xfrm>
            <a:off x="-38100" y="0"/>
            <a:ext cx="9220200" cy="6934200"/>
          </a:xfrm>
          <a:prstGeom prst="rect">
            <a:avLst/>
          </a:prstGeom>
          <a:solidFill>
            <a:srgbClr val="ADD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535D800-0ADE-4CEB-A8B8-31C127891D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401" y="275428"/>
            <a:ext cx="6553200" cy="13716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Futura PT Book" pitchFamily="34" charset="0"/>
              </a:rPr>
              <a:t>Phase II: Sector’s 4 and 5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EF342736-F733-411A-ADD4-BC4BFC059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1000-6D00-4F3D-98DA-B431D114F3C2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4F7F7B3-D4AE-4D45-B28E-F6BA8C5C9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28600"/>
            <a:ext cx="2297267" cy="2028822"/>
          </a:xfrm>
          <a:prstGeom prst="rect">
            <a:avLst/>
          </a:prstGeom>
          <a:solidFill>
            <a:schemeClr val="bg1">
              <a:alpha val="76000"/>
            </a:schemeClr>
          </a:solidFill>
        </p:spPr>
      </p:pic>
      <p:pic>
        <p:nvPicPr>
          <p:cNvPr id="3" name="Picture 2" descr="A circuit board&#10;&#10;Description automatically generated">
            <a:extLst>
              <a:ext uri="{FF2B5EF4-FFF2-40B4-BE49-F238E27FC236}">
                <a16:creationId xmlns:a16="http://schemas.microsoft.com/office/drawing/2014/main" id="{3FA12E71-96B0-46D6-B07C-01690B12A0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3637" r="1666" b="24242"/>
          <a:stretch/>
        </p:blipFill>
        <p:spPr>
          <a:xfrm>
            <a:off x="152399" y="2013069"/>
            <a:ext cx="8839202" cy="426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3294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220200" cy="1295400"/>
          </a:xfrm>
          <a:prstGeom prst="rect">
            <a:avLst/>
          </a:prstGeom>
          <a:solidFill>
            <a:srgbClr val="6E8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378" y="1"/>
            <a:ext cx="7944805" cy="1371600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solidFill>
                  <a:schemeClr val="bg1"/>
                </a:solidFill>
                <a:latin typeface="Futura PT Book" pitchFamily="34" charset="0"/>
              </a:rPr>
              <a:t>Project Phasing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363832"/>
            <a:ext cx="5029200" cy="6477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chemeClr val="tx2"/>
                </a:solidFill>
                <a:latin typeface="Futura Std Book" panose="020B0502020204020303" pitchFamily="34" charset="0"/>
              </a:rPr>
              <a:t>Benefits</a:t>
            </a:r>
          </a:p>
        </p:txBody>
      </p:sp>
      <p:sp>
        <p:nvSpPr>
          <p:cNvPr id="5" name="Rectangle 4"/>
          <p:cNvSpPr/>
          <p:nvPr/>
        </p:nvSpPr>
        <p:spPr>
          <a:xfrm>
            <a:off x="-5918" y="6210300"/>
            <a:ext cx="9220200" cy="723900"/>
          </a:xfrm>
          <a:prstGeom prst="rect">
            <a:avLst/>
          </a:prstGeom>
          <a:solidFill>
            <a:srgbClr val="ADD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366679"/>
            <a:ext cx="2082826" cy="411141"/>
          </a:xfrm>
          <a:prstGeom prst="rect">
            <a:avLst/>
          </a:prstGeom>
        </p:spPr>
      </p:pic>
      <p:sp>
        <p:nvSpPr>
          <p:cNvPr id="11" name="Subtitle 4">
            <a:extLst>
              <a:ext uri="{FF2B5EF4-FFF2-40B4-BE49-F238E27FC236}">
                <a16:creationId xmlns:a16="http://schemas.microsoft.com/office/drawing/2014/main" id="{87222E47-C9E2-4E35-B340-92E489B4C3C1}"/>
              </a:ext>
            </a:extLst>
          </p:cNvPr>
          <p:cNvSpPr txBox="1">
            <a:spLocks/>
          </p:cNvSpPr>
          <p:nvPr/>
        </p:nvSpPr>
        <p:spPr>
          <a:xfrm>
            <a:off x="285378" y="1986277"/>
            <a:ext cx="8503048" cy="143279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baseline="30000" dirty="0">
                <a:solidFill>
                  <a:schemeClr val="tx1"/>
                </a:solidFill>
                <a:latin typeface="Futura Std Book" panose="020B0502020204020303" pitchFamily="34" charset="0"/>
              </a:rPr>
              <a:t>Fully dedicates resources to one section at a time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baseline="30000" dirty="0">
                <a:solidFill>
                  <a:schemeClr val="tx1"/>
                </a:solidFill>
                <a:latin typeface="Futura Std Book" panose="020B0502020204020303" pitchFamily="34" charset="0"/>
              </a:rPr>
              <a:t>Shortens the overall duration of work in a given area 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baseline="30000" dirty="0">
                <a:solidFill>
                  <a:schemeClr val="tx1"/>
                </a:solidFill>
                <a:latin typeface="Futura Std Book" panose="020B0502020204020303" pitchFamily="34" charset="0"/>
              </a:rPr>
              <a:t>Average duration in each section is approximately eight weeks</a:t>
            </a:r>
            <a:endParaRPr lang="en-US" sz="1900" baseline="30000" dirty="0">
              <a:solidFill>
                <a:schemeClr val="tx1"/>
              </a:solidFill>
              <a:latin typeface="Futura Std Book" panose="020B0502020204020303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baseline="30000" dirty="0">
                <a:solidFill>
                  <a:schemeClr val="tx1"/>
                </a:solidFill>
                <a:latin typeface="Futura Std Book" panose="020B0502020204020303" pitchFamily="34" charset="0"/>
              </a:rPr>
              <a:t>Community will see progress within each section rather than experiencing work in multiple phases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baseline="30000" dirty="0">
                <a:solidFill>
                  <a:schemeClr val="tx1"/>
                </a:solidFill>
                <a:latin typeface="Futura Std Book" panose="020B0502020204020303" pitchFamily="34" charset="0"/>
              </a:rPr>
              <a:t>Including harmonization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baseline="30000" dirty="0">
                <a:solidFill>
                  <a:schemeClr val="tx1"/>
                </a:solidFill>
                <a:latin typeface="Futura Std Book" panose="020B0502020204020303" pitchFamily="34" charset="0"/>
              </a:rPr>
              <a:t>Minimizes construction traffic impacts along Indian Creek Drive as the entire road will not be an open work zone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baseline="30000" dirty="0">
                <a:solidFill>
                  <a:schemeClr val="tx1"/>
                </a:solidFill>
                <a:latin typeface="Futura Std Book" panose="020B0502020204020303" pitchFamily="34" charset="0"/>
              </a:rPr>
              <a:t>Local traffic will be maintained within active sections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baseline="30000" dirty="0">
                <a:solidFill>
                  <a:schemeClr val="tx1"/>
                </a:solidFill>
                <a:latin typeface="Futura Std Book" panose="020B0502020204020303" pitchFamily="34" charset="0"/>
              </a:rPr>
              <a:t>General traffic will be detoured around the work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baseline="30000" dirty="0">
                <a:solidFill>
                  <a:schemeClr val="tx1"/>
                </a:solidFill>
                <a:latin typeface="Futura Std Book" panose="020B0502020204020303" pitchFamily="34" charset="0"/>
              </a:rPr>
              <a:t>Final Maintenance of Traffic (MOT) pending City and FDOT approval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6F35B4-74F5-40A7-844C-B17C758EA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1000-6D00-4F3D-98DA-B431D114F3C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406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54D95C4-FCEF-4C3F-B16D-EF253CFC7C1C}"/>
              </a:ext>
            </a:extLst>
          </p:cNvPr>
          <p:cNvSpPr/>
          <p:nvPr/>
        </p:nvSpPr>
        <p:spPr>
          <a:xfrm>
            <a:off x="0" y="2590800"/>
            <a:ext cx="9220200" cy="1295400"/>
          </a:xfrm>
          <a:prstGeom prst="rect">
            <a:avLst/>
          </a:prstGeom>
          <a:solidFill>
            <a:srgbClr val="6E8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view of a city next to a body of water&#10;&#10;Description automatically generated">
            <a:extLst>
              <a:ext uri="{FF2B5EF4-FFF2-40B4-BE49-F238E27FC236}">
                <a16:creationId xmlns:a16="http://schemas.microsoft.com/office/drawing/2014/main" id="{4BBD0E70-46D1-44FA-8FC8-498E8D4ED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52439"/>
            <a:ext cx="9149918" cy="68624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5918" y="6210300"/>
            <a:ext cx="9220200" cy="723900"/>
          </a:xfrm>
          <a:prstGeom prst="rect">
            <a:avLst/>
          </a:prstGeom>
          <a:solidFill>
            <a:srgbClr val="ADD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366679"/>
            <a:ext cx="2082826" cy="4111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5AEE7A-B6CA-4FCE-9CC6-FDA3000878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276600"/>
            <a:ext cx="2297267" cy="2102716"/>
          </a:xfrm>
          <a:prstGeom prst="rect">
            <a:avLst/>
          </a:prstGeom>
          <a:solidFill>
            <a:schemeClr val="bg1">
              <a:alpha val="76000"/>
            </a:schemeClr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0BFD094-91C3-4294-86C3-B28A03BA9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4095454"/>
            <a:ext cx="6248400" cy="1920240"/>
          </a:xfrm>
        </p:spPr>
        <p:txBody>
          <a:bodyPr>
            <a:normAutofit/>
          </a:bodyPr>
          <a:lstStyle/>
          <a:p>
            <a:pPr marL="0" indent="0"/>
            <a:r>
              <a:rPr lang="en-US" sz="2800" dirty="0">
                <a:latin typeface="Futura Std Book" panose="020B0502020204020303" pitchFamily="34" charset="0"/>
              </a:rPr>
              <a:t>What to Expect During Construction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D7F0B-13B0-4F4C-AA91-8C28C5554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1000-6D00-4F3D-98DA-B431D114F3C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96004F0-3DD0-4746-8D6F-31BD9A326012}"/>
              </a:ext>
            </a:extLst>
          </p:cNvPr>
          <p:cNvSpPr/>
          <p:nvPr/>
        </p:nvSpPr>
        <p:spPr>
          <a:xfrm>
            <a:off x="1371600" y="4753356"/>
            <a:ext cx="589788" cy="589788"/>
          </a:xfrm>
          <a:prstGeom prst="ellipse">
            <a:avLst/>
          </a:prstGeom>
          <a:solidFill>
            <a:srgbClr val="86C34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700" b="1" dirty="0">
                <a:solidFill>
                  <a:prstClr val="white"/>
                </a:solidFill>
                <a:latin typeface="Futura Std Book" panose="020B0502020204020303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817510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220200" cy="1295400"/>
          </a:xfrm>
          <a:prstGeom prst="rect">
            <a:avLst/>
          </a:prstGeom>
          <a:solidFill>
            <a:srgbClr val="6E8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378" y="1"/>
            <a:ext cx="7944805" cy="1371600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solidFill>
                  <a:schemeClr val="bg1"/>
                </a:solidFill>
                <a:latin typeface="Futura PT Book" pitchFamily="34" charset="0"/>
              </a:rPr>
              <a:t>What to Expect…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-5918" y="6210300"/>
            <a:ext cx="9220200" cy="723900"/>
          </a:xfrm>
          <a:prstGeom prst="rect">
            <a:avLst/>
          </a:prstGeom>
          <a:solidFill>
            <a:srgbClr val="ADD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366679"/>
            <a:ext cx="2082826" cy="411141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2EB2D27-9F54-44C8-8943-69FB89217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1000-6D00-4F3D-98DA-B431D114F3C2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1" name="Picture 10" descr="A crane over a city&#10;&#10;Description automatically generated">
            <a:extLst>
              <a:ext uri="{FF2B5EF4-FFF2-40B4-BE49-F238E27FC236}">
                <a16:creationId xmlns:a16="http://schemas.microsoft.com/office/drawing/2014/main" id="{955AAF58-3105-429D-9911-442C5ECAD0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254287"/>
            <a:ext cx="4876800" cy="2743200"/>
          </a:xfrm>
          <a:prstGeom prst="rect">
            <a:avLst/>
          </a:prstGeom>
        </p:spPr>
      </p:pic>
      <p:pic>
        <p:nvPicPr>
          <p:cNvPr id="8" name="Picture 7" descr="A picture containing outdoor, yellow, sitting, truck&#10;&#10;Description automatically generated">
            <a:extLst>
              <a:ext uri="{FF2B5EF4-FFF2-40B4-BE49-F238E27FC236}">
                <a16:creationId xmlns:a16="http://schemas.microsoft.com/office/drawing/2014/main" id="{10ECE084-D049-46C8-810B-7C85CCC6F0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38" y="1574262"/>
            <a:ext cx="51816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437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220200" cy="1295400"/>
          </a:xfrm>
          <a:prstGeom prst="rect">
            <a:avLst/>
          </a:prstGeom>
          <a:solidFill>
            <a:srgbClr val="6E8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378" y="1"/>
            <a:ext cx="7944805" cy="1371600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solidFill>
                  <a:schemeClr val="bg1"/>
                </a:solidFill>
                <a:latin typeface="Futura PT Book" pitchFamily="34" charset="0"/>
              </a:rPr>
              <a:t>What to Expect…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-5918" y="6210300"/>
            <a:ext cx="9220200" cy="723900"/>
          </a:xfrm>
          <a:prstGeom prst="rect">
            <a:avLst/>
          </a:prstGeom>
          <a:solidFill>
            <a:srgbClr val="ADD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366679"/>
            <a:ext cx="2082826" cy="411141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2EB2D27-9F54-44C8-8943-69FB89217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1000-6D00-4F3D-98DA-B431D114F3C2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Picture 5" descr="A construction site in the middle of the street&#10;&#10;Description automatically generated">
            <a:extLst>
              <a:ext uri="{FF2B5EF4-FFF2-40B4-BE49-F238E27FC236}">
                <a16:creationId xmlns:a16="http://schemas.microsoft.com/office/drawing/2014/main" id="{B922330B-689E-458A-97A6-C5F120E4A3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099" y="3124200"/>
            <a:ext cx="4953000" cy="2786063"/>
          </a:xfrm>
          <a:prstGeom prst="rect">
            <a:avLst/>
          </a:prstGeom>
        </p:spPr>
      </p:pic>
      <p:pic>
        <p:nvPicPr>
          <p:cNvPr id="8" name="Picture 7" descr="A construction site&#10;&#10;Description automatically generated">
            <a:extLst>
              <a:ext uri="{FF2B5EF4-FFF2-40B4-BE49-F238E27FC236}">
                <a16:creationId xmlns:a16="http://schemas.microsoft.com/office/drawing/2014/main" id="{1E997FB9-207D-4BEA-A173-FF7D10F22D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78" y="1576161"/>
            <a:ext cx="5055002" cy="284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1867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220200" cy="1295400"/>
          </a:xfrm>
          <a:prstGeom prst="rect">
            <a:avLst/>
          </a:prstGeom>
          <a:solidFill>
            <a:srgbClr val="6E8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378" y="1"/>
            <a:ext cx="7944805" cy="1371600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solidFill>
                  <a:schemeClr val="bg1"/>
                </a:solidFill>
                <a:latin typeface="Futura PT Book" pitchFamily="34" charset="0"/>
              </a:rPr>
              <a:t>What to Expect…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-5918" y="6210300"/>
            <a:ext cx="9220200" cy="723900"/>
          </a:xfrm>
          <a:prstGeom prst="rect">
            <a:avLst/>
          </a:prstGeom>
          <a:solidFill>
            <a:srgbClr val="ADD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366679"/>
            <a:ext cx="2082826" cy="411141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2EB2D27-9F54-44C8-8943-69FB89217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1000-6D00-4F3D-98DA-B431D114F3C2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2" name="Picture 11" descr="A sign on the side of a road&#10;&#10;Description automatically generated">
            <a:extLst>
              <a:ext uri="{FF2B5EF4-FFF2-40B4-BE49-F238E27FC236}">
                <a16:creationId xmlns:a16="http://schemas.microsoft.com/office/drawing/2014/main" id="{8B53CAA4-E80D-4556-888D-844FADFCD8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362200"/>
            <a:ext cx="4876800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C9316F-34BC-4C88-8C38-AF0965ED77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85900"/>
            <a:ext cx="45212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765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54D95C4-FCEF-4C3F-B16D-EF253CFC7C1C}"/>
              </a:ext>
            </a:extLst>
          </p:cNvPr>
          <p:cNvSpPr/>
          <p:nvPr/>
        </p:nvSpPr>
        <p:spPr>
          <a:xfrm>
            <a:off x="0" y="2590800"/>
            <a:ext cx="9220200" cy="1295400"/>
          </a:xfrm>
          <a:prstGeom prst="rect">
            <a:avLst/>
          </a:prstGeom>
          <a:solidFill>
            <a:srgbClr val="6E8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view of a city next to a body of water&#10;&#10;Description automatically generated">
            <a:extLst>
              <a:ext uri="{FF2B5EF4-FFF2-40B4-BE49-F238E27FC236}">
                <a16:creationId xmlns:a16="http://schemas.microsoft.com/office/drawing/2014/main" id="{56659602-87EF-4ACD-A2BB-B66647AB9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52439"/>
            <a:ext cx="9149918" cy="68624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5918" y="6210300"/>
            <a:ext cx="9220200" cy="723900"/>
          </a:xfrm>
          <a:prstGeom prst="rect">
            <a:avLst/>
          </a:prstGeom>
          <a:solidFill>
            <a:srgbClr val="ADD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366679"/>
            <a:ext cx="2082826" cy="4111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5AEE7A-B6CA-4FCE-9CC6-FDA3000878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052439"/>
            <a:ext cx="2297267" cy="2102716"/>
          </a:xfrm>
          <a:prstGeom prst="rect">
            <a:avLst/>
          </a:prstGeom>
          <a:solidFill>
            <a:schemeClr val="bg1">
              <a:alpha val="76000"/>
            </a:schemeClr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0BFD094-91C3-4294-86C3-B28A03BA9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4200" y="4085517"/>
            <a:ext cx="4572000" cy="1920240"/>
          </a:xfrm>
        </p:spPr>
        <p:txBody>
          <a:bodyPr>
            <a:normAutofit/>
          </a:bodyPr>
          <a:lstStyle/>
          <a:p>
            <a:pPr algn="l"/>
            <a:r>
              <a:rPr lang="en-US" sz="2700" dirty="0">
                <a:latin typeface="Futura Std Book" panose="020B0502020204020303" pitchFamily="34" charset="0"/>
              </a:rPr>
              <a:t>Questions/Comments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D7F0B-13B0-4F4C-AA91-8C28C5554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1000-6D00-4F3D-98DA-B431D114F3C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53676A6-86E7-4AD2-B712-7F7CADADE2E9}"/>
              </a:ext>
            </a:extLst>
          </p:cNvPr>
          <p:cNvSpPr/>
          <p:nvPr/>
        </p:nvSpPr>
        <p:spPr>
          <a:xfrm>
            <a:off x="2514600" y="4765218"/>
            <a:ext cx="589788" cy="589788"/>
          </a:xfrm>
          <a:prstGeom prst="ellipse">
            <a:avLst/>
          </a:prstGeom>
          <a:solidFill>
            <a:srgbClr val="3576B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700" b="1" dirty="0">
                <a:solidFill>
                  <a:prstClr val="white"/>
                </a:solidFill>
                <a:latin typeface="Futura Std Book" panose="020B0502020204020303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26135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54D95C4-FCEF-4C3F-B16D-EF253CFC7C1C}"/>
              </a:ext>
            </a:extLst>
          </p:cNvPr>
          <p:cNvSpPr/>
          <p:nvPr/>
        </p:nvSpPr>
        <p:spPr>
          <a:xfrm>
            <a:off x="0" y="2590800"/>
            <a:ext cx="9220200" cy="1295400"/>
          </a:xfrm>
          <a:prstGeom prst="rect">
            <a:avLst/>
          </a:prstGeom>
          <a:solidFill>
            <a:srgbClr val="6E8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view of a city next to a body of water&#10;&#10;Description automatically generated">
            <a:extLst>
              <a:ext uri="{FF2B5EF4-FFF2-40B4-BE49-F238E27FC236}">
                <a16:creationId xmlns:a16="http://schemas.microsoft.com/office/drawing/2014/main" id="{74B9EB32-56D3-4FCD-A75E-A5C7F3D59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52439"/>
            <a:ext cx="9149918" cy="68624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5918" y="6210300"/>
            <a:ext cx="9220200" cy="723900"/>
          </a:xfrm>
          <a:prstGeom prst="rect">
            <a:avLst/>
          </a:prstGeom>
          <a:solidFill>
            <a:srgbClr val="ADD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366679"/>
            <a:ext cx="2082826" cy="4111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5AEE7A-B6CA-4FCE-9CC6-FDA3000878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052439"/>
            <a:ext cx="2297267" cy="2102716"/>
          </a:xfrm>
          <a:prstGeom prst="rect">
            <a:avLst/>
          </a:prstGeom>
          <a:solidFill>
            <a:schemeClr val="bg1">
              <a:alpha val="76000"/>
            </a:schemeClr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0BFD094-91C3-4294-86C3-B28A03BA9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4900" y="4088130"/>
            <a:ext cx="6934200" cy="1920240"/>
          </a:xfrm>
        </p:spPr>
        <p:txBody>
          <a:bodyPr>
            <a:noAutofit/>
          </a:bodyPr>
          <a:lstStyle/>
          <a:p>
            <a:r>
              <a:rPr lang="en-US" sz="2700" dirty="0">
                <a:latin typeface="Futura Std Book" panose="020B0502020204020303" pitchFamily="34" charset="0"/>
              </a:rPr>
              <a:t>For more information please contact: </a:t>
            </a:r>
            <a:br>
              <a:rPr lang="en-US" sz="2700" dirty="0">
                <a:latin typeface="Futura Std Book" panose="020B0502020204020303" pitchFamily="34" charset="0"/>
              </a:rPr>
            </a:br>
            <a:r>
              <a:rPr lang="en-US" sz="2700" dirty="0">
                <a:latin typeface="Futura Std Book" panose="020B0502020204020303" pitchFamily="34" charset="0"/>
              </a:rPr>
              <a:t>Heather M. Leslie, Public Information Liaison</a:t>
            </a:r>
            <a:br>
              <a:rPr lang="en-US" sz="2700" dirty="0">
                <a:latin typeface="Futura Std Book" panose="020B0502020204020303" pitchFamily="34" charset="0"/>
              </a:rPr>
            </a:br>
            <a:r>
              <a:rPr lang="en-US" sz="2700" dirty="0">
                <a:latin typeface="Futura Std Book" panose="020B0502020204020303" pitchFamily="34" charset="0"/>
              </a:rPr>
              <a:t>305.905.5876 </a:t>
            </a:r>
            <a:br>
              <a:rPr lang="en-US" sz="2700" dirty="0">
                <a:latin typeface="Futura Std Book" panose="020B0502020204020303" pitchFamily="34" charset="0"/>
              </a:rPr>
            </a:br>
            <a:r>
              <a:rPr lang="en-US" sz="2700" dirty="0">
                <a:latin typeface="Futura Std Book" panose="020B0502020204020303" pitchFamily="34" charset="0"/>
              </a:rPr>
              <a:t>Heather@hmlpublicoutreach.com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513AB-E66E-45B4-869C-7E0A0D881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1000-6D00-4F3D-98DA-B431D114F3C2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124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220200" cy="1295400"/>
          </a:xfrm>
          <a:prstGeom prst="rect">
            <a:avLst/>
          </a:prstGeom>
          <a:solidFill>
            <a:srgbClr val="6E8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"/>
            <a:ext cx="7925383" cy="1371600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solidFill>
                  <a:schemeClr val="bg1"/>
                </a:solidFill>
                <a:latin typeface="Futura PT Book" pitchFamily="34" charset="0"/>
              </a:rPr>
              <a:t>Presentation</a:t>
            </a:r>
            <a:r>
              <a:rPr lang="en-US" sz="6000" dirty="0">
                <a:solidFill>
                  <a:schemeClr val="bg1"/>
                </a:solidFill>
                <a:latin typeface="Futura PT Book" pitchFamily="34" charset="0"/>
              </a:rPr>
              <a:t> Outline</a:t>
            </a:r>
          </a:p>
        </p:txBody>
      </p:sp>
      <p:sp>
        <p:nvSpPr>
          <p:cNvPr id="5" name="Rectangle 4"/>
          <p:cNvSpPr/>
          <p:nvPr/>
        </p:nvSpPr>
        <p:spPr>
          <a:xfrm>
            <a:off x="-5918" y="6210300"/>
            <a:ext cx="9220200" cy="723900"/>
          </a:xfrm>
          <a:prstGeom prst="rect">
            <a:avLst/>
          </a:prstGeom>
          <a:solidFill>
            <a:srgbClr val="ADD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366679"/>
            <a:ext cx="2082826" cy="411141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FA0DD005-3B16-4941-A414-DA5240615200}"/>
              </a:ext>
            </a:extLst>
          </p:cNvPr>
          <p:cNvSpPr/>
          <p:nvPr/>
        </p:nvSpPr>
        <p:spPr>
          <a:xfrm>
            <a:off x="1587243" y="1836779"/>
            <a:ext cx="524107" cy="524107"/>
          </a:xfrm>
          <a:prstGeom prst="ellipse">
            <a:avLst/>
          </a:prstGeom>
          <a:solidFill>
            <a:srgbClr val="3576B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Futura Std Book" panose="020B0502020204020303" pitchFamily="34" charset="0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A5DB37C-2317-419F-BADD-B784BF0CB736}"/>
              </a:ext>
            </a:extLst>
          </p:cNvPr>
          <p:cNvSpPr/>
          <p:nvPr/>
        </p:nvSpPr>
        <p:spPr>
          <a:xfrm>
            <a:off x="1587243" y="2588909"/>
            <a:ext cx="524107" cy="524107"/>
          </a:xfrm>
          <a:prstGeom prst="ellipse">
            <a:avLst/>
          </a:prstGeom>
          <a:solidFill>
            <a:srgbClr val="86C34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Futura Std Book" panose="020B0502020204020303" pitchFamily="34" charset="0"/>
              </a:rPr>
              <a:t>2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A908AD3-CB64-4978-8ECD-CB778A86A4DB}"/>
              </a:ext>
            </a:extLst>
          </p:cNvPr>
          <p:cNvSpPr txBox="1">
            <a:spLocks/>
          </p:cNvSpPr>
          <p:nvPr/>
        </p:nvSpPr>
        <p:spPr>
          <a:xfrm>
            <a:off x="2400052" y="4832457"/>
            <a:ext cx="5677148" cy="33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Futura Std Book" panose="020B0502020204020303" pitchFamily="34" charset="0"/>
              </a:rPr>
              <a:t>Questions/Comments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9F66F49-2D8F-4A51-AE5D-41B073521E14}"/>
              </a:ext>
            </a:extLst>
          </p:cNvPr>
          <p:cNvSpPr/>
          <p:nvPr/>
        </p:nvSpPr>
        <p:spPr>
          <a:xfrm>
            <a:off x="1587243" y="3331345"/>
            <a:ext cx="524107" cy="524107"/>
          </a:xfrm>
          <a:prstGeom prst="ellipse">
            <a:avLst/>
          </a:prstGeom>
          <a:solidFill>
            <a:srgbClr val="3576B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Futura Std Book" panose="020B0502020204020303" pitchFamily="34" charset="0"/>
              </a:rPr>
              <a:t>3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5C1A14D-4551-41D7-8014-80C309C63124}"/>
              </a:ext>
            </a:extLst>
          </p:cNvPr>
          <p:cNvSpPr txBox="1">
            <a:spLocks/>
          </p:cNvSpPr>
          <p:nvPr/>
        </p:nvSpPr>
        <p:spPr>
          <a:xfrm>
            <a:off x="2444868" y="4136486"/>
            <a:ext cx="5677148" cy="3323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Futura Std Book" panose="020B0502020204020303" pitchFamily="34" charset="0"/>
              </a:rPr>
              <a:t>What to Expect During Construction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B6F60A8-F1EA-4DAB-86C8-E3B57F1438F1}"/>
              </a:ext>
            </a:extLst>
          </p:cNvPr>
          <p:cNvSpPr/>
          <p:nvPr/>
        </p:nvSpPr>
        <p:spPr>
          <a:xfrm>
            <a:off x="1587243" y="4736700"/>
            <a:ext cx="524107" cy="524107"/>
          </a:xfrm>
          <a:prstGeom prst="ellipse">
            <a:avLst/>
          </a:prstGeom>
          <a:solidFill>
            <a:srgbClr val="6E8E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Futura Std Book" panose="020B0502020204020303" pitchFamily="34" charset="0"/>
              </a:rPr>
              <a:t>5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E788B40-237D-4B99-AA28-270822C450C4}"/>
              </a:ext>
            </a:extLst>
          </p:cNvPr>
          <p:cNvSpPr txBox="1">
            <a:spLocks/>
          </p:cNvSpPr>
          <p:nvPr/>
        </p:nvSpPr>
        <p:spPr>
          <a:xfrm>
            <a:off x="2400052" y="1932536"/>
            <a:ext cx="5677148" cy="33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Futura Std Book" panose="020B0502020204020303" pitchFamily="34" charset="0"/>
              </a:rPr>
              <a:t>Where We Are Now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68E04E5-F37F-4125-BA64-78A478E74451}"/>
              </a:ext>
            </a:extLst>
          </p:cNvPr>
          <p:cNvSpPr txBox="1">
            <a:spLocks/>
          </p:cNvSpPr>
          <p:nvPr/>
        </p:nvSpPr>
        <p:spPr>
          <a:xfrm>
            <a:off x="2400052" y="2684378"/>
            <a:ext cx="5677148" cy="3331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Futura Std Book" panose="020B0502020204020303" pitchFamily="34" charset="0"/>
              </a:rPr>
              <a:t>Why is this Project Needed/Overview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9831A9F1-C9DF-4C52-955F-9B9333B62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1000-6D00-4F3D-98DA-B431D114F3C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A5DB37C-2317-419F-BADD-B784BF0CB736}"/>
              </a:ext>
            </a:extLst>
          </p:cNvPr>
          <p:cNvSpPr/>
          <p:nvPr/>
        </p:nvSpPr>
        <p:spPr>
          <a:xfrm>
            <a:off x="1585024" y="4021193"/>
            <a:ext cx="524107" cy="524107"/>
          </a:xfrm>
          <a:prstGeom prst="ellipse">
            <a:avLst/>
          </a:prstGeom>
          <a:solidFill>
            <a:srgbClr val="86C34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Futura Std Book" panose="020B0502020204020303" pitchFamily="34" charset="0"/>
              </a:rPr>
              <a:t>4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68E04E5-F37F-4125-BA64-78A478E74451}"/>
              </a:ext>
            </a:extLst>
          </p:cNvPr>
          <p:cNvSpPr txBox="1">
            <a:spLocks/>
          </p:cNvSpPr>
          <p:nvPr/>
        </p:nvSpPr>
        <p:spPr>
          <a:xfrm>
            <a:off x="2443759" y="3436944"/>
            <a:ext cx="5679367" cy="3331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Futura Std Book" panose="020B0502020204020303" pitchFamily="34" charset="0"/>
              </a:rPr>
              <a:t>Project Phasing</a:t>
            </a:r>
          </a:p>
        </p:txBody>
      </p:sp>
    </p:spTree>
    <p:extLst>
      <p:ext uri="{BB962C8B-B14F-4D97-AF65-F5344CB8AC3E}">
        <p14:creationId xmlns:p14="http://schemas.microsoft.com/office/powerpoint/2010/main" val="1918241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54D95C4-FCEF-4C3F-B16D-EF253CFC7C1C}"/>
              </a:ext>
            </a:extLst>
          </p:cNvPr>
          <p:cNvSpPr/>
          <p:nvPr/>
        </p:nvSpPr>
        <p:spPr>
          <a:xfrm>
            <a:off x="0" y="2590800"/>
            <a:ext cx="9220200" cy="1295400"/>
          </a:xfrm>
          <a:prstGeom prst="rect">
            <a:avLst/>
          </a:prstGeom>
          <a:solidFill>
            <a:srgbClr val="6E8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view of a city next to a body of water&#10;&#10;Description automatically generated">
            <a:extLst>
              <a:ext uri="{FF2B5EF4-FFF2-40B4-BE49-F238E27FC236}">
                <a16:creationId xmlns:a16="http://schemas.microsoft.com/office/drawing/2014/main" id="{4C840517-9D16-446D-A199-FFA6C215C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52439"/>
            <a:ext cx="9149918" cy="68624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5918" y="6210300"/>
            <a:ext cx="9220200" cy="723900"/>
          </a:xfrm>
          <a:prstGeom prst="rect">
            <a:avLst/>
          </a:prstGeom>
          <a:solidFill>
            <a:srgbClr val="ADD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366679"/>
            <a:ext cx="2082826" cy="4111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5AEE7A-B6CA-4FCE-9CC6-FDA3000878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065653"/>
            <a:ext cx="2297267" cy="2102716"/>
          </a:xfrm>
          <a:prstGeom prst="rect">
            <a:avLst/>
          </a:prstGeom>
          <a:solidFill>
            <a:schemeClr val="bg1">
              <a:alpha val="76000"/>
            </a:schemeClr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0BFD094-91C3-4294-86C3-B28A03BA9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6890" y="4038600"/>
            <a:ext cx="6629400" cy="192024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Futura Std Book" panose="020B0502020204020303" pitchFamily="34" charset="0"/>
              </a:rPr>
              <a:t>Where We Are Now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95D0156-6D08-4DD9-BC83-CEA6EFD1923E}"/>
              </a:ext>
            </a:extLst>
          </p:cNvPr>
          <p:cNvSpPr/>
          <p:nvPr/>
        </p:nvSpPr>
        <p:spPr>
          <a:xfrm>
            <a:off x="2667000" y="4703826"/>
            <a:ext cx="589788" cy="589788"/>
          </a:xfrm>
          <a:prstGeom prst="ellipse">
            <a:avLst/>
          </a:prstGeom>
          <a:solidFill>
            <a:srgbClr val="6699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700" b="1" dirty="0">
                <a:solidFill>
                  <a:prstClr val="white"/>
                </a:solidFill>
                <a:latin typeface="Futura Std Book" panose="020B0502020204020303" pitchFamily="34" charset="0"/>
              </a:rPr>
              <a:t>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958ED-A12B-4C9D-9145-FB1AC66AD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1000-6D00-4F3D-98DA-B431D114F3C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737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220200" cy="1295400"/>
          </a:xfrm>
          <a:prstGeom prst="rect">
            <a:avLst/>
          </a:prstGeom>
          <a:solidFill>
            <a:srgbClr val="6E8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378" y="1"/>
            <a:ext cx="8849260" cy="1371600"/>
          </a:xfrm>
        </p:spPr>
        <p:txBody>
          <a:bodyPr>
            <a:no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  <a:latin typeface="Futura PT Book" pitchFamily="34" charset="0"/>
              </a:rPr>
              <a:t>Where We Are Now</a:t>
            </a:r>
          </a:p>
        </p:txBody>
      </p:sp>
      <p:sp>
        <p:nvSpPr>
          <p:cNvPr id="5" name="Rectangle 4"/>
          <p:cNvSpPr/>
          <p:nvPr/>
        </p:nvSpPr>
        <p:spPr>
          <a:xfrm>
            <a:off x="-5918" y="6210300"/>
            <a:ext cx="9220200" cy="723900"/>
          </a:xfrm>
          <a:prstGeom prst="rect">
            <a:avLst/>
          </a:prstGeom>
          <a:solidFill>
            <a:srgbClr val="ADD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366679"/>
            <a:ext cx="2082826" cy="411141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AED267A-4139-45A7-94F4-2A8CBF13E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1000-6D00-4F3D-98DA-B431D114F3C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16904D2-3A86-4552-B475-F561130CE4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1363832"/>
            <a:ext cx="5029200" cy="6477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chemeClr val="tx2"/>
                </a:solidFill>
                <a:latin typeface="Futura Std Book" panose="020B0502020204020303" pitchFamily="34" charset="0"/>
              </a:rPr>
              <a:t>Ongoing Activities</a:t>
            </a: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FC88CF25-A897-4D57-8857-956E8369E620}"/>
              </a:ext>
            </a:extLst>
          </p:cNvPr>
          <p:cNvSpPr txBox="1">
            <a:spLocks/>
          </p:cNvSpPr>
          <p:nvPr/>
        </p:nvSpPr>
        <p:spPr>
          <a:xfrm>
            <a:off x="285378" y="1828801"/>
            <a:ext cx="8503048" cy="422512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Futura Std Book" panose="020B0502020204020303" pitchFamily="34" charset="0"/>
              </a:rPr>
              <a:t>Contractor issued Notice to Proceed (NTP)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Futura Std Book" panose="020B0502020204020303" pitchFamily="34" charset="0"/>
              </a:rPr>
              <a:t>Reviewing corridor and existing field conditions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Futura Std Book" panose="020B0502020204020303" pitchFamily="34" charset="0"/>
              </a:rPr>
              <a:t>Setting up field trailer and bringing equipment to site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Futura Std Book" panose="020B0502020204020303" pitchFamily="34" charset="0"/>
              </a:rPr>
              <a:t>Performing preliminary survey work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Futura Std Book" panose="020B0502020204020303" pitchFamily="34" charset="0"/>
              </a:rPr>
              <a:t>Verifying location and elevation of utilities (this may require lane closures if a utility is in a travel lane)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Futura Std Book" panose="020B0502020204020303" pitchFamily="34" charset="0"/>
              </a:rPr>
              <a:t>Cleaning areas near pump station at 32 Street</a:t>
            </a:r>
            <a:endParaRPr lang="en-US" sz="1600" i="1" dirty="0">
              <a:solidFill>
                <a:srgbClr val="FF0000"/>
              </a:solidFill>
              <a:latin typeface="Futura Std Book" panose="020B0502020204020303" pitchFamily="34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Futura Std Book" panose="020B0502020204020303" pitchFamily="34" charset="0"/>
              </a:rPr>
              <a:t>Working with city and agencies to obtain all necessary permits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Futura Std Book" panose="020B0502020204020303" pitchFamily="34" charset="0"/>
              </a:rPr>
              <a:t>Preparing construction work plans and drawings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  <a:latin typeface="Futura Std Book" panose="020B0502020204020303" pitchFamily="34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Futura Std Book" panose="020B0502020204020303" pitchFamily="34" charset="0"/>
              </a:rPr>
              <a:t>Continue to meet with property representatives to review project impacts and execute License Agreements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Futura Std Book" panose="020B0502020204020303" pitchFamily="34" charset="0"/>
              </a:rPr>
              <a:t>Reach out to your property manager or HOA board for more information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Futura Std Book" panose="020B0502020204020303" pitchFamily="34" charset="0"/>
              </a:rPr>
              <a:t>Deadline to submit executed agreement: November 30, 2019</a:t>
            </a:r>
          </a:p>
        </p:txBody>
      </p:sp>
    </p:spTree>
    <p:extLst>
      <p:ext uri="{BB962C8B-B14F-4D97-AF65-F5344CB8AC3E}">
        <p14:creationId xmlns:p14="http://schemas.microsoft.com/office/powerpoint/2010/main" val="1114175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499C767-43DE-4F85-A1F2-96A4420F9F1C}"/>
              </a:ext>
            </a:extLst>
          </p:cNvPr>
          <p:cNvSpPr/>
          <p:nvPr/>
        </p:nvSpPr>
        <p:spPr>
          <a:xfrm>
            <a:off x="0" y="0"/>
            <a:ext cx="9220200" cy="6934200"/>
          </a:xfrm>
          <a:prstGeom prst="rect">
            <a:avLst/>
          </a:prstGeom>
          <a:solidFill>
            <a:srgbClr val="ADD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535D800-0ADE-4CEB-A8B8-31C127891D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4201" y="152400"/>
            <a:ext cx="5867400" cy="13716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Futura PT Book" pitchFamily="34" charset="0"/>
              </a:rPr>
              <a:t>Executed License Agreements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EF342736-F733-411A-ADD4-BC4BFC059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1000-6D00-4F3D-98DA-B431D114F3C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4F7F7B3-D4AE-4D45-B28E-F6BA8C5C9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1000"/>
            <a:ext cx="2297267" cy="2102716"/>
          </a:xfrm>
          <a:prstGeom prst="rect">
            <a:avLst/>
          </a:prstGeom>
          <a:solidFill>
            <a:schemeClr val="bg1">
              <a:alpha val="76000"/>
            </a:schemeClr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C88F79-750E-4E14-9C58-B2D4FD673C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" t="14977" r="1668" b="14976"/>
          <a:stretch/>
        </p:blipFill>
        <p:spPr>
          <a:xfrm>
            <a:off x="117041" y="2033199"/>
            <a:ext cx="8909918" cy="411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640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220200" cy="1295400"/>
          </a:xfrm>
          <a:prstGeom prst="rect">
            <a:avLst/>
          </a:prstGeom>
          <a:solidFill>
            <a:srgbClr val="6E8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378" y="1"/>
            <a:ext cx="7944805" cy="1371600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solidFill>
                  <a:schemeClr val="bg1"/>
                </a:solidFill>
                <a:latin typeface="Futura PT Book" pitchFamily="34" charset="0"/>
              </a:rPr>
              <a:t>Project Overview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295400"/>
            <a:ext cx="5029200" cy="6477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chemeClr val="tx2"/>
                </a:solidFill>
                <a:latin typeface="Futura Std Book" panose="020B0502020204020303" pitchFamily="34" charset="0"/>
              </a:rPr>
              <a:t>Improvements</a:t>
            </a:r>
          </a:p>
        </p:txBody>
      </p:sp>
      <p:sp>
        <p:nvSpPr>
          <p:cNvPr id="5" name="Rectangle 4"/>
          <p:cNvSpPr/>
          <p:nvPr/>
        </p:nvSpPr>
        <p:spPr>
          <a:xfrm>
            <a:off x="-5918" y="6210300"/>
            <a:ext cx="9220200" cy="723900"/>
          </a:xfrm>
          <a:prstGeom prst="rect">
            <a:avLst/>
          </a:prstGeom>
          <a:solidFill>
            <a:srgbClr val="ADD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366679"/>
            <a:ext cx="2082826" cy="411141"/>
          </a:xfrm>
          <a:prstGeom prst="rect">
            <a:avLst/>
          </a:prstGeom>
        </p:spPr>
      </p:pic>
      <p:sp>
        <p:nvSpPr>
          <p:cNvPr id="17" name="Subtitle 4">
            <a:extLst>
              <a:ext uri="{FF2B5EF4-FFF2-40B4-BE49-F238E27FC236}">
                <a16:creationId xmlns:a16="http://schemas.microsoft.com/office/drawing/2014/main" id="{13E2D27A-8A38-4C3A-95D4-39C1F6783199}"/>
              </a:ext>
            </a:extLst>
          </p:cNvPr>
          <p:cNvSpPr txBox="1">
            <a:spLocks/>
          </p:cNvSpPr>
          <p:nvPr/>
        </p:nvSpPr>
        <p:spPr>
          <a:xfrm>
            <a:off x="285378" y="1799581"/>
            <a:ext cx="8553822" cy="440038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Futura Std Book" panose="020B0502020204020303" pitchFamily="34" charset="0"/>
              </a:rPr>
              <a:t>Continuing stormwater drainage improvements on Indian Creek Drive and side streets, including completing the stormwater pump station at 32 Street</a:t>
            </a:r>
          </a:p>
          <a:p>
            <a:pPr marL="285750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Futura Std Book" panose="020B0502020204020303" pitchFamily="34" charset="0"/>
              </a:rPr>
              <a:t>Final restoration of the roadway and sidewalk on Collins Avenue between 25 Street and 26 Street</a:t>
            </a:r>
          </a:p>
          <a:p>
            <a:pPr marL="285750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Futura Std Book" panose="020B0502020204020303" pitchFamily="34" charset="0"/>
              </a:rPr>
              <a:t>Rebuilding and raising the roadway with ADA-compliant sidewalks on Indian Creek Drive between 26 Street and 41Street</a:t>
            </a:r>
          </a:p>
          <a:p>
            <a:pPr marL="285750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Futura Std Book" panose="020B0502020204020303" pitchFamily="34" charset="0"/>
              </a:rPr>
              <a:t>Installing new signage and pavement markings</a:t>
            </a:r>
          </a:p>
          <a:p>
            <a:pPr marL="285750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Futura Std Book" panose="020B0502020204020303" pitchFamily="34" charset="0"/>
              </a:rPr>
              <a:t>Installing new street lighting</a:t>
            </a:r>
          </a:p>
          <a:p>
            <a:pPr marL="285750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Futura Std Book" panose="020B0502020204020303" pitchFamily="34" charset="0"/>
              </a:rPr>
              <a:t>Installing new traffic signals at 26, 29 and 39 streets</a:t>
            </a:r>
          </a:p>
          <a:p>
            <a:pPr marL="285750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Futura Std Book" panose="020B0502020204020303" pitchFamily="34" charset="0"/>
              </a:rPr>
              <a:t>Harmonization: connecting the new roadway elevation to existing properties </a:t>
            </a:r>
          </a:p>
          <a:p>
            <a:pPr marL="285750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  <a:latin typeface="Futura Std Book" panose="020B0502020204020303" pitchFamily="34" charset="0"/>
            </a:endParaRPr>
          </a:p>
          <a:p>
            <a:pPr algn="l">
              <a:lnSpc>
                <a:spcPct val="110000"/>
              </a:lnSpc>
            </a:pPr>
            <a:r>
              <a:rPr lang="en-US" sz="1200" i="1" dirty="0">
                <a:solidFill>
                  <a:schemeClr val="tx1"/>
                </a:solidFill>
                <a:latin typeface="Futura Std Book" panose="020B0502020204020303" pitchFamily="34" charset="0"/>
              </a:rPr>
              <a:t>Access to properties will be maintained unless coordinated in advance. </a:t>
            </a:r>
          </a:p>
          <a:p>
            <a:pPr algn="l">
              <a:lnSpc>
                <a:spcPct val="110000"/>
              </a:lnSpc>
            </a:pPr>
            <a:r>
              <a:rPr lang="en-US" sz="1200" i="1" dirty="0">
                <a:solidFill>
                  <a:schemeClr val="tx1"/>
                </a:solidFill>
                <a:latin typeface="Futura Std Book" panose="020B0502020204020303" pitchFamily="34" charset="0"/>
              </a:rPr>
              <a:t>As the work progresses, sections of on-street parking will be temporarily unavailable.</a:t>
            </a:r>
          </a:p>
          <a:p>
            <a:pPr marL="285750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900" dirty="0">
              <a:solidFill>
                <a:schemeClr val="tx1"/>
              </a:solidFill>
              <a:latin typeface="Futura Std Book" panose="020B0502020204020303" pitchFamily="34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2EB2D27-9F54-44C8-8943-69FB89217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1000-6D00-4F3D-98DA-B431D114F3C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027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54D95C4-FCEF-4C3F-B16D-EF253CFC7C1C}"/>
              </a:ext>
            </a:extLst>
          </p:cNvPr>
          <p:cNvSpPr/>
          <p:nvPr/>
        </p:nvSpPr>
        <p:spPr>
          <a:xfrm>
            <a:off x="0" y="2590800"/>
            <a:ext cx="9220200" cy="1295400"/>
          </a:xfrm>
          <a:prstGeom prst="rect">
            <a:avLst/>
          </a:prstGeom>
          <a:solidFill>
            <a:srgbClr val="6E8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view of a city next to a body of water&#10;&#10;Description automatically generated">
            <a:extLst>
              <a:ext uri="{FF2B5EF4-FFF2-40B4-BE49-F238E27FC236}">
                <a16:creationId xmlns:a16="http://schemas.microsoft.com/office/drawing/2014/main" id="{E37AC7E7-65AB-4498-9F77-E944C139B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52439"/>
            <a:ext cx="9149918" cy="68624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5918" y="6210300"/>
            <a:ext cx="9220200" cy="723900"/>
          </a:xfrm>
          <a:prstGeom prst="rect">
            <a:avLst/>
          </a:prstGeom>
          <a:solidFill>
            <a:srgbClr val="ADD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366679"/>
            <a:ext cx="2082826" cy="4111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5AEE7A-B6CA-4FCE-9CC6-FDA3000878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052439"/>
            <a:ext cx="2297267" cy="2102716"/>
          </a:xfrm>
          <a:prstGeom prst="rect">
            <a:avLst/>
          </a:prstGeom>
          <a:solidFill>
            <a:schemeClr val="bg1">
              <a:alpha val="76000"/>
            </a:schemeClr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0BFD094-91C3-4294-86C3-B28A03BA9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3090" y="4043905"/>
            <a:ext cx="6889910" cy="1920240"/>
          </a:xfrm>
        </p:spPr>
        <p:txBody>
          <a:bodyPr>
            <a:normAutofit/>
          </a:bodyPr>
          <a:lstStyle/>
          <a:p>
            <a:pPr algn="l"/>
            <a:r>
              <a:rPr lang="en-US" sz="2700" dirty="0">
                <a:latin typeface="Futura Std Book" panose="020B0502020204020303" pitchFamily="34" charset="0"/>
              </a:rPr>
              <a:t>Why is this Project Needed/Overview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95D0156-6D08-4DD9-BC83-CEA6EFD1923E}"/>
              </a:ext>
            </a:extLst>
          </p:cNvPr>
          <p:cNvSpPr/>
          <p:nvPr/>
        </p:nvSpPr>
        <p:spPr>
          <a:xfrm>
            <a:off x="1219200" y="4709131"/>
            <a:ext cx="589788" cy="589788"/>
          </a:xfrm>
          <a:prstGeom prst="ellipse">
            <a:avLst/>
          </a:prstGeom>
          <a:solidFill>
            <a:srgbClr val="86C34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700" b="1" dirty="0">
                <a:solidFill>
                  <a:prstClr val="white"/>
                </a:solidFill>
                <a:latin typeface="Futura Std Book" panose="020B0502020204020303" pitchFamily="34" charset="0"/>
              </a:rPr>
              <a:t>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50338-1834-4609-89B8-8B29ED6F4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1000-6D00-4F3D-98DA-B431D114F3C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666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5918" y="6210300"/>
            <a:ext cx="9220200" cy="723900"/>
          </a:xfrm>
          <a:prstGeom prst="rect">
            <a:avLst/>
          </a:prstGeom>
          <a:solidFill>
            <a:srgbClr val="ADD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363832"/>
            <a:ext cx="6692096" cy="6477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chemeClr val="tx2"/>
                </a:solidFill>
                <a:latin typeface="Futura Std Book" panose="020B0502020204020303" pitchFamily="34" charset="0"/>
              </a:rPr>
              <a:t>Pre-Construction Conditions: 2015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1FE52987-653F-41D7-8B08-D75C0F2BC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1000-6D00-4F3D-98DA-B431D114F3C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5918" y="0"/>
            <a:ext cx="9220200" cy="1295400"/>
          </a:xfrm>
          <a:prstGeom prst="rect">
            <a:avLst/>
          </a:prstGeom>
          <a:solidFill>
            <a:srgbClr val="6E8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378" y="1"/>
            <a:ext cx="8630022" cy="1371600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solidFill>
                  <a:schemeClr val="bg1"/>
                </a:solidFill>
                <a:latin typeface="Futura PT Book" pitchFamily="34" charset="0"/>
              </a:rPr>
              <a:t>Project Need/Overview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75AB2D8-AAD8-4576-8FC0-399D4513F2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6366679"/>
            <a:ext cx="2082826" cy="411141"/>
          </a:xfrm>
          <a:prstGeom prst="rect">
            <a:avLst/>
          </a:prstGeom>
        </p:spPr>
      </p:pic>
      <p:pic>
        <p:nvPicPr>
          <p:cNvPr id="10" name="Picture 9" descr="A close up of a tree&#10;&#10;Description automatically generated">
            <a:extLst>
              <a:ext uri="{FF2B5EF4-FFF2-40B4-BE49-F238E27FC236}">
                <a16:creationId xmlns:a16="http://schemas.microsoft.com/office/drawing/2014/main" id="{61E34796-61B3-4E9F-868C-CE140218C6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37" y="1868308"/>
            <a:ext cx="6432163" cy="36180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5FFF36-D3F5-4BEC-87D3-422955E361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8" b="3258"/>
          <a:stretch/>
        </p:blipFill>
        <p:spPr>
          <a:xfrm>
            <a:off x="3657600" y="2868591"/>
            <a:ext cx="5224330" cy="30821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535DA6-89C2-4109-A4B0-0D002FF9183F}"/>
              </a:ext>
            </a:extLst>
          </p:cNvPr>
          <p:cNvSpPr txBox="1"/>
          <p:nvPr/>
        </p:nvSpPr>
        <p:spPr>
          <a:xfrm>
            <a:off x="381000" y="4807933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Georgia Pro Cond" panose="020B0604020202020204" pitchFamily="18" charset="0"/>
              </a:rPr>
              <a:t>Indian Creek Drive</a:t>
            </a:r>
          </a:p>
          <a:p>
            <a:r>
              <a:rPr lang="en-US" sz="1400" dirty="0">
                <a:solidFill>
                  <a:schemeClr val="bg1"/>
                </a:solidFill>
                <a:latin typeface="Georgia Pro Cond" panose="020B0604020202020204" pitchFamily="18" charset="0"/>
              </a:rPr>
              <a:t>at 32 Street</a:t>
            </a:r>
          </a:p>
        </p:txBody>
      </p:sp>
    </p:spTree>
    <p:extLst>
      <p:ext uri="{BB962C8B-B14F-4D97-AF65-F5344CB8AC3E}">
        <p14:creationId xmlns:p14="http://schemas.microsoft.com/office/powerpoint/2010/main" val="609406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E96FE670998B43931553349815EEDF" ma:contentTypeVersion="11" ma:contentTypeDescription="Create a new document." ma:contentTypeScope="" ma:versionID="db41b190e1f5ba4e2b960366bbd51983">
  <xsd:schema xmlns:xsd="http://www.w3.org/2001/XMLSchema" xmlns:xs="http://www.w3.org/2001/XMLSchema" xmlns:p="http://schemas.microsoft.com/office/2006/metadata/properties" xmlns:ns3="4a498c1d-4157-4e11-a0ce-36d94b29e334" xmlns:ns4="07a34e67-b045-4972-b535-d10085d380c9" targetNamespace="http://schemas.microsoft.com/office/2006/metadata/properties" ma:root="true" ma:fieldsID="a5b6bd280dd26f12c00bc1b23de9cfab" ns3:_="" ns4:_="">
    <xsd:import namespace="4a498c1d-4157-4e11-a0ce-36d94b29e334"/>
    <xsd:import namespace="07a34e67-b045-4972-b535-d10085d380c9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498c1d-4157-4e11-a0ce-36d94b29e33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a34e67-b045-4972-b535-d10085d380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603F25C-38FA-4C52-BA49-C818ADA7BDF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A452C3-9EC3-48DD-BE13-B260895A32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498c1d-4157-4e11-a0ce-36d94b29e334"/>
    <ds:schemaRef ds:uri="07a34e67-b045-4972-b535-d10085d380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DAE6F1-E1EC-4EB1-8122-BC83CDE67839}">
  <ds:schemaRefs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07a34e67-b045-4972-b535-d10085d380c9"/>
    <ds:schemaRef ds:uri="4a498c1d-4157-4e11-a0ce-36d94b29e33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13313</TotalTime>
  <Words>932</Words>
  <Application>Microsoft Office PowerPoint</Application>
  <PresentationFormat>On-screen Show (4:3)</PresentationFormat>
  <Paragraphs>205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Futura PT Book</vt:lpstr>
      <vt:lpstr>Futura Std Book</vt:lpstr>
      <vt:lpstr>Georgia Pro Cond</vt:lpstr>
      <vt:lpstr>Office Theme</vt:lpstr>
      <vt:lpstr>PowerPoint Presentation</vt:lpstr>
      <vt:lpstr>PowerPoint Presentation</vt:lpstr>
      <vt:lpstr>Presentation Outline</vt:lpstr>
      <vt:lpstr>Where We Are Now</vt:lpstr>
      <vt:lpstr>Where We Are Now</vt:lpstr>
      <vt:lpstr>Executed License Agreements</vt:lpstr>
      <vt:lpstr>Project Overview</vt:lpstr>
      <vt:lpstr>Why is this Project Needed/Overview</vt:lpstr>
      <vt:lpstr>Project Need/Overview</vt:lpstr>
      <vt:lpstr>Project Need/Overview</vt:lpstr>
      <vt:lpstr>Project Need/Overview</vt:lpstr>
      <vt:lpstr>Project Overview</vt:lpstr>
      <vt:lpstr>Typical Infrastructure Layout</vt:lpstr>
      <vt:lpstr>Typical Infrastructure Layout</vt:lpstr>
      <vt:lpstr>Project Phasing</vt:lpstr>
      <vt:lpstr>Project Phasing</vt:lpstr>
      <vt:lpstr>Project Phasing</vt:lpstr>
      <vt:lpstr>Project Phasing</vt:lpstr>
      <vt:lpstr>Phase I: Sector’s 6 through 8</vt:lpstr>
      <vt:lpstr>Phase I: Sector’s 9 and 10</vt:lpstr>
      <vt:lpstr>Phase II: Sector’s 1 through 4</vt:lpstr>
      <vt:lpstr>Phase II: Sector’s 4 and 5</vt:lpstr>
      <vt:lpstr>Project Phasing</vt:lpstr>
      <vt:lpstr>What to Expect During Construction</vt:lpstr>
      <vt:lpstr>What to Expect…</vt:lpstr>
      <vt:lpstr>What to Expect…</vt:lpstr>
      <vt:lpstr>What to Expect…</vt:lpstr>
      <vt:lpstr>Questions/Comments</vt:lpstr>
      <vt:lpstr>For more information please contact:  Heather M. Leslie, Public Information Liaison 305.905.5876  Heather@hmlpublicoutreach.com</vt:lpstr>
    </vt:vector>
  </TitlesOfParts>
  <Company>City of Miami Beach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test</dc:creator>
  <cp:lastModifiedBy>Heather Leslie</cp:lastModifiedBy>
  <cp:revision>182</cp:revision>
  <cp:lastPrinted>2019-04-29T19:01:40Z</cp:lastPrinted>
  <dcterms:created xsi:type="dcterms:W3CDTF">2019-01-14T22:20:18Z</dcterms:created>
  <dcterms:modified xsi:type="dcterms:W3CDTF">2019-11-13T19:58:53Z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0x01010034E96FE670998B43931553349815EEDF</vt:lpwstr>
  </property>
</Properties>
</file>