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1"/>
  </p:sldMasterIdLst>
  <p:sldIdLst>
    <p:sldId id="317" r:id="rId2"/>
    <p:sldId id="262" r:id="rId3"/>
    <p:sldId id="260" r:id="rId4"/>
    <p:sldId id="266" r:id="rId5"/>
    <p:sldId id="276" r:id="rId6"/>
    <p:sldId id="278" r:id="rId7"/>
    <p:sldId id="279" r:id="rId8"/>
    <p:sldId id="277" r:id="rId9"/>
    <p:sldId id="283" r:id="rId10"/>
    <p:sldId id="311" r:id="rId11"/>
    <p:sldId id="306" r:id="rId12"/>
    <p:sldId id="312" r:id="rId13"/>
    <p:sldId id="313" r:id="rId14"/>
    <p:sldId id="314" r:id="rId15"/>
    <p:sldId id="315" r:id="rId16"/>
    <p:sldId id="316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418"/>
    <a:srgbClr val="E19019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0504B-D6B5-65F8-2F81-6116B37A86EF}" v="16" dt="2020-10-22T15:28:01.3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0" autoAdjust="0"/>
    <p:restoredTop sz="94660"/>
  </p:normalViewPr>
  <p:slideViewPr>
    <p:cSldViewPr snapToGrid="0">
      <p:cViewPr varScale="1">
        <p:scale>
          <a:sx n="97" d="100"/>
          <a:sy n="97" d="100"/>
        </p:scale>
        <p:origin x="224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y%20Drive\DRG\1%20DRG%20UF\Clients\Florida\Miami%20Beach,%20FL\Project%20-%20MB%20UFMP\Deliverables%20and%20Drafts\DRAFT%203%20-%20UFMP\For%20Zach%20and%20Matt%20Edits\Charts%20and%20Images\Miami%20Beach%20Master%20Data%20Fi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AEAC58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843-4AB0-9DCC-0C1FE8E5F368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843-4AB0-9DCC-0C1FE8E5F368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D843-4AB0-9DCC-0C1FE8E5F368}"/>
              </c:ext>
            </c:extLst>
          </c:dPt>
          <c:dPt>
            <c:idx val="3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D843-4AB0-9DCC-0C1FE8E5F368}"/>
              </c:ext>
            </c:extLst>
          </c:dPt>
          <c:dLbls>
            <c:dLbl>
              <c:idx val="0"/>
              <c:layout>
                <c:manualLayout>
                  <c:x val="-6.673775153105866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19444444444444"/>
                      <c:h val="0.163310682055154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843-4AB0-9DCC-0C1FE8E5F368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843-4AB0-9DCC-0C1FE8E5F368}"/>
                </c:ext>
              </c:extLst>
            </c:dLbl>
            <c:dLbl>
              <c:idx val="2"/>
              <c:layout>
                <c:manualLayout>
                  <c:x val="-0.22035925196850395"/>
                  <c:y val="-0.17170839804194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43-4AB0-9DCC-0C1FE8E5F368}"/>
                </c:ext>
              </c:extLst>
            </c:dLbl>
            <c:dLbl>
              <c:idx val="3"/>
              <c:layout>
                <c:manualLayout>
                  <c:x val="0.29525000000000001"/>
                  <c:y val="-0.1749546358608288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ysClr val="windowText" lastClr="000000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843-4AB0-9DCC-0C1FE8E5F3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ysClr val="windowText" lastClr="000000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'[1]Genus species'!$Z$48:$Z$51</c:f>
              <c:strCache>
                <c:ptCount val="4"/>
                <c:pt idx="0">
                  <c:v>Bare Soil/Sand</c:v>
                </c:pt>
                <c:pt idx="1">
                  <c:v>Tree Canopy</c:v>
                </c:pt>
                <c:pt idx="2">
                  <c:v>Pervious</c:v>
                </c:pt>
                <c:pt idx="3">
                  <c:v>Impervious</c:v>
                </c:pt>
              </c:strCache>
            </c:strRef>
          </c:cat>
          <c:val>
            <c:numRef>
              <c:f>'[1]Genus species'!$AA$48:$AA$51</c:f>
              <c:numCache>
                <c:formatCode>General</c:formatCode>
                <c:ptCount val="4"/>
                <c:pt idx="0">
                  <c:v>0.03</c:v>
                </c:pt>
                <c:pt idx="1">
                  <c:v>0.17</c:v>
                </c:pt>
                <c:pt idx="2">
                  <c:v>0.19</c:v>
                </c:pt>
                <c:pt idx="3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843-4AB0-9DCC-0C1FE8E5F368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611111111111108E-2"/>
          <c:y val="0.20947615923009624"/>
          <c:w val="0.81388888888888888"/>
          <c:h val="0.65757545931758532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E19019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412-4E50-A11B-2F82107ABF36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412-4E50-A11B-2F82107ABF36}"/>
              </c:ext>
            </c:extLst>
          </c:dPt>
          <c:dLbls>
            <c:dLbl>
              <c:idx val="0"/>
              <c:layout>
                <c:manualLayout>
                  <c:x val="-0.23770713035870517"/>
                  <c:y val="-0.1374989063867016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412-4E50-A11B-2F82107ABF36}"/>
                </c:ext>
              </c:extLst>
            </c:dLbl>
            <c:dLbl>
              <c:idx val="1"/>
              <c:layout>
                <c:manualLayout>
                  <c:x val="0.21762649623121411"/>
                  <c:y val="7.01081926035828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bg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6974369068726"/>
                      <c:h val="0.242638738662983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412-4E50-A11B-2F82107ABF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bg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'[1]Genus species'!$AB$24:$AB$25</c:f>
              <c:strCache>
                <c:ptCount val="2"/>
                <c:pt idx="0">
                  <c:v>Palms</c:v>
                </c:pt>
                <c:pt idx="1">
                  <c:v>Shade/Flowering (Canopy Tree) </c:v>
                </c:pt>
              </c:strCache>
            </c:strRef>
          </c:cat>
          <c:val>
            <c:numRef>
              <c:f>'[1]Genus species'!$AC$24:$AC$25</c:f>
              <c:numCache>
                <c:formatCode>General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412-4E50-A11B-2F82107ABF36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934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Image result for city of miami beach logo">
            <a:extLst>
              <a:ext uri="{FF2B5EF4-FFF2-40B4-BE49-F238E27FC236}">
                <a16:creationId xmlns:a16="http://schemas.microsoft.com/office/drawing/2014/main" id="{6DA69162-181F-439C-92F4-A29DEB814E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7" y="6363549"/>
            <a:ext cx="2621156" cy="50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934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0B98C-FDA8-46C5-AB2B-9A9EB1869212}"/>
              </a:ext>
            </a:extLst>
          </p:cNvPr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934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2" descr="Image result for city of miami beach logo">
            <a:extLst>
              <a:ext uri="{FF2B5EF4-FFF2-40B4-BE49-F238E27FC236}">
                <a16:creationId xmlns:a16="http://schemas.microsoft.com/office/drawing/2014/main" id="{1AFB48FC-5F5D-436B-98D5-05B7E5FE6A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7" y="6363549"/>
            <a:ext cx="2621156" cy="50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934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Image result for city of miami beach logo">
            <a:extLst>
              <a:ext uri="{FF2B5EF4-FFF2-40B4-BE49-F238E27FC236}">
                <a16:creationId xmlns:a16="http://schemas.microsoft.com/office/drawing/2014/main" id="{92D44BCD-323D-4484-9C1E-D32A101395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7" y="6363549"/>
            <a:ext cx="2621156" cy="50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934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36E4197-3FF6-4C0D-B14D-9ECD6319E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FB2287-E9B9-468D-BF2A-E51261B0908C}"/>
              </a:ext>
            </a:extLst>
          </p:cNvPr>
          <p:cNvCxnSpPr/>
          <p:nvPr userDrawn="1"/>
        </p:nvCxnSpPr>
        <p:spPr>
          <a:xfrm>
            <a:off x="1207658" y="1914417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city of miami beach logo">
            <a:extLst>
              <a:ext uri="{FF2B5EF4-FFF2-40B4-BE49-F238E27FC236}">
                <a16:creationId xmlns:a16="http://schemas.microsoft.com/office/drawing/2014/main" id="{9EB69C94-7D09-4872-97EA-01C98A05C4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7" y="6363549"/>
            <a:ext cx="2621156" cy="50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1934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Image result for city of miami beach logo">
            <a:extLst>
              <a:ext uri="{FF2B5EF4-FFF2-40B4-BE49-F238E27FC236}">
                <a16:creationId xmlns:a16="http://schemas.microsoft.com/office/drawing/2014/main" id="{4F8ADDA7-7E00-4891-AB88-C079E93487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7" y="6363549"/>
            <a:ext cx="2621156" cy="50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1934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2" descr="Image result for city of miami beach logo">
            <a:extLst>
              <a:ext uri="{FF2B5EF4-FFF2-40B4-BE49-F238E27FC236}">
                <a16:creationId xmlns:a16="http://schemas.microsoft.com/office/drawing/2014/main" id="{23453FD5-DE63-463A-90EC-C1BCF0878D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67" y="6363549"/>
            <a:ext cx="2621156" cy="50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 baseline="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 baseline="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 baseline="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 baseline="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 baseline="0">
          <a:solidFill>
            <a:schemeClr val="tx1">
              <a:lumMod val="75000"/>
              <a:lumOff val="25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Omarleon@miamibeachfl.gov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.png"/><Relationship Id="rId5" Type="http://schemas.openxmlformats.org/officeDocument/2006/relationships/chart" Target="../charts/char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reetools.org/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F05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370AF8-1E9B-4C01-94FB-EED11D33A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1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9990" y="3252427"/>
            <a:ext cx="10364266" cy="1000017"/>
          </a:xfrm>
        </p:spPr>
        <p:txBody>
          <a:bodyPr>
            <a:normAutofit fontScale="90000"/>
          </a:bodyPr>
          <a:lstStyle/>
          <a:p>
            <a:pPr algn="r"/>
            <a:r>
              <a:rPr lang="en-US" sz="5000" dirty="0"/>
              <a:t>MIAMI BEACH</a:t>
            </a:r>
            <a:br>
              <a:rPr lang="en-US" sz="5000" dirty="0"/>
            </a:br>
            <a:r>
              <a:rPr lang="en-US" sz="5000" dirty="0"/>
              <a:t>URBAN FORESTRY MASTER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5D6D5F-87E5-46BE-A6E5-5BF43E3CC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474" y="5865456"/>
            <a:ext cx="3347620" cy="696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73EF6A-2720-4B9E-B19F-F8AB47E37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140" y="5672756"/>
            <a:ext cx="1508739" cy="745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440B2D-7A50-4E5F-9F36-D13CA7CE1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48" y="5672756"/>
            <a:ext cx="817485" cy="889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548384-14EA-4652-B956-D78D75B0F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3977" y="5535576"/>
            <a:ext cx="907234" cy="929914"/>
          </a:xfrm>
          <a:prstGeom prst="rect">
            <a:avLst/>
          </a:prstGeom>
        </p:spPr>
      </p:pic>
      <p:pic>
        <p:nvPicPr>
          <p:cNvPr id="15" name="Picture 2" descr="Image result for city of miami beach logo">
            <a:extLst>
              <a:ext uri="{FF2B5EF4-FFF2-40B4-BE49-F238E27FC236}">
                <a16:creationId xmlns:a16="http://schemas.microsoft.com/office/drawing/2014/main" id="{3BC9457E-3699-4A6D-8472-0D867993F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31" y="5122793"/>
            <a:ext cx="2303011" cy="150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C9E50-F8BB-454C-8F96-DB48C8748888}"/>
              </a:ext>
            </a:extLst>
          </p:cNvPr>
          <p:cNvSpPr txBox="1"/>
          <p:nvPr/>
        </p:nvSpPr>
        <p:spPr>
          <a:xfrm>
            <a:off x="6516211" y="4498925"/>
            <a:ext cx="4632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algn="r"/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107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0"/>
    </mc:Choice>
    <mc:Fallback xmlns="">
      <p:transition spd="slow" advTm="2471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9CF8-94AC-4F60-9D27-D0FD114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250" y="162441"/>
            <a:ext cx="7835586" cy="694835"/>
          </a:xfrm>
        </p:spPr>
        <p:txBody>
          <a:bodyPr>
            <a:normAutofit/>
          </a:bodyPr>
          <a:lstStyle/>
          <a:p>
            <a:r>
              <a:rPr lang="en-US" sz="4000" b="1" dirty="0"/>
              <a:t>Tree Canopy</a:t>
            </a:r>
            <a:endParaRPr lang="en-US" sz="4000" b="1" cap="smal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D8133-E2FA-4E5F-9B35-1694B3CF676F}"/>
              </a:ext>
            </a:extLst>
          </p:cNvPr>
          <p:cNvSpPr txBox="1"/>
          <p:nvPr/>
        </p:nvSpPr>
        <p:spPr>
          <a:xfrm>
            <a:off x="423208" y="1081630"/>
            <a:ext cx="66081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b="1" dirty="0">
                <a:latin typeface="Century Gothic" panose="020B0502020202020204" pitchFamily="34" charset="0"/>
              </a:rPr>
            </a:br>
            <a:endParaRPr lang="en-US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9333BE-2AF0-40C5-B83C-2626B73CA3E7}"/>
              </a:ext>
            </a:extLst>
          </p:cNvPr>
          <p:cNvSpPr txBox="1"/>
          <p:nvPr/>
        </p:nvSpPr>
        <p:spPr>
          <a:xfrm>
            <a:off x="255229" y="924767"/>
            <a:ext cx="11774014" cy="403187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2000" b="1" dirty="0">
                <a:latin typeface="Century Gothic" panose="020B0502020202020204" pitchFamily="34" charset="0"/>
              </a:rPr>
              <a:t>Current Tree Canopy Cover:  </a:t>
            </a:r>
            <a:r>
              <a:rPr lang="en-US" sz="2600" b="1" dirty="0">
                <a:latin typeface="Franklin Gothic Heavy" panose="020B0903020102020204" pitchFamily="34" charset="0"/>
              </a:rPr>
              <a:t>17%</a:t>
            </a:r>
          </a:p>
          <a:p>
            <a:endParaRPr lang="en-US" sz="2000" b="1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Possible Tree Canopy Cover:  </a:t>
            </a:r>
            <a:r>
              <a:rPr lang="en-US" sz="2600" b="1" dirty="0">
                <a:latin typeface="Franklin Gothic Heavy" panose="020B0903020102020204" pitchFamily="34" charset="0"/>
              </a:rPr>
              <a:t>26%</a:t>
            </a:r>
            <a:r>
              <a:rPr lang="en-US" sz="2000" b="1" dirty="0">
                <a:latin typeface="Franklin Gothic Heavy" panose="020B0903020102020204" pitchFamily="34" charset="0"/>
              </a:rPr>
              <a:t> </a:t>
            </a:r>
            <a:br>
              <a:rPr lang="en-US" sz="2000" b="1" dirty="0">
                <a:latin typeface="Franklin Gothic Heavy" panose="020B09030201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(i</a:t>
            </a:r>
            <a:r>
              <a:rPr lang="en-US" dirty="0">
                <a:latin typeface="Century Gothic" panose="020B0502020202020204" pitchFamily="34" charset="0"/>
              </a:rPr>
              <a:t>f </a:t>
            </a:r>
            <a:r>
              <a:rPr lang="en-US" b="1" i="1" dirty="0">
                <a:latin typeface="Century Gothic" panose="020B0502020202020204" pitchFamily="34" charset="0"/>
              </a:rPr>
              <a:t>all</a:t>
            </a:r>
            <a:r>
              <a:rPr lang="en-US" i="1" dirty="0">
                <a:latin typeface="Century Gothic" panose="020B0502020202020204" pitchFamily="34" charset="0"/>
              </a:rPr>
              <a:t> </a:t>
            </a:r>
            <a:r>
              <a:rPr lang="en-US" b="1" i="1" dirty="0">
                <a:latin typeface="Century Gothic" panose="020B0502020202020204" pitchFamily="34" charset="0"/>
              </a:rPr>
              <a:t>possible</a:t>
            </a:r>
            <a:r>
              <a:rPr lang="en-US" dirty="0">
                <a:latin typeface="Century Gothic" panose="020B0502020202020204" pitchFamily="34" charset="0"/>
              </a:rPr>
              <a:t> planting areas were planted) </a:t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>
              <a:latin typeface="Century Gothic" panose="020B0502020202020204" pitchFamily="34" charset="0"/>
            </a:endParaRPr>
          </a:p>
          <a:p>
            <a:r>
              <a:rPr lang="en-US" sz="1600" b="1" dirty="0">
                <a:latin typeface="Century Gothic" panose="020B0502020202020204" pitchFamily="34" charset="0"/>
              </a:rPr>
              <a:t>     Possible Planting Area = </a:t>
            </a:r>
            <a:r>
              <a:rPr lang="en-US" sz="1600" dirty="0">
                <a:latin typeface="Century Gothic" panose="020B0502020202020204" pitchFamily="34" charset="0"/>
              </a:rPr>
              <a:t>an area with grass or </a:t>
            </a:r>
          </a:p>
          <a:p>
            <a:r>
              <a:rPr lang="en-US" sz="1600" dirty="0">
                <a:latin typeface="Century Gothic" panose="020B0502020202020204" pitchFamily="34" charset="0"/>
              </a:rPr>
              <a:t>     bare soil where a tree could potentially be planted.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sz="2600" b="1" dirty="0">
                <a:latin typeface="Franklin Gothic Heavy" panose="020B0903020102020204" pitchFamily="34" charset="0"/>
              </a:rPr>
              <a:t>26%</a:t>
            </a:r>
            <a:r>
              <a:rPr lang="en-US" sz="2000" b="1" dirty="0">
                <a:latin typeface="Century Gothic" panose="020B0502020202020204" pitchFamily="34" charset="0"/>
              </a:rPr>
              <a:t> </a:t>
            </a:r>
            <a:r>
              <a:rPr lang="en-US" dirty="0">
                <a:latin typeface="Century Gothic" panose="020B0502020202020204" pitchFamily="34" charset="0"/>
              </a:rPr>
              <a:t>canopy cover is </a:t>
            </a:r>
            <a:r>
              <a:rPr lang="en-US" b="1" dirty="0">
                <a:latin typeface="Century Gothic" panose="020B0502020202020204" pitchFamily="34" charset="0"/>
              </a:rPr>
              <a:t>not </a:t>
            </a:r>
            <a:r>
              <a:rPr lang="en-US" dirty="0">
                <a:latin typeface="Century Gothic" panose="020B0502020202020204" pitchFamily="34" charset="0"/>
              </a:rPr>
              <a:t>a realistic target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sz="2600" b="1" dirty="0">
                <a:latin typeface="Franklin Gothic Heavy" panose="020B0903020102020204" pitchFamily="34" charset="0"/>
              </a:rPr>
              <a:t>~50% </a:t>
            </a:r>
            <a:r>
              <a:rPr lang="en-US" b="1" dirty="0">
                <a:latin typeface="Century Gothic" panose="020B0502020202020204" pitchFamily="34" charset="0"/>
              </a:rPr>
              <a:t>of possible planting areas are suitable </a:t>
            </a:r>
            <a:r>
              <a:rPr lang="en-US" dirty="0">
                <a:latin typeface="Century Gothic" panose="020B0502020202020204" pitchFamily="34" charset="0"/>
              </a:rPr>
              <a:t>for tree planting. </a:t>
            </a:r>
            <a:br>
              <a:rPr lang="en-US" dirty="0">
                <a:latin typeface="Century Gothic" panose="020B0502020202020204" pitchFamily="34" charset="0"/>
              </a:rPr>
            </a:b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Areas may be unsuitable for trees due to a variety of factors, including:</a:t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Lack of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Utilities:  underground or overhead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Inappropriate location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Poor soil or drainage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No access to water </a:t>
            </a:r>
            <a:br>
              <a:rPr lang="en-US" dirty="0">
                <a:latin typeface="Century Gothic" panose="020B0502020202020204" pitchFamily="34" charset="0"/>
              </a:rPr>
            </a:br>
            <a:endParaRPr lang="en-US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8D6CA-459F-459A-8E1B-1596910AD8F1}"/>
              </a:ext>
            </a:extLst>
          </p:cNvPr>
          <p:cNvSpPr txBox="1"/>
          <p:nvPr/>
        </p:nvSpPr>
        <p:spPr>
          <a:xfrm>
            <a:off x="423208" y="4722264"/>
            <a:ext cx="111525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Franklin Gothic Heavy" panose="020B0903020102020204" pitchFamily="34" charset="0"/>
              </a:rPr>
              <a:t>22% canopy cover target </a:t>
            </a:r>
            <a:r>
              <a:rPr lang="en-US" dirty="0">
                <a:latin typeface="Century Gothic" panose="020B0502020202020204" pitchFamily="34" charset="0"/>
              </a:rPr>
              <a:t>is </a:t>
            </a:r>
            <a:r>
              <a:rPr lang="en-US" b="1" dirty="0">
                <a:latin typeface="Century Gothic" panose="020B0502020202020204" pitchFamily="34" charset="0"/>
              </a:rPr>
              <a:t>a 5% increase from today </a:t>
            </a:r>
            <a:r>
              <a:rPr lang="en-US" dirty="0">
                <a:latin typeface="Century Gothic" panose="020B0502020202020204" pitchFamily="34" charset="0"/>
              </a:rPr>
              <a:t>and takes into consideration that only about 50% of sites will be suitable for tree planting.  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To achieve 22% canopy cover by 2040 will require planting ~1,300 trees per year (or 25,900 total trees) on private and public property. 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1DCA670-3EF9-48F9-85AD-FD3632E2FC76}"/>
              </a:ext>
            </a:extLst>
          </p:cNvPr>
          <p:cNvCxnSpPr/>
          <p:nvPr/>
        </p:nvCxnSpPr>
        <p:spPr>
          <a:xfrm>
            <a:off x="255229" y="4598633"/>
            <a:ext cx="1166748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72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67"/>
    </mc:Choice>
    <mc:Fallback xmlns="">
      <p:transition spd="slow" advTm="2926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E77BDC8-F65B-4BC1-8C2E-2599FA79CC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703" b="2070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E11E07-BC02-4DD4-AB1D-685DF033A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111" y="5554273"/>
            <a:ext cx="10113645" cy="743682"/>
          </a:xfrm>
        </p:spPr>
        <p:txBody>
          <a:bodyPr/>
          <a:lstStyle/>
          <a:p>
            <a:pPr algn="r"/>
            <a:r>
              <a:rPr lang="en-US" sz="5000" b="1" cap="small" dirty="0"/>
              <a:t>Design Toolkit</a:t>
            </a:r>
          </a:p>
        </p:txBody>
      </p:sp>
    </p:spTree>
    <p:extLst>
      <p:ext uri="{BB962C8B-B14F-4D97-AF65-F5344CB8AC3E}">
        <p14:creationId xmlns:p14="http://schemas.microsoft.com/office/powerpoint/2010/main" val="186294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2"/>
    </mc:Choice>
    <mc:Fallback xmlns="">
      <p:transition spd="slow" advTm="118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9CF8-94AC-4F60-9D27-D0FD114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96" y="337639"/>
            <a:ext cx="10959708" cy="1140287"/>
          </a:xfrm>
        </p:spPr>
        <p:txBody>
          <a:bodyPr anchor="t" anchorCtr="0">
            <a:noAutofit/>
          </a:bodyPr>
          <a:lstStyle/>
          <a:p>
            <a:r>
              <a:rPr lang="en-US" sz="4000" b="1" dirty="0"/>
              <a:t>IMPLEMENTATION</a:t>
            </a:r>
            <a:br>
              <a:rPr lang="en-US" dirty="0"/>
            </a:br>
            <a:r>
              <a:rPr lang="en-US" sz="2800" cap="small" dirty="0"/>
              <a:t>SHAPING THE VEGETATION PALETTE IN MIAMI BEACH</a:t>
            </a:r>
            <a:endParaRPr lang="en-US" sz="2800" b="1" cap="smal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C1A1-B805-4553-A475-D62F877F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96" y="1477926"/>
            <a:ext cx="6634108" cy="4627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  <a:p>
            <a:pPr marL="0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D8133-E2FA-4E5F-9B35-1694B3CF676F}"/>
              </a:ext>
            </a:extLst>
          </p:cNvPr>
          <p:cNvSpPr txBox="1"/>
          <p:nvPr/>
        </p:nvSpPr>
        <p:spPr>
          <a:xfrm>
            <a:off x="191996" y="1477927"/>
            <a:ext cx="6608172" cy="46272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Species Diversity</a:t>
            </a:r>
            <a:endParaRPr lang="en-US" sz="2200" b="1" cap="small" dirty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Palms – moving back to an accent plant </a:t>
            </a:r>
            <a:br>
              <a:rPr lang="en-US" sz="2200" dirty="0">
                <a:latin typeface="Century Gothic" panose="020B0502020202020204" pitchFamily="34" charset="0"/>
              </a:rPr>
            </a:br>
            <a:endParaRPr lang="en-US" sz="22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Tree Species Selection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Re-prioritize species to those that are more resilient to sea level rise, flooding &amp; increasing salinity, limited growing space, and increasing temperatures</a:t>
            </a:r>
            <a:br>
              <a:rPr lang="en-US" sz="2200" dirty="0">
                <a:latin typeface="Century Gothic" panose="020B0502020202020204" pitchFamily="34" charset="0"/>
              </a:rPr>
            </a:br>
            <a:endParaRPr lang="en-US" sz="22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Highlights the characteristics of various species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Can also be used by homeowners to make better species selection when planting trees on their private properties.</a:t>
            </a:r>
            <a:br>
              <a:rPr lang="en-US" sz="2200" b="1" dirty="0">
                <a:latin typeface="Century Gothic" panose="020B0502020202020204" pitchFamily="34" charset="0"/>
              </a:rPr>
            </a:br>
            <a:endParaRPr lang="en-US" sz="22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76E6E9-DC65-420C-BECC-C13E51AFAFCB}"/>
              </a:ext>
            </a:extLst>
          </p:cNvPr>
          <p:cNvGrpSpPr/>
          <p:nvPr/>
        </p:nvGrpSpPr>
        <p:grpSpPr>
          <a:xfrm>
            <a:off x="6945372" y="1438168"/>
            <a:ext cx="4835177" cy="4664457"/>
            <a:chOff x="6826104" y="1368595"/>
            <a:chExt cx="4835177" cy="466445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33623FB-DA27-42AA-8C30-F99CC57A2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104" y="1368595"/>
              <a:ext cx="4835177" cy="30543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0564D0A-BC41-405B-B676-2A1B8886D8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791"/>
            <a:stretch/>
          </p:blipFill>
          <p:spPr>
            <a:xfrm>
              <a:off x="6826104" y="4532307"/>
              <a:ext cx="4835177" cy="15007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98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4"/>
    </mc:Choice>
    <mc:Fallback xmlns="">
      <p:transition spd="slow" advTm="2910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9CF8-94AC-4F60-9D27-D0FD114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96" y="337639"/>
            <a:ext cx="10959708" cy="1140287"/>
          </a:xfrm>
        </p:spPr>
        <p:txBody>
          <a:bodyPr anchor="t" anchorCtr="0">
            <a:noAutofit/>
          </a:bodyPr>
          <a:lstStyle/>
          <a:p>
            <a:r>
              <a:rPr lang="en-US" sz="4000" b="1" dirty="0"/>
              <a:t>IMPLEMENTATION</a:t>
            </a:r>
            <a:br>
              <a:rPr lang="en-US" dirty="0"/>
            </a:br>
            <a:r>
              <a:rPr lang="en-US" sz="2800" dirty="0"/>
              <a:t>PLANNING AND </a:t>
            </a:r>
            <a:r>
              <a:rPr lang="en-US" sz="2800" cap="small" dirty="0"/>
              <a:t>PRIORITIZING STREETS BY CHARACTER &amp; USE</a:t>
            </a:r>
            <a:endParaRPr lang="en-US" sz="2800" b="1" cap="smal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C1A1-B805-4553-A475-D62F877F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96" y="1477926"/>
            <a:ext cx="6634108" cy="4627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  <a:p>
            <a:pPr marL="0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D8133-E2FA-4E5F-9B35-1694B3CF676F}"/>
              </a:ext>
            </a:extLst>
          </p:cNvPr>
          <p:cNvSpPr txBox="1"/>
          <p:nvPr/>
        </p:nvSpPr>
        <p:spPr>
          <a:xfrm>
            <a:off x="191996" y="1477927"/>
            <a:ext cx="6451225" cy="46272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Planning for a city-wide approach</a:t>
            </a:r>
            <a:endParaRPr lang="en-US" sz="2200" b="1" cap="small" dirty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Establishing a classification strategy for all streets within the City.</a:t>
            </a:r>
            <a:br>
              <a:rPr lang="en-US" sz="2200" dirty="0">
                <a:latin typeface="Century Gothic" panose="020B0502020202020204" pitchFamily="34" charset="0"/>
              </a:rPr>
            </a:br>
            <a:endParaRPr lang="en-US" sz="22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Street-by-Character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Understanding that streets are not only about traffic movement, but also about experience; working in concert with abutting land uses.</a:t>
            </a:r>
            <a:br>
              <a:rPr lang="en-US" sz="2200" dirty="0">
                <a:latin typeface="Century Gothic" panose="020B0502020202020204" pitchFamily="34" charset="0"/>
              </a:rPr>
            </a:br>
            <a:endParaRPr lang="en-US" sz="22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Street tree species prioritization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Identifying key species for specific street-types to build uniformity and wayfinding</a:t>
            </a:r>
            <a:br>
              <a:rPr lang="en-US" sz="2200" b="1" dirty="0">
                <a:latin typeface="Century Gothic" panose="020B0502020202020204" pitchFamily="34" charset="0"/>
              </a:rPr>
            </a:br>
            <a:endParaRPr lang="en-US" sz="22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EBBB1-A7D4-42CC-9FFF-E2F939E7C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84" t="9486"/>
          <a:stretch/>
        </p:blipFill>
        <p:spPr>
          <a:xfrm>
            <a:off x="9402417" y="1610141"/>
            <a:ext cx="2469588" cy="45519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EDA82-2296-423B-9B69-6B5801610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98" y="3309725"/>
            <a:ext cx="1553699" cy="1344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6FCE6D-2752-4B46-993C-88128CD09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798" y="1661089"/>
            <a:ext cx="1553699" cy="1514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965417-A070-43FA-BAF5-7A5469AB2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194" r="59694" b="11556"/>
          <a:stretch/>
        </p:blipFill>
        <p:spPr>
          <a:xfrm>
            <a:off x="7560317" y="4780722"/>
            <a:ext cx="1736660" cy="14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91"/>
    </mc:Choice>
    <mc:Fallback xmlns="">
      <p:transition spd="slow" advTm="2129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9CF8-94AC-4F60-9D27-D0FD114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96" y="337639"/>
            <a:ext cx="10959708" cy="1140287"/>
          </a:xfrm>
        </p:spPr>
        <p:txBody>
          <a:bodyPr anchor="t" anchorCtr="0">
            <a:noAutofit/>
          </a:bodyPr>
          <a:lstStyle/>
          <a:p>
            <a:r>
              <a:rPr lang="en-US" sz="4000" b="1" dirty="0"/>
              <a:t>IMPLEMENTATION</a:t>
            </a:r>
            <a:br>
              <a:rPr lang="en-US" dirty="0"/>
            </a:br>
            <a:r>
              <a:rPr lang="en-US" sz="2800" cap="small" dirty="0"/>
              <a:t>CASE-STUDIES ON UNIQUE CONDITIONS IN MIAMI BEACH</a:t>
            </a:r>
            <a:endParaRPr lang="en-US" sz="2800" b="1" cap="smal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C1A1-B805-4553-A475-D62F877F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96" y="1477926"/>
            <a:ext cx="6634108" cy="4627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  <a:p>
            <a:pPr marL="0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D8133-E2FA-4E5F-9B35-1694B3CF676F}"/>
              </a:ext>
            </a:extLst>
          </p:cNvPr>
          <p:cNvSpPr txBox="1"/>
          <p:nvPr/>
        </p:nvSpPr>
        <p:spPr>
          <a:xfrm>
            <a:off x="191996" y="1477927"/>
            <a:ext cx="6238621" cy="46272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Pine Tree Drive</a:t>
            </a:r>
            <a:endParaRPr lang="en-US" sz="2200" b="1" cap="small" dirty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How can we adapt to natural aging of canopy and changes in the climate without losing our history?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La Gorce Island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How can we adapt neighborhoods in low-lying areas to meet the challenges of increased salinity in groundwater and still maintain an identity?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Meridian Avenue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How can we keep the environmental benefits of large, established canopies when approaching the rising of streets?</a:t>
            </a:r>
            <a:br>
              <a:rPr lang="en-US" sz="2200" b="1" dirty="0">
                <a:latin typeface="Century Gothic" panose="020B0502020202020204" pitchFamily="34" charset="0"/>
              </a:rPr>
            </a:br>
            <a:endParaRPr lang="en-US" sz="22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90429F-F696-41DA-9D40-0DCED9706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46"/>
          <a:stretch/>
        </p:blipFill>
        <p:spPr>
          <a:xfrm>
            <a:off x="6826104" y="1477926"/>
            <a:ext cx="4703287" cy="24010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0EC41-4CEB-48D4-A6BB-1AF323551E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493" r="95" b="16992"/>
          <a:stretch/>
        </p:blipFill>
        <p:spPr>
          <a:xfrm>
            <a:off x="6826104" y="3962612"/>
            <a:ext cx="2347391" cy="2142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FB2750-8444-4B08-A843-E4094322E3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4" r="8745" b="7356"/>
          <a:stretch/>
        </p:blipFill>
        <p:spPr>
          <a:xfrm>
            <a:off x="9014792" y="3880825"/>
            <a:ext cx="2514600" cy="222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34"/>
    </mc:Choice>
    <mc:Fallback xmlns="">
      <p:transition spd="slow" advTm="4273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9CF8-94AC-4F60-9D27-D0FD114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96" y="337639"/>
            <a:ext cx="11808008" cy="1140287"/>
          </a:xfrm>
        </p:spPr>
        <p:txBody>
          <a:bodyPr anchor="t" anchorCtr="0">
            <a:noAutofit/>
          </a:bodyPr>
          <a:lstStyle/>
          <a:p>
            <a:r>
              <a:rPr lang="en-US" sz="4000" b="1" dirty="0"/>
              <a:t>IMPLEMENTATION</a:t>
            </a:r>
            <a:br>
              <a:rPr lang="en-US" dirty="0"/>
            </a:br>
            <a:r>
              <a:rPr lang="en-US" sz="2800" cap="small" dirty="0"/>
              <a:t>Bridging Efforts Across Urban Forestry, Public Works, CIP &amp; Planning</a:t>
            </a:r>
            <a:endParaRPr lang="en-US" sz="2800" b="1" cap="smal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C1A1-B805-4553-A475-D62F877F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96" y="1477926"/>
            <a:ext cx="6634108" cy="4627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  <a:p>
            <a:pPr marL="0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D8133-E2FA-4E5F-9B35-1694B3CF676F}"/>
              </a:ext>
            </a:extLst>
          </p:cNvPr>
          <p:cNvSpPr txBox="1"/>
          <p:nvPr/>
        </p:nvSpPr>
        <p:spPr>
          <a:xfrm>
            <a:off x="121133" y="1424659"/>
            <a:ext cx="6557963" cy="46272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Establishing Tactics for Street Tree Planting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Key to maintain and promote trees in Miami Beach’s urban condition is to </a:t>
            </a:r>
            <a:r>
              <a:rPr lang="en-US" sz="2000" b="1" dirty="0">
                <a:latin typeface="Century Gothic" panose="020B0502020202020204" pitchFamily="34" charset="0"/>
              </a:rPr>
              <a:t>use appropriate green infrastructure</a:t>
            </a:r>
            <a:r>
              <a:rPr lang="en-US" sz="2000" dirty="0">
                <a:latin typeface="Century Gothic" panose="020B0502020202020204" pitchFamily="34" charset="0"/>
              </a:rPr>
              <a:t>.</a:t>
            </a:r>
            <a:br>
              <a:rPr lang="en-US" sz="2000" dirty="0">
                <a:latin typeface="Century Gothic" panose="020B0502020202020204" pitchFamily="34" charset="0"/>
              </a:rPr>
            </a:br>
            <a:endParaRPr lang="en-US" sz="2000" dirty="0">
              <a:latin typeface="Century Gothic" panose="020B0502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Increases short-term implementation costs but provides a better return on investment (ROI) over the long-term.</a:t>
            </a:r>
            <a:br>
              <a:rPr lang="en-US" sz="2000" dirty="0">
                <a:latin typeface="Century Gothic" panose="020B0502020202020204" pitchFamily="34" charset="0"/>
              </a:rPr>
            </a:br>
            <a:endParaRPr lang="en-US" sz="2000" dirty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Establishes goals </a:t>
            </a:r>
            <a:r>
              <a:rPr lang="en-US" sz="2000" dirty="0">
                <a:latin typeface="Century Gothic" panose="020B0502020202020204" pitchFamily="34" charset="0"/>
              </a:rPr>
              <a:t>in order to budget appropriately for future projects</a:t>
            </a:r>
            <a:br>
              <a:rPr lang="en-US" sz="2000" dirty="0">
                <a:latin typeface="Century Gothic" panose="020B0502020202020204" pitchFamily="34" charset="0"/>
              </a:rPr>
            </a:br>
            <a:endParaRPr lang="en-US" sz="2000" dirty="0"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Supports design coordination across city departments </a:t>
            </a:r>
            <a:r>
              <a:rPr lang="en-US" sz="2000" dirty="0">
                <a:latin typeface="Century Gothic" panose="020B0502020202020204" pitchFamily="34" charset="0"/>
              </a:rPr>
              <a:t>for review and implementation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Minimizes conflicts during plan review and construction processes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C3DB8-1AB0-41D7-ADDD-701A58E316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7" t="17082" r="17534" b="30662"/>
          <a:stretch/>
        </p:blipFill>
        <p:spPr>
          <a:xfrm>
            <a:off x="6679096" y="1475184"/>
            <a:ext cx="5391771" cy="25416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E38744-6386-43EC-B2D9-F7CFCDB8D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095" y="4016805"/>
            <a:ext cx="5391771" cy="219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9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80"/>
    </mc:Choice>
    <mc:Fallback xmlns="">
      <p:transition spd="slow" advTm="2388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9CF8-94AC-4F60-9D27-D0FD114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96" y="337639"/>
            <a:ext cx="11808008" cy="1140287"/>
          </a:xfrm>
        </p:spPr>
        <p:txBody>
          <a:bodyPr anchor="t" anchorCtr="0">
            <a:noAutofit/>
          </a:bodyPr>
          <a:lstStyle/>
          <a:p>
            <a:r>
              <a:rPr lang="en-US" sz="4000" b="1" dirty="0"/>
              <a:t>IMPLEMENTATION</a:t>
            </a:r>
            <a:br>
              <a:rPr lang="en-US" dirty="0"/>
            </a:br>
            <a:r>
              <a:rPr lang="en-US" sz="2800" cap="small" dirty="0"/>
              <a:t>Bridging Efforts Across Urban Forestry, Public Works, CIP &amp; Planning</a:t>
            </a:r>
            <a:endParaRPr lang="en-US" sz="2800" b="1" cap="smal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C1A1-B805-4553-A475-D62F877F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96" y="1477926"/>
            <a:ext cx="6634108" cy="4627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  <a:p>
            <a:pPr marL="0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D8133-E2FA-4E5F-9B35-1694B3CF676F}"/>
              </a:ext>
            </a:extLst>
          </p:cNvPr>
          <p:cNvSpPr txBox="1"/>
          <p:nvPr/>
        </p:nvSpPr>
        <p:spPr>
          <a:xfrm>
            <a:off x="191995" y="1477926"/>
            <a:ext cx="6634108" cy="48036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Standardizes components of implementation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Provides standard construction details to be incorporated into the City’s PW manual and standard details</a:t>
            </a:r>
            <a:br>
              <a:rPr lang="en-US" sz="2200" dirty="0">
                <a:latin typeface="Century Gothic" panose="020B0502020202020204" pitchFamily="34" charset="0"/>
              </a:rPr>
            </a:br>
            <a:endParaRPr lang="en-US" sz="22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Establishes minimum metrics for soil volumes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Helps ensure new trees thrive and reach their ideal mature size.  </a:t>
            </a:r>
            <a:br>
              <a:rPr lang="en-US" sz="2200" dirty="0">
                <a:latin typeface="Century Gothic" panose="020B0502020202020204" pitchFamily="34" charset="0"/>
              </a:rPr>
            </a:br>
            <a:endParaRPr lang="en-US" sz="22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Century Gothic" panose="020B0502020202020204" pitchFamily="34" charset="0"/>
              </a:rPr>
              <a:t>Provides strategies for a phased approach to street tree planting in light of sea level rise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How to plan for trees today so that they are not negatively impacted by planned adaptation improvement projects in the future?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98AD-D401-428B-812F-6471AFAEC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8640" y="1341783"/>
            <a:ext cx="3521364" cy="2196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029B1-A0C3-4029-BFCE-88E3CC39F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3" t="13903" r="5887" b="18565"/>
          <a:stretch/>
        </p:blipFill>
        <p:spPr>
          <a:xfrm>
            <a:off x="7066722" y="3637722"/>
            <a:ext cx="4933282" cy="2643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269456-8D01-4087-B02E-21A81FFFF0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60"/>
          <a:stretch/>
        </p:blipFill>
        <p:spPr>
          <a:xfrm>
            <a:off x="6947454" y="1301613"/>
            <a:ext cx="1331844" cy="11542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77FDB-FDE1-4347-A4EA-7F7FF7B36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736"/>
          <a:stretch/>
        </p:blipFill>
        <p:spPr>
          <a:xfrm>
            <a:off x="6947453" y="2482071"/>
            <a:ext cx="1411918" cy="115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7"/>
    </mc:Choice>
    <mc:Fallback xmlns="">
      <p:transition spd="slow" advTm="2919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6370AF8-1E9B-4C01-94FB-EED11D33A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119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603739"/>
            <a:ext cx="12118018" cy="10000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/>
              <a:t>MIAMI BEACH </a:t>
            </a:r>
            <a:br>
              <a:rPr lang="en-US" sz="5000" dirty="0"/>
            </a:br>
            <a:r>
              <a:rPr lang="en-US" sz="5000" dirty="0"/>
              <a:t>URBAN FORESTRY MASTER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5D6D5F-87E5-46BE-A6E5-5BF43E3CC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474" y="5865456"/>
            <a:ext cx="3347620" cy="6965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73EF6A-2720-4B9E-B19F-F8AB47E37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140" y="5672756"/>
            <a:ext cx="1508739" cy="745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440B2D-7A50-4E5F-9F36-D13CA7CE1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48" y="5672756"/>
            <a:ext cx="817485" cy="889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548384-14EA-4652-B956-D78D75B0F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3977" y="5535576"/>
            <a:ext cx="907234" cy="929914"/>
          </a:xfrm>
          <a:prstGeom prst="rect">
            <a:avLst/>
          </a:prstGeom>
        </p:spPr>
      </p:pic>
      <p:pic>
        <p:nvPicPr>
          <p:cNvPr id="15" name="Picture 2" descr="Image result for city of miami beach logo">
            <a:extLst>
              <a:ext uri="{FF2B5EF4-FFF2-40B4-BE49-F238E27FC236}">
                <a16:creationId xmlns:a16="http://schemas.microsoft.com/office/drawing/2014/main" id="{3BC9457E-3699-4A6D-8472-0D867993F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031" y="5122793"/>
            <a:ext cx="2303011" cy="150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DC9E50-F8BB-454C-8F96-DB48C8748888}"/>
              </a:ext>
            </a:extLst>
          </p:cNvPr>
          <p:cNvSpPr txBox="1"/>
          <p:nvPr/>
        </p:nvSpPr>
        <p:spPr>
          <a:xfrm>
            <a:off x="1" y="2732232"/>
            <a:ext cx="1211801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500" dirty="0">
                <a:latin typeface="Century Gothic" panose="020B0502020202020204" pitchFamily="34" charset="0"/>
              </a:rPr>
              <a:t>Thank you for your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2E2685-6F38-3B43-B9F4-A89A6AE9D229}"/>
              </a:ext>
            </a:extLst>
          </p:cNvPr>
          <p:cNvSpPr txBox="1"/>
          <p:nvPr/>
        </p:nvSpPr>
        <p:spPr>
          <a:xfrm>
            <a:off x="7182679" y="4498925"/>
            <a:ext cx="4044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Omarleon@miamibeachfl.gov</a:t>
            </a:r>
            <a:endParaRPr lang="en-US" dirty="0"/>
          </a:p>
          <a:p>
            <a:r>
              <a:rPr lang="en-US" dirty="0" err="1"/>
              <a:t>Mbrisingabove.com</a:t>
            </a:r>
            <a:r>
              <a:rPr lang="en-US" dirty="0"/>
              <a:t>/trees </a:t>
            </a:r>
          </a:p>
        </p:txBody>
      </p: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92"/>
    </mc:Choice>
    <mc:Fallback xmlns="">
      <p:transition spd="slow" advTm="3369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8400A-AB6B-4539-9956-4D92D4CC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609" y="2424223"/>
            <a:ext cx="3758413" cy="1668247"/>
          </a:xfrm>
        </p:spPr>
        <p:txBody>
          <a:bodyPr>
            <a:normAutofit/>
          </a:bodyPr>
          <a:lstStyle/>
          <a:p>
            <a:r>
              <a:rPr lang="en-US" sz="4000" b="1" dirty="0"/>
              <a:t>PROJECT TEAM</a:t>
            </a:r>
            <a:br>
              <a:rPr lang="en-US" sz="4000" b="1" dirty="0"/>
            </a:br>
            <a:r>
              <a:rPr lang="en-US" sz="3000" cap="small" dirty="0"/>
              <a:t>Urban Forestry Master Plan</a:t>
            </a:r>
            <a:endParaRPr lang="en-US" sz="3000" b="1" cap="smal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517FA-4402-4871-AD49-0DEDFBBFB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2663" y="264128"/>
            <a:ext cx="7327821" cy="6329744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r>
              <a:rPr lang="en-US" sz="2400" b="1" dirty="0"/>
              <a:t>CITY STAFF MEMBERS</a:t>
            </a:r>
          </a:p>
          <a:p>
            <a:r>
              <a:rPr lang="en-US" sz="1700" b="1" dirty="0"/>
              <a:t>ELIZABETH WHEATON </a:t>
            </a:r>
            <a:r>
              <a:rPr lang="en-US" sz="1700" dirty="0"/>
              <a:t>I ENVIRONMENTAL + SUSTAINABILITY DIRECTOR </a:t>
            </a:r>
            <a:r>
              <a:rPr lang="en-US" sz="1700" b="1" dirty="0"/>
              <a:t>OMAR LEON </a:t>
            </a:r>
            <a:r>
              <a:rPr lang="en-US" sz="1700" dirty="0"/>
              <a:t>I URBAN FORESTER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b="1" dirty="0"/>
              <a:t>DAVEY RESOURCE GROUP + </a:t>
            </a:r>
            <a:br>
              <a:rPr lang="en-US" sz="2400" b="1" dirty="0"/>
            </a:br>
            <a:r>
              <a:rPr lang="en-US" sz="2400" b="1" dirty="0"/>
              <a:t>CALVIN, GIORDANO &amp; ASSOCIATES</a:t>
            </a:r>
            <a:endParaRPr lang="en-US" sz="2600" b="1" dirty="0"/>
          </a:p>
          <a:p>
            <a:r>
              <a:rPr lang="en-US" sz="1600" b="1" dirty="0"/>
              <a:t>KERRY GRAY/ DRG </a:t>
            </a:r>
            <a:r>
              <a:rPr lang="en-US" sz="1600" dirty="0"/>
              <a:t>I URBAN FORESTRY CONSULTANT/PROJECT MANAGER </a:t>
            </a:r>
            <a:br>
              <a:rPr lang="en-US" sz="1600" dirty="0"/>
            </a:br>
            <a:r>
              <a:rPr lang="en-US" sz="1600" b="1" dirty="0"/>
              <a:t>MICHAEL CONNER/ CGA </a:t>
            </a:r>
            <a:r>
              <a:rPr lang="en-US" sz="1600" dirty="0"/>
              <a:t>I LANDSCAPE ARCHITECT</a:t>
            </a:r>
            <a:br>
              <a:rPr lang="en-US" sz="1600" dirty="0"/>
            </a:br>
            <a:r>
              <a:rPr lang="en-US" sz="1600" b="1" dirty="0"/>
              <a:t>GIANNO FEOLI/ CGA </a:t>
            </a:r>
            <a:r>
              <a:rPr lang="en-US" sz="1600" dirty="0"/>
              <a:t>I DIRECTOR OF LANDSCAPE URBANISM + DESIGN </a:t>
            </a:r>
            <a:br>
              <a:rPr lang="en-US" sz="1600" dirty="0"/>
            </a:br>
            <a:r>
              <a:rPr lang="en-US" sz="1600" b="1" dirty="0"/>
              <a:t>SHIRLEY VAUGHN/ DRG </a:t>
            </a:r>
            <a:r>
              <a:rPr lang="en-US" sz="1600" dirty="0"/>
              <a:t>I BUSINESS DEVELOPER</a:t>
            </a:r>
            <a:br>
              <a:rPr lang="en-US" sz="1600" dirty="0"/>
            </a:br>
            <a:r>
              <a:rPr lang="en-US" sz="1600" b="1" dirty="0"/>
              <a:t>WILL AYERSMAN / DRG </a:t>
            </a:r>
            <a:r>
              <a:rPr lang="en-US" sz="1600" dirty="0"/>
              <a:t>I GIS SERVICES COORDINATOR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0"/>
    </mc:Choice>
    <mc:Fallback xmlns="">
      <p:transition spd="slow" advTm="4501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F18F-6359-4BFD-AA66-896FFF56F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6A83E-CC88-42B8-9724-0359770AD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689" y="418641"/>
            <a:ext cx="6995482" cy="63413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/>
              <a:t>OBJECTIVES &amp; SCOPE</a:t>
            </a:r>
          </a:p>
          <a:p>
            <a:pPr marL="201168" lvl="1" indent="0">
              <a:buNone/>
            </a:pPr>
            <a:endParaRPr lang="en-US" sz="2000" dirty="0"/>
          </a:p>
          <a:p>
            <a:pPr marL="228600" lvl="1" indent="-2286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000" dirty="0"/>
              <a:t>Analyze the </a:t>
            </a:r>
            <a:r>
              <a:rPr lang="en-US" sz="2000" b="1" dirty="0"/>
              <a:t>existing conditions </a:t>
            </a:r>
            <a:r>
              <a:rPr lang="en-US" sz="2000" dirty="0"/>
              <a:t>of Miami Beach’s urban forest</a:t>
            </a:r>
            <a:br>
              <a:rPr lang="en-US" sz="2000" dirty="0"/>
            </a:br>
            <a:endParaRPr lang="en-US" sz="2000" dirty="0"/>
          </a:p>
          <a:p>
            <a:pPr marL="228600" lvl="1" indent="-2286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000" dirty="0"/>
              <a:t>Review </a:t>
            </a:r>
            <a:r>
              <a:rPr lang="en-US" sz="2000" b="1" dirty="0"/>
              <a:t>operational processes</a:t>
            </a:r>
            <a:r>
              <a:rPr lang="en-US" sz="2000" dirty="0"/>
              <a:t> within the city to understand how they affect the management of the urban forest</a:t>
            </a:r>
            <a:br>
              <a:rPr lang="en-US" sz="2000" dirty="0"/>
            </a:br>
            <a:endParaRPr lang="en-US" sz="2000" dirty="0"/>
          </a:p>
          <a:p>
            <a:pPr marL="228600" lvl="1" indent="-2286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000" dirty="0"/>
              <a:t>Establish </a:t>
            </a:r>
            <a:r>
              <a:rPr lang="en-US" sz="2000" b="1" dirty="0"/>
              <a:t>goals and targets </a:t>
            </a:r>
            <a:r>
              <a:rPr lang="en-US" sz="2000" dirty="0"/>
              <a:t>for Miami Beach’s urban forest</a:t>
            </a:r>
          </a:p>
          <a:p>
            <a:pPr marL="228600" lvl="1" indent="-228600">
              <a:buFont typeface="Arial" panose="020B0604020202020204" pitchFamily="34" charset="0"/>
              <a:buChar char="•"/>
              <a:tabLst>
                <a:tab pos="228600" algn="l"/>
              </a:tabLst>
            </a:pPr>
            <a:endParaRPr lang="en-US" sz="2000" dirty="0"/>
          </a:p>
          <a:p>
            <a:pPr marL="228600" lvl="1" indent="-228600"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000" dirty="0"/>
              <a:t>Develop </a:t>
            </a:r>
            <a:r>
              <a:rPr lang="en-US" sz="2000" b="1" dirty="0"/>
              <a:t>recommendations &amp; actions </a:t>
            </a:r>
            <a:r>
              <a:rPr lang="en-US" sz="2000" dirty="0"/>
              <a:t>for implementation</a:t>
            </a:r>
          </a:p>
          <a:p>
            <a:pPr marL="685800" lvl="3" indent="-2286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000" dirty="0"/>
              <a:t>Day-to-day:  Operations and contracting</a:t>
            </a:r>
          </a:p>
          <a:p>
            <a:pPr marL="685800" lvl="3" indent="-2286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000" dirty="0"/>
              <a:t>Design:  Implementation ‘Toolkit’</a:t>
            </a:r>
          </a:p>
          <a:p>
            <a:pPr marL="749808" lvl="1" indent="-457200"/>
            <a:endParaRPr lang="en-US" sz="2000" dirty="0"/>
          </a:p>
          <a:p>
            <a:pPr marL="292608" lvl="1" indent="0">
              <a:buNone/>
            </a:pPr>
            <a:r>
              <a:rPr lang="en-US" sz="2000" dirty="0"/>
              <a:t>	</a:t>
            </a:r>
          </a:p>
          <a:p>
            <a:endParaRPr lang="en-US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2E224-0ECA-4C3A-A383-39740A7064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FB5782-C8C1-479D-A60A-CA41A4172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7084" cy="624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28"/>
    </mc:Choice>
    <mc:Fallback xmlns="">
      <p:transition spd="slow" advTm="2292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9CF8-94AC-4F60-9D27-D0FD114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96" y="337639"/>
            <a:ext cx="7835586" cy="1064167"/>
          </a:xfrm>
        </p:spPr>
        <p:txBody>
          <a:bodyPr>
            <a:normAutofit/>
          </a:bodyPr>
          <a:lstStyle/>
          <a:p>
            <a:r>
              <a:rPr lang="en-US" sz="4000" b="1" dirty="0"/>
              <a:t>WHY PLAN?</a:t>
            </a:r>
            <a:br>
              <a:rPr lang="en-US" dirty="0"/>
            </a:br>
            <a:r>
              <a:rPr lang="en-US" sz="2800" cap="small" dirty="0"/>
              <a:t>Benefits of The Urban Forest</a:t>
            </a:r>
            <a:endParaRPr lang="en-US" sz="3300" cap="smal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C1A1-B805-4553-A475-D62F877F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53" y="1508608"/>
            <a:ext cx="6634108" cy="5011753"/>
          </a:xfrm>
        </p:spPr>
        <p:txBody>
          <a:bodyPr>
            <a:noAutofit/>
          </a:bodyPr>
          <a:lstStyle/>
          <a:p>
            <a:pPr marL="228600" indent="-2286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/>
              <a:t>Reduce and filter </a:t>
            </a:r>
            <a:r>
              <a:rPr lang="en-US" sz="2000" b="1" dirty="0"/>
              <a:t>stormwater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/>
              <a:t>Improve air quality &amp; sequester carbon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/>
              <a:t>Wildlife habitat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/>
              <a:t>Moderate local </a:t>
            </a:r>
            <a:r>
              <a:rPr lang="en-US" sz="2000" b="1" dirty="0"/>
              <a:t>climate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/>
              <a:t>Increase </a:t>
            </a:r>
            <a:r>
              <a:rPr lang="en-US" sz="2000" b="1" dirty="0"/>
              <a:t>property values </a:t>
            </a:r>
            <a:r>
              <a:rPr lang="en-US" sz="2000" dirty="0"/>
              <a:t>&amp; reduce energy costs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/>
              <a:t>Community character and aesthetics</a:t>
            </a:r>
          </a:p>
          <a:p>
            <a:pPr marL="228600" indent="-228600">
              <a:lnSpc>
                <a:spcPct val="15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sz="2000" dirty="0"/>
              <a:t>Improve </a:t>
            </a:r>
            <a:r>
              <a:rPr lang="en-US" sz="2000" b="1" dirty="0"/>
              <a:t>human health</a:t>
            </a:r>
          </a:p>
          <a:p>
            <a:r>
              <a:rPr lang="en-US" sz="2000" dirty="0">
                <a:cs typeface="Leelawadee UI Semilight" panose="020B0402040204020203" pitchFamily="34" charset="-34"/>
              </a:rPr>
              <a:t>Without a Plan and with limited public resources, Miami Beach could </a:t>
            </a:r>
            <a:r>
              <a:rPr lang="en-US" sz="2000" b="1" i="1" dirty="0">
                <a:solidFill>
                  <a:srgbClr val="FF0000"/>
                </a:solidFill>
                <a:cs typeface="Leelawadee UI Semilight" panose="020B0402040204020203" pitchFamily="34" charset="-34"/>
              </a:rPr>
              <a:t>lose</a:t>
            </a:r>
            <a:r>
              <a:rPr lang="en-US" sz="2000" dirty="0">
                <a:cs typeface="Leelawadee UI Semilight" panose="020B0402040204020203" pitchFamily="34" charset="-34"/>
              </a:rPr>
              <a:t> more trees than it is replacing; </a:t>
            </a:r>
            <a:r>
              <a:rPr lang="en-US" sz="2000" b="1" dirty="0">
                <a:cs typeface="Leelawadee UI Semilight" panose="020B0402040204020203" pitchFamily="34" charset="-34"/>
              </a:rPr>
              <a:t>preservation is important!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48856-E214-4095-95F8-EE263E320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253" y="337639"/>
            <a:ext cx="4344747" cy="579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6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58"/>
    </mc:Choice>
    <mc:Fallback xmlns="">
      <p:transition spd="slow" advTm="3725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of a city&#10;&#10;Description automatically generated">
            <a:extLst>
              <a:ext uri="{FF2B5EF4-FFF2-40B4-BE49-F238E27FC236}">
                <a16:creationId xmlns:a16="http://schemas.microsoft.com/office/drawing/2014/main" id="{5897804A-1432-49FD-836C-9E21E3E572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89" b="17136"/>
          <a:stretch/>
        </p:blipFill>
        <p:spPr>
          <a:xfrm>
            <a:off x="15" y="10"/>
            <a:ext cx="12191985" cy="457834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E11E07-BC02-4DD4-AB1D-685DF033A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793" y="5147705"/>
            <a:ext cx="10113645" cy="743682"/>
          </a:xfrm>
        </p:spPr>
        <p:txBody>
          <a:bodyPr anchor="b">
            <a:normAutofit/>
          </a:bodyPr>
          <a:lstStyle/>
          <a:p>
            <a:pPr algn="r"/>
            <a:r>
              <a:rPr lang="en-US" sz="5000" b="1" cap="small" dirty="0"/>
              <a:t>State of the Urban Forest</a:t>
            </a:r>
          </a:p>
        </p:txBody>
      </p:sp>
    </p:spTree>
    <p:extLst>
      <p:ext uri="{BB962C8B-B14F-4D97-AF65-F5344CB8AC3E}">
        <p14:creationId xmlns:p14="http://schemas.microsoft.com/office/powerpoint/2010/main" val="5526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53"/>
    </mc:Choice>
    <mc:Fallback xmlns="">
      <p:transition spd="slow" advTm="3455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E945FA-7B7B-41D7-A569-04D1B062C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375" y="-71022"/>
            <a:ext cx="5263625" cy="69290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A69CF8-94AC-4F60-9D27-D0FD114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96" y="337639"/>
            <a:ext cx="7835586" cy="106416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STATE OF THE URBAN FOREST</a:t>
            </a:r>
            <a:br>
              <a:rPr lang="en-US" dirty="0"/>
            </a:br>
            <a:r>
              <a:rPr lang="en-US" sz="3100" cap="small" dirty="0"/>
              <a:t>Land Cover and Tree Canopy</a:t>
            </a:r>
            <a:endParaRPr lang="en-US" sz="3100" b="1" cap="smal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C1A1-B805-4553-A475-D62F877F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53" y="1786270"/>
            <a:ext cx="6634108" cy="4627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  <a:p>
            <a:pPr marL="0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95A462C-1E04-4D86-8AC9-662AE84388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092807"/>
              </p:ext>
            </p:extLst>
          </p:nvPr>
        </p:nvGraphicFramePr>
        <p:xfrm>
          <a:off x="2665913" y="3689183"/>
          <a:ext cx="4667043" cy="3391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EAD8133-E2FA-4E5F-9B35-1694B3CF676F}"/>
              </a:ext>
            </a:extLst>
          </p:cNvPr>
          <p:cNvSpPr txBox="1"/>
          <p:nvPr/>
        </p:nvSpPr>
        <p:spPr>
          <a:xfrm>
            <a:off x="308952" y="1578091"/>
            <a:ext cx="636705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MIAMI BEACH LAND COVER: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Impervious Surfaces: 61%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Tree Canopy Cover:  17%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78% of tree canopy cover on private residential property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35DD3A7-88E1-429B-910B-84B345EC3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7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1"/>
    </mc:Choice>
    <mc:Fallback xmlns="">
      <p:transition spd="slow" advTm="23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9CF8-94AC-4F60-9D27-D0FD114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96" y="337639"/>
            <a:ext cx="7835586" cy="106416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STATE OF THE URBAN FOREST</a:t>
            </a:r>
            <a:br>
              <a:rPr lang="en-US" dirty="0"/>
            </a:br>
            <a:r>
              <a:rPr lang="en-US" sz="3100" cap="small" dirty="0"/>
              <a:t>Land Cover and Urban Tree Canopy</a:t>
            </a:r>
            <a:endParaRPr lang="en-US" sz="3100" b="1" cap="smal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C1A1-B805-4553-A475-D62F877F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96" y="1477926"/>
            <a:ext cx="6634108" cy="4627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  <a:p>
            <a:pPr marL="0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D8133-E2FA-4E5F-9B35-1694B3CF676F}"/>
              </a:ext>
            </a:extLst>
          </p:cNvPr>
          <p:cNvSpPr txBox="1"/>
          <p:nvPr/>
        </p:nvSpPr>
        <p:spPr>
          <a:xfrm>
            <a:off x="452077" y="1449273"/>
            <a:ext cx="6285247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solidFill>
                  <a:srgbClr val="FF0000"/>
                </a:solidFill>
                <a:latin typeface="Century Gothic" panose="020B0502020202020204" pitchFamily="34" charset="0"/>
              </a:rPr>
              <a:t>CHALLENGE: </a:t>
            </a:r>
            <a:r>
              <a:rPr lang="en-US" sz="2200" b="1" cap="small" dirty="0">
                <a:latin typeface="Century Gothic" panose="020B0502020202020204" pitchFamily="34" charset="0"/>
              </a:rPr>
              <a:t>URBAN HEAT ISLAND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Occurs when roads, buildings, and sidewalks (impervious surfaces) trap and retain heat causing the air temperature to be hotter than nearby areas that are less built up. Leading to: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Health Impacts (heat-related illnesses)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Increased energy consumption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Elevated air pollution and greenhouse gases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Trees reduce the urban heat island effect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by shading impervious surfaces &amp; reducing the amount of heat absorbed.  </a:t>
            </a:r>
          </a:p>
          <a:p>
            <a:endParaRPr lang="en-US" sz="2200" dirty="0">
              <a:latin typeface="Century Gothic" panose="020B0502020202020204" pitchFamily="34" charset="0"/>
            </a:endParaRPr>
          </a:p>
          <a:p>
            <a:pPr algn="ctr"/>
            <a:r>
              <a:rPr lang="en-US" sz="2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  <a:p>
            <a:br>
              <a:rPr lang="en-US" dirty="0">
                <a:latin typeface="Century Gothic" panose="020B0502020202020204" pitchFamily="34" charset="0"/>
              </a:rPr>
            </a:b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1B9D5DC-4CFA-4CAE-870B-1FFF5DCE5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-85060"/>
            <a:ext cx="529936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ED652A-2A6A-4023-ADF9-90BCD41B833F}"/>
              </a:ext>
            </a:extLst>
          </p:cNvPr>
          <p:cNvSpPr txBox="1"/>
          <p:nvPr/>
        </p:nvSpPr>
        <p:spPr>
          <a:xfrm>
            <a:off x="7086599" y="883082"/>
            <a:ext cx="172005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61% of the land in Miami Beach </a:t>
            </a:r>
            <a:b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</a:br>
            <a: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is covered by impervious surfaces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12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92"/>
    </mc:Choice>
    <mc:Fallback xmlns="">
      <p:transition spd="slow" advTm="3839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9CF8-94AC-4F60-9D27-D0FD114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96" y="337639"/>
            <a:ext cx="7835586" cy="106416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STATE OF THE URBAN FOREST</a:t>
            </a:r>
            <a:br>
              <a:rPr lang="en-US" dirty="0"/>
            </a:br>
            <a:r>
              <a:rPr lang="en-US" sz="3100" cap="small" dirty="0"/>
              <a:t>Public Tree and Palm Population</a:t>
            </a:r>
            <a:endParaRPr lang="en-US" sz="3100" b="1" cap="smal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C1A1-B805-4553-A475-D62F877F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953" y="1786270"/>
            <a:ext cx="6634108" cy="4627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  <a:p>
            <a:pPr marL="0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E5D7EC0-96E6-464E-8F60-AE458C5CAA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3415116"/>
              </p:ext>
            </p:extLst>
          </p:nvPr>
        </p:nvGraphicFramePr>
        <p:xfrm>
          <a:off x="7536246" y="99600"/>
          <a:ext cx="4099773" cy="2604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F512F73-0111-479F-B4AC-79E1E202247B}"/>
              </a:ext>
            </a:extLst>
          </p:cNvPr>
          <p:cNvSpPr txBox="1"/>
          <p:nvPr/>
        </p:nvSpPr>
        <p:spPr>
          <a:xfrm>
            <a:off x="375981" y="1579366"/>
            <a:ext cx="5702664" cy="449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b="1" cap="small" dirty="0">
                <a:solidFill>
                  <a:srgbClr val="FF0000"/>
                </a:solidFill>
                <a:latin typeface="Century Gothic" panose="020B0502020202020204" pitchFamily="34" charset="0"/>
              </a:rPr>
              <a:t>CHALLENGE: </a:t>
            </a:r>
            <a:r>
              <a:rPr lang="en-US" sz="2000" b="1" cap="small" dirty="0">
                <a:latin typeface="Century Gothic" panose="020B0502020202020204" pitchFamily="34" charset="0"/>
              </a:rPr>
              <a:t>SPECIES DIVERSITY</a:t>
            </a:r>
          </a:p>
          <a:p>
            <a:endParaRPr lang="en-US" sz="2000" b="1" dirty="0">
              <a:latin typeface="Century Gothic" panose="020B0502020202020204" pitchFamily="34" charset="0"/>
            </a:endParaRPr>
          </a:p>
          <a:p>
            <a:r>
              <a:rPr lang="en-US" sz="2000" dirty="0">
                <a:latin typeface="Century Gothic" panose="020B0502020202020204" pitchFamily="34" charset="0"/>
              </a:rPr>
              <a:t>Palms have shifted from an accent plant to a major component of Miami Beach’s urban forest </a:t>
            </a:r>
          </a:p>
          <a:p>
            <a:endParaRPr lang="en-US" sz="2000" b="1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latin typeface="Century Gothic" panose="020B0502020202020204" pitchFamily="34" charset="0"/>
              </a:rPr>
              <a:t>48,600 Palms and Trees </a:t>
            </a:r>
            <a:r>
              <a:rPr lang="en-US" sz="2000" dirty="0">
                <a:latin typeface="Century Gothic" panose="020B0502020202020204" pitchFamily="34" charset="0"/>
              </a:rPr>
              <a:t>growing along Miami Beach streets and parks</a:t>
            </a: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Palms:  57% of population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90 different species</a:t>
            </a:r>
            <a:br>
              <a:rPr lang="en-US" sz="2000" dirty="0">
                <a:latin typeface="Century Gothic" panose="020B0502020202020204" pitchFamily="34" charset="0"/>
              </a:rPr>
            </a:br>
            <a:endParaRPr lang="en-US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entury Gothic" panose="020B0502020202020204" pitchFamily="34" charset="0"/>
              </a:rPr>
              <a:t>Shade/Flowering Trees: 43% of population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212 different species</a:t>
            </a:r>
          </a:p>
          <a:p>
            <a:pPr marL="0" lvl="1"/>
            <a:endParaRPr lang="en-US" sz="2000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AD5B52-4A9A-44D1-B900-D838F351D2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772855"/>
              </p:ext>
            </p:extLst>
          </p:nvPr>
        </p:nvGraphicFramePr>
        <p:xfrm>
          <a:off x="6222573" y="2486864"/>
          <a:ext cx="5577571" cy="3226099"/>
        </p:xfrm>
        <a:graphic>
          <a:graphicData uri="http://schemas.openxmlformats.org/drawingml/2006/table">
            <a:tbl>
              <a:tblPr firstRow="1" bandRow="1"/>
              <a:tblGrid>
                <a:gridCol w="1959821">
                  <a:extLst>
                    <a:ext uri="{9D8B030D-6E8A-4147-A177-3AD203B41FA5}">
                      <a16:colId xmlns:a16="http://schemas.microsoft.com/office/drawing/2014/main" val="1214799803"/>
                    </a:ext>
                  </a:extLst>
                </a:gridCol>
                <a:gridCol w="1758559">
                  <a:extLst>
                    <a:ext uri="{9D8B030D-6E8A-4147-A177-3AD203B41FA5}">
                      <a16:colId xmlns:a16="http://schemas.microsoft.com/office/drawing/2014/main" val="2512502777"/>
                    </a:ext>
                  </a:extLst>
                </a:gridCol>
                <a:gridCol w="1859191">
                  <a:extLst>
                    <a:ext uri="{9D8B030D-6E8A-4147-A177-3AD203B41FA5}">
                      <a16:colId xmlns:a16="http://schemas.microsoft.com/office/drawing/2014/main" val="2565858310"/>
                    </a:ext>
                  </a:extLst>
                </a:gridCol>
              </a:tblGrid>
              <a:tr h="4923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110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Benefits*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254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Shade Tree </a:t>
                      </a:r>
                      <a:br>
                        <a:rPr lang="en-US" sz="1100" dirty="0">
                          <a:latin typeface="Century Gothic" panose="020B0502020202020204" pitchFamily="34" charset="0"/>
                        </a:rPr>
                      </a:br>
                      <a:r>
                        <a:rPr lang="en-US" sz="1100" b="0" dirty="0">
                          <a:latin typeface="Century Gothic" panose="020B0502020202020204" pitchFamily="34" charset="0"/>
                        </a:rPr>
                        <a:t>Live Oak </a:t>
                      </a:r>
                      <a:br>
                        <a:rPr lang="en-US" sz="1100" b="0" dirty="0">
                          <a:latin typeface="Century Gothic" panose="020B0502020202020204" pitchFamily="34" charset="0"/>
                        </a:rPr>
                      </a:br>
                      <a:r>
                        <a:rPr lang="en-US" sz="1100" b="0" i="1" dirty="0">
                          <a:latin typeface="Century Gothic" panose="020B0502020202020204" pitchFamily="34" charset="0"/>
                        </a:rPr>
                        <a:t>(Quercus virginiana)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254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Palm</a:t>
                      </a:r>
                    </a:p>
                    <a:p>
                      <a:pPr algn="ctr"/>
                      <a:r>
                        <a:rPr lang="en-US" sz="1100" b="0" dirty="0">
                          <a:latin typeface="Century Gothic" panose="020B0502020202020204" pitchFamily="34" charset="0"/>
                        </a:rPr>
                        <a:t>Cabbage/Sabal Palm </a:t>
                      </a:r>
                    </a:p>
                    <a:p>
                      <a:pPr algn="ctr"/>
                      <a:r>
                        <a:rPr lang="en-US" sz="110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US" sz="1100" b="0" i="1" dirty="0">
                          <a:latin typeface="Century Gothic" panose="020B0502020202020204" pitchFamily="34" charset="0"/>
                        </a:rPr>
                        <a:t>Sabal palmetto)</a:t>
                      </a:r>
                      <a:endParaRPr lang="en-US" sz="1100" b="0" dirty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lang="en-US" sz="1100" dirty="0">
                        <a:latin typeface="Century Gothic" panose="020B0502020202020204" pitchFamily="34" charset="0"/>
                      </a:endParaRP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254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822464"/>
                  </a:ext>
                </a:extLst>
              </a:tr>
              <a:tr h="418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latin typeface="Century Gothic" panose="020B0502020202020204" pitchFamily="34" charset="0"/>
                        </a:rPr>
                        <a:t>Carbon Dioxide (CO2) Sequestered (Absorbed)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254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510 pounds/year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254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2.71 pounds/year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254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70AD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231140"/>
                  </a:ext>
                </a:extLst>
              </a:tr>
              <a:tr h="3408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latin typeface="Century Gothic" panose="020B0502020202020204" pitchFamily="34" charset="0"/>
                        </a:rPr>
                        <a:t>Rainfall Intercepted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725 gallons/year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81 gallons/year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182936"/>
                  </a:ext>
                </a:extLst>
              </a:tr>
              <a:tr h="3734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latin typeface="Century Gothic" panose="020B0502020202020204" pitchFamily="34" charset="0"/>
                        </a:rPr>
                        <a:t>Ozone removed from the air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20 ounces/year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70AD47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&lt; 2 ounces/year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70AD47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5501580"/>
                  </a:ext>
                </a:extLst>
              </a:tr>
              <a:tr h="319981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Century Gothic" panose="020B0502020202020204" pitchFamily="34" charset="0"/>
                        </a:rPr>
                        <a:t>Energy Savings (A/C)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60 kWh</a:t>
                      </a:r>
                    </a:p>
                  </a:txBody>
                  <a:tcPr marL="69334" marR="69334" marT="34667" marB="34667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70AD47"/>
                      </a:solidFill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26 kWh</a:t>
                      </a:r>
                    </a:p>
                  </a:txBody>
                  <a:tcPr marL="69334" marR="69334" marT="34667" marB="34667">
                    <a:lnL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4990376"/>
                  </a:ext>
                </a:extLst>
              </a:tr>
              <a:tr h="4188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100" dirty="0">
                          <a:latin typeface="Century Gothic" panose="020B0502020202020204" pitchFamily="34" charset="0"/>
                        </a:rPr>
                        <a:t>Carbon dioxide stored lifetime to date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3,214 pounds over lifetime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Century Gothic" panose="020B0502020202020204" pitchFamily="34" charset="0"/>
                        </a:rPr>
                        <a:t>26 pounds over lifetime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855629"/>
                  </a:ext>
                </a:extLst>
              </a:tr>
              <a:tr h="2393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/>
                      <a:r>
                        <a:rPr lang="en-US" sz="1100" b="1" dirty="0">
                          <a:latin typeface="Century Gothic" panose="020B0502020202020204" pitchFamily="34" charset="0"/>
                        </a:rPr>
                        <a:t>Annual Value of Benefits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</a:rPr>
                        <a:t>$31.00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latin typeface="Century Gothic" panose="020B0502020202020204" pitchFamily="34" charset="0"/>
                        </a:rPr>
                        <a:t>$6.48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136256"/>
                  </a:ext>
                </a:extLst>
              </a:tr>
              <a:tr h="319981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900" i="1" dirty="0">
                          <a:latin typeface="Century Gothic" panose="020B0502020202020204" pitchFamily="34" charset="0"/>
                        </a:rPr>
                        <a:t>*Based on an analysis of a 16” diameter Quercus virginiana and Sabal palmetto utilizing the USDA Forest Service’s i-Tree MyTree benefits tool – </a:t>
                      </a:r>
                      <a:r>
                        <a:rPr lang="en-US" sz="900" i="1" dirty="0">
                          <a:latin typeface="Century Gothic" panose="020B0502020202020204" pitchFamily="34" charset="0"/>
                          <a:hlinkClick r:id="rId3"/>
                        </a:rPr>
                        <a:t>www.itreetools.org</a:t>
                      </a:r>
                      <a:r>
                        <a:rPr lang="en-US" sz="900" i="1" dirty="0">
                          <a:latin typeface="Century Gothic" panose="020B0502020202020204" pitchFamily="34" charset="0"/>
                        </a:rPr>
                        <a:t>.  </a:t>
                      </a:r>
                    </a:p>
                  </a:txBody>
                  <a:tcPr marL="69334" marR="69334" marT="34667" marB="34667">
                    <a:lnL w="12700" cmpd="sng">
                      <a:solidFill>
                        <a:srgbClr val="70AD47"/>
                      </a:solidFill>
                    </a:lnL>
                    <a:lnR w="12700" cmpd="sng">
                      <a:solidFill>
                        <a:srgbClr val="70AD47"/>
                      </a:solidFill>
                    </a:lnR>
                    <a:lnT w="12700" cmpd="sng">
                      <a:solidFill>
                        <a:srgbClr val="70AD47"/>
                      </a:solidFill>
                    </a:lnT>
                    <a:lnB w="12700" cmpd="sng">
                      <a:solidFill>
                        <a:srgbClr val="70AD47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coolSlant"/>
                      <a:lightRig rig="flood" dir="t"/>
                    </a:cell3D>
                    <a:solidFill>
                      <a:srgbClr val="70AD47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39217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E4DC01C-280E-4D04-9B7F-2C05B78E22F9}"/>
              </a:ext>
            </a:extLst>
          </p:cNvPr>
          <p:cNvSpPr txBox="1"/>
          <p:nvPr/>
        </p:nvSpPr>
        <p:spPr>
          <a:xfrm>
            <a:off x="6097480" y="5712963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1800" b="1" dirty="0">
                <a:latin typeface="Century Gothic" panose="020B0502020202020204" pitchFamily="34" charset="0"/>
              </a:rPr>
              <a:t>Palms </a:t>
            </a:r>
            <a:r>
              <a:rPr lang="en-US" sz="1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substantially underperform</a:t>
            </a:r>
            <a:r>
              <a:rPr lang="en-US" sz="1800" b="1" dirty="0">
                <a:latin typeface="Century Gothic" panose="020B0502020202020204" pitchFamily="34" charset="0"/>
              </a:rPr>
              <a:t> in all environmental benefits when compared to trees</a:t>
            </a:r>
          </a:p>
        </p:txBody>
      </p:sp>
    </p:spTree>
    <p:extLst>
      <p:ext uri="{BB962C8B-B14F-4D97-AF65-F5344CB8AC3E}">
        <p14:creationId xmlns:p14="http://schemas.microsoft.com/office/powerpoint/2010/main" val="358391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32"/>
    </mc:Choice>
    <mc:Fallback xmlns="">
      <p:transition spd="slow" advTm="5743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69CF8-94AC-4F60-9D27-D0FD11419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96" y="337639"/>
            <a:ext cx="10399064" cy="1064167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STATE OF THE URBAN FOREST</a:t>
            </a:r>
            <a:br>
              <a:rPr lang="en-US" dirty="0"/>
            </a:br>
            <a:r>
              <a:rPr lang="en-US" sz="3100" cap="small" dirty="0"/>
              <a:t>Unique Challenges the Urban Forestry Master Plan Addresses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10C1A1-B805-4553-A475-D62F877F9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996" y="1477926"/>
            <a:ext cx="6634108" cy="4627289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  <a:p>
            <a:pPr marL="0" indent="0">
              <a:buNone/>
            </a:pPr>
            <a:endParaRPr lang="en-US" sz="2200" dirty="0">
              <a:cs typeface="Leelawadee UI Semilight" panose="020B04020402040202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D8133-E2FA-4E5F-9B35-1694B3CF676F}"/>
              </a:ext>
            </a:extLst>
          </p:cNvPr>
          <p:cNvSpPr txBox="1"/>
          <p:nvPr/>
        </p:nvSpPr>
        <p:spPr>
          <a:xfrm>
            <a:off x="228067" y="1386739"/>
            <a:ext cx="6608172" cy="46272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Species diversity</a:t>
            </a:r>
            <a:endParaRPr lang="en-US" sz="2200" b="1" cap="small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Encouraging shade trees and shifting palms back to an accent plant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Tree species selection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Selecting species resilient to sea level rise, flooding &amp; increasing salinity, limited growing space, and increasing temperatures</a:t>
            </a:r>
            <a:b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Street tree maintenance and preservation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Maximize the benefits Miami Beach’s trees provide</a:t>
            </a:r>
            <a:b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</a:br>
            <a:endParaRPr lang="en-US" sz="2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Limited space for trees in the public right-of-way (ROW)</a:t>
            </a:r>
            <a:br>
              <a:rPr lang="en-US" sz="2200" b="1" dirty="0">
                <a:latin typeface="Century Gothic" panose="020B0502020202020204" pitchFamily="34" charset="0"/>
              </a:rPr>
            </a:br>
            <a:endParaRPr lang="en-US" sz="2200" b="1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F2816-C66E-4A12-8905-50678A7AB0B8}"/>
              </a:ext>
            </a:extLst>
          </p:cNvPr>
          <p:cNvSpPr/>
          <p:nvPr/>
        </p:nvSpPr>
        <p:spPr>
          <a:xfrm>
            <a:off x="7549116" y="5367696"/>
            <a:ext cx="41041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57% of the public tree population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is made up of palms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9DA5C-A031-4873-B28A-ED7D2E83B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03" r="8075"/>
          <a:stretch/>
        </p:blipFill>
        <p:spPr>
          <a:xfrm>
            <a:off x="6852040" y="1401806"/>
            <a:ext cx="5122028" cy="398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82"/>
    </mc:Choice>
    <mc:Fallback xmlns="">
      <p:transition spd="slow" advTm="39982"/>
    </mc:Fallback>
  </mc:AlternateContent>
</p:sld>
</file>

<file path=ppt/theme/theme1.xml><?xml version="1.0" encoding="utf-8"?>
<a:theme xmlns:a="http://schemas.openxmlformats.org/drawingml/2006/main" name="1_RetrospectVTI">
  <a:themeElements>
    <a:clrScheme name="Custom 1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WO.pptx" id="{769520F8-BFE5-4C8C-A7AA-375C025A91CE}" vid="{AEAFD717-D3C8-4034-8F7E-D5220B0CCEB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1254</Words>
  <Application>Microsoft Office PowerPoint</Application>
  <PresentationFormat>Widescreen</PresentationFormat>
  <Paragraphs>167</Paragraphs>
  <Slides>17</Slides>
  <Notes>0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1_RetrospectVTI</vt:lpstr>
      <vt:lpstr>MIAMI BEACH URBAN FORESTRY MASTER PLAN</vt:lpstr>
      <vt:lpstr>PROJECT TEAM Urban Forestry Master Plan</vt:lpstr>
      <vt:lpstr>PowerPoint Presentation</vt:lpstr>
      <vt:lpstr>WHY PLAN? Benefits of The Urban Forest</vt:lpstr>
      <vt:lpstr>State of the Urban Forest</vt:lpstr>
      <vt:lpstr>STATE OF THE URBAN FOREST Land Cover and Tree Canopy</vt:lpstr>
      <vt:lpstr>STATE OF THE URBAN FOREST Land Cover and Urban Tree Canopy</vt:lpstr>
      <vt:lpstr>STATE OF THE URBAN FOREST Public Tree and Palm Population</vt:lpstr>
      <vt:lpstr>STATE OF THE URBAN FOREST Unique Challenges the Urban Forestry Master Plan Addresses</vt:lpstr>
      <vt:lpstr>Tree Canopy</vt:lpstr>
      <vt:lpstr>Design Toolkit</vt:lpstr>
      <vt:lpstr>IMPLEMENTATION SHAPING THE VEGETATION PALETTE IN MIAMI BEACH</vt:lpstr>
      <vt:lpstr>IMPLEMENTATION PLANNING AND PRIORITIZING STREETS BY CHARACTER &amp; USE</vt:lpstr>
      <vt:lpstr>IMPLEMENTATION CASE-STUDIES ON UNIQUE CONDITIONS IN MIAMI BEACH</vt:lpstr>
      <vt:lpstr>IMPLEMENTATION Bridging Efforts Across Urban Forestry, Public Works, CIP &amp; Planning</vt:lpstr>
      <vt:lpstr>IMPLEMENTATION Bridging Efforts Across Urban Forestry, Public Works, CIP &amp; Planning</vt:lpstr>
      <vt:lpstr>MIAMI BEACH  URBAN FORESTRY MASTER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MIAMI BEACH URBAN FORESTRY MASTER PLAN</dc:title>
  <dc:creator/>
  <cp:lastModifiedBy/>
  <cp:revision>17</cp:revision>
  <dcterms:created xsi:type="dcterms:W3CDTF">2020-07-09T03:12:00Z</dcterms:created>
  <dcterms:modified xsi:type="dcterms:W3CDTF">2020-10-22T15:28:05Z</dcterms:modified>
</cp:coreProperties>
</file>