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9"/>
  </p:notesMasterIdLst>
  <p:sldIdLst>
    <p:sldId id="1177" r:id="rId5"/>
    <p:sldId id="1166" r:id="rId6"/>
    <p:sldId id="1189" r:id="rId7"/>
    <p:sldId id="1183" r:id="rId8"/>
    <p:sldId id="1203" r:id="rId9"/>
    <p:sldId id="1184" r:id="rId10"/>
    <p:sldId id="1190" r:id="rId11"/>
    <p:sldId id="1204" r:id="rId12"/>
    <p:sldId id="1191" r:id="rId13"/>
    <p:sldId id="1192" r:id="rId14"/>
    <p:sldId id="1197" r:id="rId15"/>
    <p:sldId id="1186" r:id="rId16"/>
    <p:sldId id="1193" r:id="rId17"/>
    <p:sldId id="1194" r:id="rId18"/>
    <p:sldId id="1195" r:id="rId19"/>
    <p:sldId id="1210" r:id="rId20"/>
    <p:sldId id="1198" r:id="rId21"/>
    <p:sldId id="1199" r:id="rId22"/>
    <p:sldId id="1200" r:id="rId23"/>
    <p:sldId id="1207" r:id="rId24"/>
    <p:sldId id="1209" r:id="rId25"/>
    <p:sldId id="1205" r:id="rId26"/>
    <p:sldId id="1057" r:id="rId27"/>
    <p:sldId id="118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to, Ines" initials="MI" lastIdx="5" clrIdx="0">
    <p:extLst>
      <p:ext uri="{19B8F6BF-5375-455C-9EA6-DF929625EA0E}">
        <p15:presenceInfo xmlns:p15="http://schemas.microsoft.com/office/powerpoint/2012/main" userId="S::inesmato@miamibeachfl.gov::e3199610-24e5-44cf-b343-27fc5b377739" providerId="AD"/>
      </p:ext>
    </p:extLst>
  </p:cmAuthor>
  <p:cmAuthor id="2" name="Brown, Maggie" initials="BM" lastIdx="1" clrIdx="1">
    <p:extLst>
      <p:ext uri="{19B8F6BF-5375-455C-9EA6-DF929625EA0E}">
        <p15:presenceInfo xmlns:p15="http://schemas.microsoft.com/office/powerpoint/2012/main" userId="S::MaggieBrown@miamibeachfl.gov::448fcf2b-68db-4aae-bbf1-f4389ea5c88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E4CFA9-4EFA-4726-9B6C-EEC4A1DF5839}" v="212" dt="2022-08-19T21:39:31.8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22" autoAdjust="0"/>
    <p:restoredTop sz="94660"/>
  </p:normalViewPr>
  <p:slideViewPr>
    <p:cSldViewPr snapToGrid="0">
      <p:cViewPr varScale="1">
        <p:scale>
          <a:sx n="59" d="100"/>
          <a:sy n="59" d="100"/>
        </p:scale>
        <p:origin x="18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121A2B-EEC6-42C9-A5AE-F07DB2F8B479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DE6C777-C097-4B95-A4C3-F1B2914F9D81}">
      <dgm:prSet phldrT="[Text]" custT="1"/>
      <dgm:spPr/>
      <dgm:t>
        <a:bodyPr/>
        <a:lstStyle/>
        <a:p>
          <a:r>
            <a:rPr lang="en-US" sz="2400" dirty="0"/>
            <a:t>How To Log into your Dashboard</a:t>
          </a:r>
          <a:endParaRPr lang="en-US" sz="2400" b="1" dirty="0">
            <a:latin typeface="Avenir Black" panose="02000503020000020003"/>
          </a:endParaRPr>
        </a:p>
      </dgm:t>
    </dgm:pt>
    <dgm:pt modelId="{DD009F7A-D1D1-456F-AE2B-F5915BD7985D}" type="parTrans" cxnId="{92BE2EA1-0FB3-4D71-BDE8-45E624F92472}">
      <dgm:prSet/>
      <dgm:spPr/>
      <dgm:t>
        <a:bodyPr/>
        <a:lstStyle/>
        <a:p>
          <a:endParaRPr lang="en-US" sz="2000"/>
        </a:p>
      </dgm:t>
    </dgm:pt>
    <dgm:pt modelId="{6FBB3F43-9C95-4A56-86DA-D2165F4CD5FF}" type="sibTrans" cxnId="{92BE2EA1-0FB3-4D71-BDE8-45E624F92472}">
      <dgm:prSet/>
      <dgm:spPr/>
      <dgm:t>
        <a:bodyPr/>
        <a:lstStyle/>
        <a:p>
          <a:endParaRPr lang="en-US" sz="2000"/>
        </a:p>
      </dgm:t>
    </dgm:pt>
    <dgm:pt modelId="{435FAF8D-FBD8-4722-B978-826865C6A898}">
      <dgm:prSet custT="1"/>
      <dgm:spPr/>
      <dgm:t>
        <a:bodyPr/>
        <a:lstStyle/>
        <a:p>
          <a:r>
            <a:rPr lang="en-US" sz="2400" dirty="0"/>
            <a:t>How to Create/Submit Invoice(s)</a:t>
          </a:r>
        </a:p>
      </dgm:t>
    </dgm:pt>
    <dgm:pt modelId="{726D7317-3220-444F-82D7-9ABEABF85FD6}" type="parTrans" cxnId="{13357078-879F-485B-BF5F-053E6A7AD4DD}">
      <dgm:prSet/>
      <dgm:spPr/>
      <dgm:t>
        <a:bodyPr/>
        <a:lstStyle/>
        <a:p>
          <a:endParaRPr lang="en-US"/>
        </a:p>
      </dgm:t>
    </dgm:pt>
    <dgm:pt modelId="{64F1494F-18A9-4C10-8D5F-2D8F104DF899}" type="sibTrans" cxnId="{13357078-879F-485B-BF5F-053E6A7AD4DD}">
      <dgm:prSet/>
      <dgm:spPr/>
      <dgm:t>
        <a:bodyPr/>
        <a:lstStyle/>
        <a:p>
          <a:endParaRPr lang="en-US"/>
        </a:p>
      </dgm:t>
    </dgm:pt>
    <dgm:pt modelId="{9C479CF3-07C3-4490-BCA1-D7E66FA69860}">
      <dgm:prSet custT="1"/>
      <dgm:spPr/>
      <dgm:t>
        <a:bodyPr/>
        <a:lstStyle/>
        <a:p>
          <a:r>
            <a:rPr lang="en-US" sz="2400" dirty="0"/>
            <a:t>How to Register as a 2023-24 Provider and each year thereafter</a:t>
          </a:r>
        </a:p>
      </dgm:t>
    </dgm:pt>
    <dgm:pt modelId="{CCBB86CC-C094-45DA-A817-AC273BB2BCF3}" type="parTrans" cxnId="{4963D7DD-40BD-4F37-9F85-B72581950820}">
      <dgm:prSet/>
      <dgm:spPr/>
      <dgm:t>
        <a:bodyPr/>
        <a:lstStyle/>
        <a:p>
          <a:endParaRPr lang="en-US"/>
        </a:p>
      </dgm:t>
    </dgm:pt>
    <dgm:pt modelId="{25B7707C-B12F-4C49-BFFC-6111A595C099}" type="sibTrans" cxnId="{4963D7DD-40BD-4F37-9F85-B72581950820}">
      <dgm:prSet/>
      <dgm:spPr/>
      <dgm:t>
        <a:bodyPr/>
        <a:lstStyle/>
        <a:p>
          <a:endParaRPr lang="en-US"/>
        </a:p>
      </dgm:t>
    </dgm:pt>
    <dgm:pt modelId="{07D6228E-CA0F-4320-8AD1-31EF78234256}">
      <dgm:prSet custT="1"/>
      <dgm:spPr/>
      <dgm:t>
        <a:bodyPr/>
        <a:lstStyle/>
        <a:p>
          <a:r>
            <a:rPr lang="en-US" sz="2400" dirty="0"/>
            <a:t>How to Approve in </a:t>
          </a:r>
          <a:r>
            <a:rPr lang="en-US" sz="2400" dirty="0" err="1"/>
            <a:t>Docusign</a:t>
          </a:r>
          <a:endParaRPr lang="en-US" sz="2400" dirty="0"/>
        </a:p>
      </dgm:t>
    </dgm:pt>
    <dgm:pt modelId="{1E05E20B-508C-47FB-935F-088A02FC9D0E}" type="parTrans" cxnId="{C280411A-51D7-4147-A887-2146BE0119C8}">
      <dgm:prSet/>
      <dgm:spPr/>
      <dgm:t>
        <a:bodyPr/>
        <a:lstStyle/>
        <a:p>
          <a:endParaRPr lang="en-US"/>
        </a:p>
      </dgm:t>
    </dgm:pt>
    <dgm:pt modelId="{E1EC4A27-7CDB-4243-9054-E01643D6B644}" type="sibTrans" cxnId="{C280411A-51D7-4147-A887-2146BE0119C8}">
      <dgm:prSet/>
      <dgm:spPr/>
      <dgm:t>
        <a:bodyPr/>
        <a:lstStyle/>
        <a:p>
          <a:endParaRPr lang="en-US"/>
        </a:p>
      </dgm:t>
    </dgm:pt>
    <dgm:pt modelId="{6185741C-2401-4810-A803-ADAF62D342EF}">
      <dgm:prSet custT="1"/>
      <dgm:spPr/>
      <dgm:t>
        <a:bodyPr/>
        <a:lstStyle/>
        <a:p>
          <a:r>
            <a:rPr lang="en-US" sz="2400" dirty="0"/>
            <a:t>How to View Prior Invoices/Statuses </a:t>
          </a:r>
        </a:p>
      </dgm:t>
    </dgm:pt>
    <dgm:pt modelId="{4A2E7C95-4DA3-4836-8239-32A1C9567C19}" type="parTrans" cxnId="{70ADF64A-2A04-49D3-B8FA-E2201788CDD2}">
      <dgm:prSet/>
      <dgm:spPr/>
      <dgm:t>
        <a:bodyPr/>
        <a:lstStyle/>
        <a:p>
          <a:endParaRPr lang="en-US"/>
        </a:p>
      </dgm:t>
    </dgm:pt>
    <dgm:pt modelId="{9D6FE11C-6F88-416A-B846-366EF5FCD16E}" type="sibTrans" cxnId="{70ADF64A-2A04-49D3-B8FA-E2201788CDD2}">
      <dgm:prSet/>
      <dgm:spPr/>
      <dgm:t>
        <a:bodyPr/>
        <a:lstStyle/>
        <a:p>
          <a:endParaRPr lang="en-US"/>
        </a:p>
      </dgm:t>
    </dgm:pt>
    <dgm:pt modelId="{26AFBFF8-6499-48ED-8C7D-F9470509E538}" type="pres">
      <dgm:prSet presAssocID="{31121A2B-EEC6-42C9-A5AE-F07DB2F8B479}" presName="linear" presStyleCnt="0">
        <dgm:presLayoutVars>
          <dgm:animLvl val="lvl"/>
          <dgm:resizeHandles val="exact"/>
        </dgm:presLayoutVars>
      </dgm:prSet>
      <dgm:spPr/>
    </dgm:pt>
    <dgm:pt modelId="{EB3E04D3-4B3D-4985-9C68-F877FA3D3B5B}" type="pres">
      <dgm:prSet presAssocID="{2DE6C777-C097-4B95-A4C3-F1B2914F9D81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5D74E021-9C3D-4A0F-81F3-4B0E85F7AF79}" type="pres">
      <dgm:prSet presAssocID="{6FBB3F43-9C95-4A56-86DA-D2165F4CD5FF}" presName="spacer" presStyleCnt="0"/>
      <dgm:spPr/>
    </dgm:pt>
    <dgm:pt modelId="{E7C91207-93D7-41AA-8317-55007124373F}" type="pres">
      <dgm:prSet presAssocID="{435FAF8D-FBD8-4722-B978-826865C6A898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26C447CA-B906-4E8B-8702-3B9E395854E8}" type="pres">
      <dgm:prSet presAssocID="{64F1494F-18A9-4C10-8D5F-2D8F104DF899}" presName="spacer" presStyleCnt="0"/>
      <dgm:spPr/>
    </dgm:pt>
    <dgm:pt modelId="{D1A606DC-04AF-4343-B2E4-81646C055EEF}" type="pres">
      <dgm:prSet presAssocID="{07D6228E-CA0F-4320-8AD1-31EF78234256}" presName="parentText" presStyleLbl="node1" presStyleIdx="2" presStyleCnt="5" custLinFactNeighborX="127" custLinFactNeighborY="2944">
        <dgm:presLayoutVars>
          <dgm:chMax val="0"/>
          <dgm:bulletEnabled val="1"/>
        </dgm:presLayoutVars>
      </dgm:prSet>
      <dgm:spPr/>
    </dgm:pt>
    <dgm:pt modelId="{CFD4C787-809C-4C4F-9EBF-F79E616EF5CA}" type="pres">
      <dgm:prSet presAssocID="{E1EC4A27-7CDB-4243-9054-E01643D6B644}" presName="spacer" presStyleCnt="0"/>
      <dgm:spPr/>
    </dgm:pt>
    <dgm:pt modelId="{AA9051CF-93E5-4ACF-8FF6-469BE26695BC}" type="pres">
      <dgm:prSet presAssocID="{6185741C-2401-4810-A803-ADAF62D342EF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8308E3EC-5EA6-47C4-A92E-1C3099DB7E5C}" type="pres">
      <dgm:prSet presAssocID="{9D6FE11C-6F88-416A-B846-366EF5FCD16E}" presName="spacer" presStyleCnt="0"/>
      <dgm:spPr/>
    </dgm:pt>
    <dgm:pt modelId="{CE787CDA-02B0-45EE-9FE3-33FAACBE4F7A}" type="pres">
      <dgm:prSet presAssocID="{9C479CF3-07C3-4490-BCA1-D7E66FA69860}" presName="parentText" presStyleLbl="node1" presStyleIdx="4" presStyleCnt="5" custLinFactNeighborX="-34819" custLinFactNeighborY="47285">
        <dgm:presLayoutVars>
          <dgm:chMax val="0"/>
          <dgm:bulletEnabled val="1"/>
        </dgm:presLayoutVars>
      </dgm:prSet>
      <dgm:spPr/>
    </dgm:pt>
  </dgm:ptLst>
  <dgm:cxnLst>
    <dgm:cxn modelId="{C280411A-51D7-4147-A887-2146BE0119C8}" srcId="{31121A2B-EEC6-42C9-A5AE-F07DB2F8B479}" destId="{07D6228E-CA0F-4320-8AD1-31EF78234256}" srcOrd="2" destOrd="0" parTransId="{1E05E20B-508C-47FB-935F-088A02FC9D0E}" sibTransId="{E1EC4A27-7CDB-4243-9054-E01643D6B644}"/>
    <dgm:cxn modelId="{787A0A25-368C-41D5-BF88-4337935AB115}" type="presOf" srcId="{31121A2B-EEC6-42C9-A5AE-F07DB2F8B479}" destId="{26AFBFF8-6499-48ED-8C7D-F9470509E538}" srcOrd="0" destOrd="0" presId="urn:microsoft.com/office/officeart/2005/8/layout/vList2"/>
    <dgm:cxn modelId="{70ADF64A-2A04-49D3-B8FA-E2201788CDD2}" srcId="{31121A2B-EEC6-42C9-A5AE-F07DB2F8B479}" destId="{6185741C-2401-4810-A803-ADAF62D342EF}" srcOrd="3" destOrd="0" parTransId="{4A2E7C95-4DA3-4836-8239-32A1C9567C19}" sibTransId="{9D6FE11C-6F88-416A-B846-366EF5FCD16E}"/>
    <dgm:cxn modelId="{13357078-879F-485B-BF5F-053E6A7AD4DD}" srcId="{31121A2B-EEC6-42C9-A5AE-F07DB2F8B479}" destId="{435FAF8D-FBD8-4722-B978-826865C6A898}" srcOrd="1" destOrd="0" parTransId="{726D7317-3220-444F-82D7-9ABEABF85FD6}" sibTransId="{64F1494F-18A9-4C10-8D5F-2D8F104DF899}"/>
    <dgm:cxn modelId="{D8D3F478-82AF-4166-9873-E9C7D0D0D371}" type="presOf" srcId="{435FAF8D-FBD8-4722-B978-826865C6A898}" destId="{E7C91207-93D7-41AA-8317-55007124373F}" srcOrd="0" destOrd="0" presId="urn:microsoft.com/office/officeart/2005/8/layout/vList2"/>
    <dgm:cxn modelId="{92BE2EA1-0FB3-4D71-BDE8-45E624F92472}" srcId="{31121A2B-EEC6-42C9-A5AE-F07DB2F8B479}" destId="{2DE6C777-C097-4B95-A4C3-F1B2914F9D81}" srcOrd="0" destOrd="0" parTransId="{DD009F7A-D1D1-456F-AE2B-F5915BD7985D}" sibTransId="{6FBB3F43-9C95-4A56-86DA-D2165F4CD5FF}"/>
    <dgm:cxn modelId="{928C89A4-A990-4F41-A1B9-9AB323C8A140}" type="presOf" srcId="{07D6228E-CA0F-4320-8AD1-31EF78234256}" destId="{D1A606DC-04AF-4343-B2E4-81646C055EEF}" srcOrd="0" destOrd="0" presId="urn:microsoft.com/office/officeart/2005/8/layout/vList2"/>
    <dgm:cxn modelId="{CEE25BAE-D130-4685-8F5F-A2A5359226C4}" type="presOf" srcId="{6185741C-2401-4810-A803-ADAF62D342EF}" destId="{AA9051CF-93E5-4ACF-8FF6-469BE26695BC}" srcOrd="0" destOrd="0" presId="urn:microsoft.com/office/officeart/2005/8/layout/vList2"/>
    <dgm:cxn modelId="{4963D7DD-40BD-4F37-9F85-B72581950820}" srcId="{31121A2B-EEC6-42C9-A5AE-F07DB2F8B479}" destId="{9C479CF3-07C3-4490-BCA1-D7E66FA69860}" srcOrd="4" destOrd="0" parTransId="{CCBB86CC-C094-45DA-A817-AC273BB2BCF3}" sibTransId="{25B7707C-B12F-4C49-BFFC-6111A595C099}"/>
    <dgm:cxn modelId="{AC5B29E3-0BAA-4F8A-9819-BA3D2ABCA548}" type="presOf" srcId="{9C479CF3-07C3-4490-BCA1-D7E66FA69860}" destId="{CE787CDA-02B0-45EE-9FE3-33FAACBE4F7A}" srcOrd="0" destOrd="0" presId="urn:microsoft.com/office/officeart/2005/8/layout/vList2"/>
    <dgm:cxn modelId="{148CF3F1-A1F1-4A36-B093-6079DD535F7A}" type="presOf" srcId="{2DE6C777-C097-4B95-A4C3-F1B2914F9D81}" destId="{EB3E04D3-4B3D-4985-9C68-F877FA3D3B5B}" srcOrd="0" destOrd="0" presId="urn:microsoft.com/office/officeart/2005/8/layout/vList2"/>
    <dgm:cxn modelId="{03B4FB4F-A8C4-4AE9-A221-89E5116DCD8D}" type="presParOf" srcId="{26AFBFF8-6499-48ED-8C7D-F9470509E538}" destId="{EB3E04D3-4B3D-4985-9C68-F877FA3D3B5B}" srcOrd="0" destOrd="0" presId="urn:microsoft.com/office/officeart/2005/8/layout/vList2"/>
    <dgm:cxn modelId="{21DF8CDB-4754-4AFA-A341-E12B1E369794}" type="presParOf" srcId="{26AFBFF8-6499-48ED-8C7D-F9470509E538}" destId="{5D74E021-9C3D-4A0F-81F3-4B0E85F7AF79}" srcOrd="1" destOrd="0" presId="urn:microsoft.com/office/officeart/2005/8/layout/vList2"/>
    <dgm:cxn modelId="{20564438-46BD-4234-92E0-0B4555137042}" type="presParOf" srcId="{26AFBFF8-6499-48ED-8C7D-F9470509E538}" destId="{E7C91207-93D7-41AA-8317-55007124373F}" srcOrd="2" destOrd="0" presId="urn:microsoft.com/office/officeart/2005/8/layout/vList2"/>
    <dgm:cxn modelId="{55194FB6-3841-4E8D-A46E-6F14B19C1EFA}" type="presParOf" srcId="{26AFBFF8-6499-48ED-8C7D-F9470509E538}" destId="{26C447CA-B906-4E8B-8702-3B9E395854E8}" srcOrd="3" destOrd="0" presId="urn:microsoft.com/office/officeart/2005/8/layout/vList2"/>
    <dgm:cxn modelId="{73607D99-0B45-4C34-B861-8B627F2ADE6E}" type="presParOf" srcId="{26AFBFF8-6499-48ED-8C7D-F9470509E538}" destId="{D1A606DC-04AF-4343-B2E4-81646C055EEF}" srcOrd="4" destOrd="0" presId="urn:microsoft.com/office/officeart/2005/8/layout/vList2"/>
    <dgm:cxn modelId="{ADFAC7DE-A7B8-44AA-9F01-909E3E482659}" type="presParOf" srcId="{26AFBFF8-6499-48ED-8C7D-F9470509E538}" destId="{CFD4C787-809C-4C4F-9EBF-F79E616EF5CA}" srcOrd="5" destOrd="0" presId="urn:microsoft.com/office/officeart/2005/8/layout/vList2"/>
    <dgm:cxn modelId="{E5D78040-D3BC-4514-A848-BF9947D7C2E1}" type="presParOf" srcId="{26AFBFF8-6499-48ED-8C7D-F9470509E538}" destId="{AA9051CF-93E5-4ACF-8FF6-469BE26695BC}" srcOrd="6" destOrd="0" presId="urn:microsoft.com/office/officeart/2005/8/layout/vList2"/>
    <dgm:cxn modelId="{2F26AEFA-AC71-47AD-8616-58A5EAAC37C0}" type="presParOf" srcId="{26AFBFF8-6499-48ED-8C7D-F9470509E538}" destId="{8308E3EC-5EA6-47C4-A92E-1C3099DB7E5C}" srcOrd="7" destOrd="0" presId="urn:microsoft.com/office/officeart/2005/8/layout/vList2"/>
    <dgm:cxn modelId="{C1F020FF-163A-4B9F-9700-891E9B0A1FF5}" type="presParOf" srcId="{26AFBFF8-6499-48ED-8C7D-F9470509E538}" destId="{CE787CDA-02B0-45EE-9FE3-33FAACBE4F7A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3E04D3-4B3D-4985-9C68-F877FA3D3B5B}">
      <dsp:nvSpPr>
        <dsp:cNvPr id="0" name=""/>
        <dsp:cNvSpPr/>
      </dsp:nvSpPr>
      <dsp:spPr>
        <a:xfrm>
          <a:off x="0" y="21056"/>
          <a:ext cx="10419945" cy="8049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How To Log into your Dashboard</a:t>
          </a:r>
          <a:endParaRPr lang="en-US" sz="2400" b="1" kern="1200" dirty="0">
            <a:latin typeface="Avenir Black" panose="02000503020000020003"/>
          </a:endParaRPr>
        </a:p>
      </dsp:txBody>
      <dsp:txXfrm>
        <a:off x="39295" y="60351"/>
        <a:ext cx="10341355" cy="726370"/>
      </dsp:txXfrm>
    </dsp:sp>
    <dsp:sp modelId="{E7C91207-93D7-41AA-8317-55007124373F}">
      <dsp:nvSpPr>
        <dsp:cNvPr id="0" name=""/>
        <dsp:cNvSpPr/>
      </dsp:nvSpPr>
      <dsp:spPr>
        <a:xfrm>
          <a:off x="0" y="949856"/>
          <a:ext cx="10419945" cy="804960"/>
        </a:xfrm>
        <a:prstGeom prst="round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How to Create/Submit Invoice(s)</a:t>
          </a:r>
        </a:p>
      </dsp:txBody>
      <dsp:txXfrm>
        <a:off x="39295" y="989151"/>
        <a:ext cx="10341355" cy="726370"/>
      </dsp:txXfrm>
    </dsp:sp>
    <dsp:sp modelId="{D1A606DC-04AF-4343-B2E4-81646C055EEF}">
      <dsp:nvSpPr>
        <dsp:cNvPr id="0" name=""/>
        <dsp:cNvSpPr/>
      </dsp:nvSpPr>
      <dsp:spPr>
        <a:xfrm>
          <a:off x="0" y="1882301"/>
          <a:ext cx="10419945" cy="80496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How to Approve in </a:t>
          </a:r>
          <a:r>
            <a:rPr lang="en-US" sz="2400" kern="1200" dirty="0" err="1"/>
            <a:t>Docusign</a:t>
          </a:r>
          <a:endParaRPr lang="en-US" sz="2400" kern="1200" dirty="0"/>
        </a:p>
      </dsp:txBody>
      <dsp:txXfrm>
        <a:off x="39295" y="1921596"/>
        <a:ext cx="10341355" cy="726370"/>
      </dsp:txXfrm>
    </dsp:sp>
    <dsp:sp modelId="{AA9051CF-93E5-4ACF-8FF6-469BE26695BC}">
      <dsp:nvSpPr>
        <dsp:cNvPr id="0" name=""/>
        <dsp:cNvSpPr/>
      </dsp:nvSpPr>
      <dsp:spPr>
        <a:xfrm>
          <a:off x="0" y="2807456"/>
          <a:ext cx="10419945" cy="804960"/>
        </a:xfrm>
        <a:prstGeom prst="round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How to View Prior Invoices/Statuses </a:t>
          </a:r>
        </a:p>
      </dsp:txBody>
      <dsp:txXfrm>
        <a:off x="39295" y="2846751"/>
        <a:ext cx="10341355" cy="726370"/>
      </dsp:txXfrm>
    </dsp:sp>
    <dsp:sp modelId="{CE787CDA-02B0-45EE-9FE3-33FAACBE4F7A}">
      <dsp:nvSpPr>
        <dsp:cNvPr id="0" name=""/>
        <dsp:cNvSpPr/>
      </dsp:nvSpPr>
      <dsp:spPr>
        <a:xfrm>
          <a:off x="0" y="3757312"/>
          <a:ext cx="10419945" cy="80496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How to Register as a 2023-24 Provider and each year thereafter</a:t>
          </a:r>
        </a:p>
      </dsp:txBody>
      <dsp:txXfrm>
        <a:off x="39295" y="3796607"/>
        <a:ext cx="10341355" cy="7263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1E1DC2-8A83-4D96-B984-7E88C276A27C}" type="datetimeFigureOut">
              <a:rPr lang="en-US" smtClean="0"/>
              <a:t>8/30/2022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9CC6D-EA54-4E65-97FE-431E7C4E0C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546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C18A8-21C4-4876-A70D-695A1F0B9E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92588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C18A8-21C4-4876-A70D-695A1F0B9E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28646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C18A8-21C4-4876-A70D-695A1F0B9E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97248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C18A8-21C4-4876-A70D-695A1F0B9E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43666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C18A8-21C4-4876-A70D-695A1F0B9E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95799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C18A8-21C4-4876-A70D-695A1F0B9E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77618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C18A8-21C4-4876-A70D-695A1F0B9E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07505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C18A8-21C4-4876-A70D-695A1F0B9E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0883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C18A8-21C4-4876-A70D-695A1F0B9E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92230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C18A8-21C4-4876-A70D-695A1F0B9E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12701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C18A8-21C4-4876-A70D-695A1F0B9E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0680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C18A8-21C4-4876-A70D-695A1F0B9E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19517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C18A8-21C4-4876-A70D-695A1F0B9E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91477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C18A8-21C4-4876-A70D-695A1F0B9E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1522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449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C18A8-21C4-4876-A70D-695A1F0B9E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47121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C18A8-21C4-4876-A70D-695A1F0B9E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83224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C18A8-21C4-4876-A70D-695A1F0B9E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94263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C18A8-21C4-4876-A70D-695A1F0B9E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2597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C18A8-21C4-4876-A70D-695A1F0B9E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75445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C18A8-21C4-4876-A70D-695A1F0B9E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02932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C18A8-21C4-4876-A70D-695A1F0B9E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4262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4357E-6D1E-4F47-B396-631C5C4B47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B33E74-D591-49E0-902F-3BB68983A3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2095BF-F463-4019-B7EA-2A0CE9C62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D6BBF-BB28-4431-B2E0-0936A1318D6A}" type="datetimeFigureOut">
              <a:rPr lang="en-US" smtClean="0"/>
              <a:t>8/30/2022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D14317-7024-4A81-9CD9-596E7A37B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852B47-9ECE-4664-8C10-389C2ADC8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EB735-6345-4BFF-9347-5428DF7F87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692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C98A-EE53-4FC8-8991-15F65D2F5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125E93-EDA3-4C3E-9446-625A03EB2E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59F77A-3D1B-4FD1-AE4A-141C9508F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D6BBF-BB28-4431-B2E0-0936A1318D6A}" type="datetimeFigureOut">
              <a:rPr lang="en-US" smtClean="0"/>
              <a:t>8/30/2022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DBAC88-2411-4EBF-91E4-F3DF5DE0E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E74B9-7AFB-432B-8B94-CEA078100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EB735-6345-4BFF-9347-5428DF7F87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372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441E132-DC4D-45C7-AB4F-5BD0CB906E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EAB145-A25C-4AC4-B31B-B346F4A869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40760F-1051-4F99-87E2-A3C78B214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D6BBF-BB28-4431-B2E0-0936A1318D6A}" type="datetimeFigureOut">
              <a:rPr lang="en-US" smtClean="0"/>
              <a:t>8/30/2022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15E5DC-F0B5-4AD2-A7A3-120E06886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93909B-D81B-4F85-B330-F1C217B4C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EB735-6345-4BFF-9347-5428DF7F87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336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1E780-57B3-4392-A959-D16F8B2EA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6D7EAD-DEFA-4FAB-A9FF-943E903ACE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93E00B-23F2-45F0-9630-DE62B38F1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D6BBF-BB28-4431-B2E0-0936A1318D6A}" type="datetimeFigureOut">
              <a:rPr lang="en-US" smtClean="0"/>
              <a:t>8/30/2022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652140-2CAF-44C8-B2AA-2E2CED1B1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BA4766-C44C-4333-AA7D-442740355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EB735-6345-4BFF-9347-5428DF7F87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70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91D4B-CDCB-4437-AE15-BBFCC4ADA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D845C6-2F91-4C37-A751-F1596B3B63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C41AA4-EF05-4359-9D43-1DCA3F767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D6BBF-BB28-4431-B2E0-0936A1318D6A}" type="datetimeFigureOut">
              <a:rPr lang="en-US" smtClean="0"/>
              <a:t>8/30/2022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7337DB-B56C-49BE-A554-88906041C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04D940-21E5-4660-9169-EA7B6A405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EB735-6345-4BFF-9347-5428DF7F87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599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0838D-6A51-4ED7-813C-7D211E398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4C37FF-419B-4CA3-BA7E-92F13EA9B3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FEEDCD-623D-4676-8872-AE4D5160C4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CB72C9-E9AC-4170-B0F6-DF9E14A30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D6BBF-BB28-4431-B2E0-0936A1318D6A}" type="datetimeFigureOut">
              <a:rPr lang="en-US" smtClean="0"/>
              <a:t>8/30/2022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7F799A-F6F0-445C-B413-4ADC2F304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79773B-B184-488C-A11C-D6058F1A5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EB735-6345-4BFF-9347-5428DF7F87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541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FD86B-0ECF-4B22-B8FA-857B9ECA6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DB270E-4698-4132-99F0-7B9CA7775B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12A1FC-F41B-4F3F-AFD4-EA13F178CF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84A673-8AAC-4164-8010-E1378CD387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3DFE56-AF77-4F57-9328-B6419635BC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079045E-E21F-433C-A54A-A4CA9978B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D6BBF-BB28-4431-B2E0-0936A1318D6A}" type="datetimeFigureOut">
              <a:rPr lang="en-US" smtClean="0"/>
              <a:t>8/30/2022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75AD45-96C3-43EC-9647-DD34E6FCB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E196C0-02C2-4AB2-ACAC-998804579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EB735-6345-4BFF-9347-5428DF7F87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529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32980-3F6D-47BD-A1D5-B037337CD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839B98-54E2-4959-837B-DBD0188BE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D6BBF-BB28-4431-B2E0-0936A1318D6A}" type="datetimeFigureOut">
              <a:rPr lang="en-US" smtClean="0"/>
              <a:t>8/30/2022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DE10CC-DB02-4B14-9B50-851C15F76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CFC429-3B92-4F95-9AD4-3948B88DC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EB735-6345-4BFF-9347-5428DF7F87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255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94CDA1-F110-498C-B3AB-D775A1F70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D6BBF-BB28-4431-B2E0-0936A1318D6A}" type="datetimeFigureOut">
              <a:rPr lang="en-US" smtClean="0"/>
              <a:t>8/30/2022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DE294A-3D64-4626-B730-ACCCA3CAC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81A9C0-3BD8-4834-82C8-39737B0CA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EB735-6345-4BFF-9347-5428DF7F87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657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428C6-2CCB-49D3-83ED-5129A390A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C7084-1028-486B-B565-3F7F53ED15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DB3A2E-EEB9-4F10-BF36-E3989A5728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212EF9-99B2-45B8-AC04-4D8A836A0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D6BBF-BB28-4431-B2E0-0936A1318D6A}" type="datetimeFigureOut">
              <a:rPr lang="en-US" smtClean="0"/>
              <a:t>8/30/2022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9DE387-0E45-44A5-85CA-5EE393564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FC13B8-F2D2-4573-9F7D-E60FCE60D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EB735-6345-4BFF-9347-5428DF7F87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610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CEEB5-9DAD-4FCA-9BF4-7C7E1F22A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0313F6-300A-44DC-9055-3B4C276F78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55CDFF-7B3E-44DA-BF82-4E703CE93C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167758-D226-418C-9868-19DEC04E1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D6BBF-BB28-4431-B2E0-0936A1318D6A}" type="datetimeFigureOut">
              <a:rPr lang="en-US" smtClean="0"/>
              <a:t>8/30/2022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9A2680-4136-432B-B2D7-3F6FAB74E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BF920-EEE3-4DA2-9F51-7B8B39AAB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EB735-6345-4BFF-9347-5428DF7F87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738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1345A0-672A-4009-96FD-48672A21D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82B05F-0946-4D21-B0CD-7DF448F340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C247C1-4DF0-4F4B-9F19-F524C7537C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D6BBF-BB28-4431-B2E0-0936A1318D6A}" type="datetimeFigureOut">
              <a:rPr lang="en-US" smtClean="0"/>
              <a:t>8/30/2022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8AB096-C55D-4956-B5FD-0C671B93D5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D0AC93-26E1-4441-9CE7-633EAEB4E6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1EB735-6345-4BFF-9347-5428DF7F87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741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iamibeachfl.webauthor.com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in front of a fence&#10;&#10;Description automatically generated">
            <a:extLst>
              <a:ext uri="{FF2B5EF4-FFF2-40B4-BE49-F238E27FC236}">
                <a16:creationId xmlns:a16="http://schemas.microsoft.com/office/drawing/2014/main" id="{1ECFD122-4FD3-40BB-BA57-6D593DAB08A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503"/>
            <a:ext cx="12188130" cy="6858503"/>
          </a:xfrm>
          <a:prstGeom prst="rect">
            <a:avLst/>
          </a:prstGeom>
        </p:spPr>
      </p:pic>
      <p:sp>
        <p:nvSpPr>
          <p:cNvPr id="4" name="Right Triangle 3">
            <a:extLst>
              <a:ext uri="{FF2B5EF4-FFF2-40B4-BE49-F238E27FC236}">
                <a16:creationId xmlns:a16="http://schemas.microsoft.com/office/drawing/2014/main" id="{9B81A44F-FA69-4B80-A703-2673221C29DD}"/>
              </a:ext>
            </a:extLst>
          </p:cNvPr>
          <p:cNvSpPr/>
          <p:nvPr/>
        </p:nvSpPr>
        <p:spPr>
          <a:xfrm>
            <a:off x="-1" y="3882683"/>
            <a:ext cx="8412481" cy="2975317"/>
          </a:xfrm>
          <a:prstGeom prst="rtTriangle">
            <a:avLst/>
          </a:prstGeom>
          <a:solidFill>
            <a:srgbClr val="0070C0">
              <a:alpha val="5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Dr. Leslie Rosenfeld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Chief Learning Officer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Organizational Development &amp; Performance Initiatives</a:t>
            </a:r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6BC3F2D7-C42A-40B0-AB81-4CF9F578B769}"/>
              </a:ext>
            </a:extLst>
          </p:cNvPr>
          <p:cNvSpPr/>
          <p:nvPr/>
        </p:nvSpPr>
        <p:spPr>
          <a:xfrm flipH="1">
            <a:off x="6555544" y="4037428"/>
            <a:ext cx="5632587" cy="2820572"/>
          </a:xfrm>
          <a:prstGeom prst="rtTriangle">
            <a:avLst/>
          </a:prstGeom>
          <a:solidFill>
            <a:schemeClr val="bg1">
              <a:lumMod val="95000"/>
              <a:alpha val="7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109694-3DB1-4DDE-A290-50DA7FA07214}"/>
              </a:ext>
            </a:extLst>
          </p:cNvPr>
          <p:cNvSpPr txBox="1"/>
          <p:nvPr/>
        </p:nvSpPr>
        <p:spPr>
          <a:xfrm>
            <a:off x="697364" y="1122055"/>
            <a:ext cx="11163332" cy="2086725"/>
          </a:xfrm>
          <a:prstGeom prst="rect">
            <a:avLst/>
          </a:prstGeom>
          <a:noFill/>
          <a:effectLst>
            <a:softEdge rad="12700"/>
          </a:effectLst>
          <a:scene3d>
            <a:camera prst="orthographicFront"/>
            <a:lightRig rig="threePt" dir="t"/>
          </a:scene3d>
          <a:sp3d z="50800"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48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City of Miami Beach</a:t>
            </a:r>
            <a:r>
              <a:rPr lang="en-US" sz="48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48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PreK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Scholarship</a:t>
            </a:r>
          </a:p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Provider Invoicing Session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C79BE15-523C-4B31-AFF4-581163133D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353" y="5632703"/>
            <a:ext cx="1314760" cy="859945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31864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04D6ACD-71FE-763F-3582-38B689F9BC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676" y="1318700"/>
            <a:ext cx="10876647" cy="55393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FEB69E-660C-6144-8C45-EEC1ED79616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95970" y="645471"/>
            <a:ext cx="8175999" cy="67322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How to Create an Invoice</a:t>
            </a:r>
            <a:br>
              <a:rPr lang="en-US" sz="27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7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F72EB6-9DEC-4047-9EE2-9412D4915E9D}"/>
              </a:ext>
            </a:extLst>
          </p:cNvPr>
          <p:cNvSpPr txBox="1"/>
          <p:nvPr/>
        </p:nvSpPr>
        <p:spPr>
          <a:xfrm>
            <a:off x="8852244" y="3329173"/>
            <a:ext cx="278007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Invoice automatically sent in Docusign!</a:t>
            </a:r>
            <a:endParaRPr lang="en-US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0540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5B1B80C-F194-B23E-9EDC-E9A2430B24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112" y="1092833"/>
            <a:ext cx="10473369" cy="53339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FEB69E-660C-6144-8C45-EEC1ED79616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20762" y="680648"/>
            <a:ext cx="8863781" cy="93819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How to Create Additional Invoices</a:t>
            </a:r>
            <a:b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7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7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0BA188-A5AB-4E9E-AD21-B945FF6D01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6287" y="3436626"/>
            <a:ext cx="3316511" cy="1182727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52D3AC95-0D2C-BE74-86FD-A35C34E272B7}"/>
              </a:ext>
            </a:extLst>
          </p:cNvPr>
          <p:cNvSpPr/>
          <p:nvPr/>
        </p:nvSpPr>
        <p:spPr>
          <a:xfrm rot="18128245">
            <a:off x="798913" y="2076902"/>
            <a:ext cx="1243696" cy="5784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1805244-E6DD-F371-90E8-5DEE691C130E}"/>
              </a:ext>
            </a:extLst>
          </p:cNvPr>
          <p:cNvSpPr txBox="1"/>
          <p:nvPr/>
        </p:nvSpPr>
        <p:spPr>
          <a:xfrm>
            <a:off x="221942" y="3113461"/>
            <a:ext cx="2212149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Click here to create another invoice!</a:t>
            </a:r>
          </a:p>
        </p:txBody>
      </p:sp>
    </p:spTree>
    <p:extLst>
      <p:ext uri="{BB962C8B-B14F-4D97-AF65-F5344CB8AC3E}">
        <p14:creationId xmlns:p14="http://schemas.microsoft.com/office/powerpoint/2010/main" val="16485161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EB69E-660C-6144-8C45-EEC1ED79616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89936" y="299424"/>
            <a:ext cx="10515600" cy="1325562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Approval in </a:t>
            </a:r>
            <a:r>
              <a:rPr lang="en-US" sz="3600" b="1" dirty="0" err="1"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Docusign</a:t>
            </a:r>
            <a:b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(Signing Invoice in 5 clicks)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Avenir Black" panose="02000503020000020003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27D61A-63F5-4FC7-AC97-0FE1EDD60F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159" y="2072149"/>
            <a:ext cx="5309616" cy="3429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4298545-976D-41AE-944F-9FA6982D26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0227" y="1654483"/>
            <a:ext cx="5171768" cy="4579629"/>
          </a:xfrm>
          <a:prstGeom prst="rect">
            <a:avLst/>
          </a:prstGeom>
        </p:spPr>
      </p:pic>
      <p:sp>
        <p:nvSpPr>
          <p:cNvPr id="25" name="Arrow: Right 24">
            <a:extLst>
              <a:ext uri="{FF2B5EF4-FFF2-40B4-BE49-F238E27FC236}">
                <a16:creationId xmlns:a16="http://schemas.microsoft.com/office/drawing/2014/main" id="{0DFEC42F-76F4-465C-9804-F1E77BE55E37}"/>
              </a:ext>
            </a:extLst>
          </p:cNvPr>
          <p:cNvSpPr/>
          <p:nvPr/>
        </p:nvSpPr>
        <p:spPr>
          <a:xfrm rot="2662551">
            <a:off x="3224869" y="1791083"/>
            <a:ext cx="1507922" cy="5041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656A0E07-877C-4E35-9520-E3CC655996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34981" y="4777099"/>
            <a:ext cx="682953" cy="67244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DD89F8C-DBB5-4EA1-8283-76090FB7D0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24976" y="1745592"/>
            <a:ext cx="682811" cy="670618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047A8198-33B5-46A0-B93A-64F547539C51}"/>
              </a:ext>
            </a:extLst>
          </p:cNvPr>
          <p:cNvSpPr txBox="1"/>
          <p:nvPr/>
        </p:nvSpPr>
        <p:spPr>
          <a:xfrm>
            <a:off x="2418147" y="1278733"/>
            <a:ext cx="1017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Click: 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ABB90B6-8A47-424F-912D-BC9A9ED0A70E}"/>
              </a:ext>
            </a:extLst>
          </p:cNvPr>
          <p:cNvSpPr txBox="1"/>
          <p:nvPr/>
        </p:nvSpPr>
        <p:spPr>
          <a:xfrm>
            <a:off x="5744202" y="1624986"/>
            <a:ext cx="1017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Click: 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605CB85-DE92-474A-863D-AE9C19E50AF4}"/>
              </a:ext>
            </a:extLst>
          </p:cNvPr>
          <p:cNvSpPr txBox="1"/>
          <p:nvPr/>
        </p:nvSpPr>
        <p:spPr>
          <a:xfrm>
            <a:off x="5847736" y="4679017"/>
            <a:ext cx="1017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Click: 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8CE17C-523B-6F71-2142-DB3E0D4C9839}"/>
              </a:ext>
            </a:extLst>
          </p:cNvPr>
          <p:cNvSpPr txBox="1"/>
          <p:nvPr/>
        </p:nvSpPr>
        <p:spPr>
          <a:xfrm>
            <a:off x="364435" y="678568"/>
            <a:ext cx="231250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200" dirty="0" err="1"/>
              <a:t>Docusign</a:t>
            </a:r>
            <a:r>
              <a:rPr lang="en-US" sz="1200" dirty="0"/>
              <a:t> will come from education@miamibeachfl.gov</a:t>
            </a:r>
          </a:p>
        </p:txBody>
      </p:sp>
    </p:spTree>
    <p:extLst>
      <p:ext uri="{BB962C8B-B14F-4D97-AF65-F5344CB8AC3E}">
        <p14:creationId xmlns:p14="http://schemas.microsoft.com/office/powerpoint/2010/main" val="18454004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7F8560C-7762-41D0-BADA-9B1EB31BC6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6077" y="1342104"/>
            <a:ext cx="8313888" cy="44899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FEB69E-660C-6144-8C45-EEC1ED79616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89936" y="299424"/>
            <a:ext cx="10515600" cy="1325562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Docusign</a:t>
            </a:r>
            <a:b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(Signing Invoice in 5 clicks)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Avenir Black" panose="02000503020000020003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ABB90B6-8A47-424F-912D-BC9A9ED0A70E}"/>
              </a:ext>
            </a:extLst>
          </p:cNvPr>
          <p:cNvSpPr txBox="1"/>
          <p:nvPr/>
        </p:nvSpPr>
        <p:spPr>
          <a:xfrm>
            <a:off x="764396" y="4526511"/>
            <a:ext cx="1017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Click: 4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605CB85-DE92-474A-863D-AE9C19E50AF4}"/>
              </a:ext>
            </a:extLst>
          </p:cNvPr>
          <p:cNvSpPr txBox="1"/>
          <p:nvPr/>
        </p:nvSpPr>
        <p:spPr>
          <a:xfrm>
            <a:off x="5847736" y="4679017"/>
            <a:ext cx="1017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Step: 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269DF5-7CE1-4EB8-B312-1B4387764B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1924" y="5048349"/>
            <a:ext cx="682811" cy="67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7720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7F8560C-7762-41D0-BADA-9B1EB31BC6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57936" y="1359516"/>
            <a:ext cx="7276127" cy="47869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FEB69E-660C-6144-8C45-EEC1ED79616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89936" y="299424"/>
            <a:ext cx="10515600" cy="1325562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Docusign</a:t>
            </a:r>
            <a:b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(Signing Invoice in 5 clicks)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Avenir Black" panose="02000503020000020003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ABB90B6-8A47-424F-912D-BC9A9ED0A70E}"/>
              </a:ext>
            </a:extLst>
          </p:cNvPr>
          <p:cNvSpPr txBox="1"/>
          <p:nvPr/>
        </p:nvSpPr>
        <p:spPr>
          <a:xfrm>
            <a:off x="8377204" y="4679017"/>
            <a:ext cx="1017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Click: 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269DF5-7CE1-4EB8-B312-1B4387764B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7920306" y="5054446"/>
            <a:ext cx="682811" cy="6706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BC7640E-AC31-4EFD-AEE2-4851A8448436}"/>
              </a:ext>
            </a:extLst>
          </p:cNvPr>
          <p:cNvSpPr txBox="1"/>
          <p:nvPr/>
        </p:nvSpPr>
        <p:spPr>
          <a:xfrm>
            <a:off x="9734063" y="2120950"/>
            <a:ext cx="2835377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Did It!</a:t>
            </a:r>
          </a:p>
          <a:p>
            <a:endParaRPr lang="en-US" sz="3200" b="1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You’ve Finished Signing the Invoice!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540059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7F8560C-7762-41D0-BADA-9B1EB31BC6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72806" y="1624986"/>
            <a:ext cx="8446387" cy="42701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FEB69E-660C-6144-8C45-EEC1ED79616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89936" y="299424"/>
            <a:ext cx="10515600" cy="1325562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Docusign</a:t>
            </a:r>
            <a:r>
              <a:rPr lang="en-US" sz="3600" b="1" dirty="0"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Complete for Provider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Avenir Blac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0494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6E2523-387F-4D92-AD70-396DF72AB5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89" r="-1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FEB69E-660C-6144-8C45-EEC1ED79616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Provider Dashboard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AF66DB-C536-F606-6029-C782264DAFD0}"/>
              </a:ext>
            </a:extLst>
          </p:cNvPr>
          <p:cNvSpPr txBox="1"/>
          <p:nvPr/>
        </p:nvSpPr>
        <p:spPr>
          <a:xfrm>
            <a:off x="523875" y="1351722"/>
            <a:ext cx="21998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Submit invoices here</a:t>
            </a:r>
          </a:p>
          <a:p>
            <a:pPr algn="ctr"/>
            <a:r>
              <a:rPr lang="en-US" dirty="0"/>
              <a:t>and</a:t>
            </a:r>
          </a:p>
          <a:p>
            <a:r>
              <a:rPr lang="en-US" b="1" dirty="0"/>
              <a:t>Review invoices here</a:t>
            </a:r>
          </a:p>
        </p:txBody>
      </p:sp>
      <p:cxnSp>
        <p:nvCxnSpPr>
          <p:cNvPr id="6" name="Connector: Elbow 5">
            <a:extLst>
              <a:ext uri="{FF2B5EF4-FFF2-40B4-BE49-F238E27FC236}">
                <a16:creationId xmlns:a16="http://schemas.microsoft.com/office/drawing/2014/main" id="{404F4836-5AA1-A0CF-3AD6-CF82F9368FBB}"/>
              </a:ext>
            </a:extLst>
          </p:cNvPr>
          <p:cNvCxnSpPr>
            <a:endCxn id="4" idx="1"/>
          </p:cNvCxnSpPr>
          <p:nvPr/>
        </p:nvCxnSpPr>
        <p:spPr>
          <a:xfrm rot="16200000" flipH="1">
            <a:off x="90946" y="1380457"/>
            <a:ext cx="633945" cy="23191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E378390-CA6B-232B-3C4B-B77723CABFCD}"/>
              </a:ext>
            </a:extLst>
          </p:cNvPr>
          <p:cNvSpPr txBox="1"/>
          <p:nvPr/>
        </p:nvSpPr>
        <p:spPr>
          <a:xfrm>
            <a:off x="6838536" y="1351722"/>
            <a:ext cx="3431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Submit 2023-24 application here</a:t>
            </a:r>
          </a:p>
        </p:txBody>
      </p: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AE2A1C54-1FFD-3A21-F7A8-841522E28C4D}"/>
              </a:ext>
            </a:extLst>
          </p:cNvPr>
          <p:cNvCxnSpPr/>
          <p:nvPr/>
        </p:nvCxnSpPr>
        <p:spPr>
          <a:xfrm rot="16200000" flipH="1">
            <a:off x="6544107" y="1246855"/>
            <a:ext cx="356945" cy="23191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00528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D4CDA597-5613-7434-D446-F963D29E3B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2279" y="1264950"/>
            <a:ext cx="9867441" cy="53448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FEB69E-660C-6144-8C45-EEC1ED79616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20762" y="680648"/>
            <a:ext cx="8863781" cy="93819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How to Review Invoices</a:t>
            </a:r>
            <a:br>
              <a:rPr lang="en-US" sz="27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7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174954-3851-42F2-96C5-6FECE5240A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464464">
            <a:off x="8594350" y="2525321"/>
            <a:ext cx="670618" cy="6828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6DFA33C-5A1E-4754-B3BF-0517157625E0}"/>
              </a:ext>
            </a:extLst>
          </p:cNvPr>
          <p:cNvSpPr txBox="1"/>
          <p:nvPr/>
        </p:nvSpPr>
        <p:spPr>
          <a:xfrm>
            <a:off x="9215585" y="3019853"/>
            <a:ext cx="53093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Select View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6B1E66-BA91-7933-0D80-42878F717A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026064">
            <a:off x="6918766" y="2749802"/>
            <a:ext cx="670618" cy="68281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F60EE15-2A56-916B-2C42-7FCD38973A25}"/>
              </a:ext>
            </a:extLst>
          </p:cNvPr>
          <p:cNvSpPr txBox="1"/>
          <p:nvPr/>
        </p:nvSpPr>
        <p:spPr>
          <a:xfrm>
            <a:off x="7467972" y="3513314"/>
            <a:ext cx="53093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Select Invoices</a:t>
            </a:r>
          </a:p>
        </p:txBody>
      </p:sp>
    </p:spTree>
    <p:extLst>
      <p:ext uri="{BB962C8B-B14F-4D97-AF65-F5344CB8AC3E}">
        <p14:creationId xmlns:p14="http://schemas.microsoft.com/office/powerpoint/2010/main" val="30183951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DD6333E-306F-95D3-D694-E45141249D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905" y="2105096"/>
            <a:ext cx="11548189" cy="40722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FEB69E-660C-6144-8C45-EEC1ED79616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20762" y="680648"/>
            <a:ext cx="8863781" cy="93819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How to Review Invoices</a:t>
            </a:r>
            <a:br>
              <a:rPr lang="en-US" sz="27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7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5C83C6-3038-DDA1-095F-7F4CBA6B9A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284" y="1301925"/>
            <a:ext cx="11548189" cy="18246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CC6C644-E736-4D7A-02EA-C97574E27F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905" y="3345745"/>
            <a:ext cx="11548189" cy="27771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BFBBA21-1497-3005-19D8-471843EF269C}"/>
              </a:ext>
            </a:extLst>
          </p:cNvPr>
          <p:cNvSpPr txBox="1"/>
          <p:nvPr/>
        </p:nvSpPr>
        <p:spPr>
          <a:xfrm rot="21318322">
            <a:off x="2467114" y="4997945"/>
            <a:ext cx="6496689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Status:</a:t>
            </a:r>
          </a:p>
          <a:p>
            <a:r>
              <a:rPr lang="en-US" sz="2000" b="1" dirty="0"/>
              <a:t>Approved: </a:t>
            </a:r>
            <a:r>
              <a:rPr lang="en-US" sz="2000" dirty="0"/>
              <a:t>The invoice was signed by all parties</a:t>
            </a:r>
          </a:p>
          <a:p>
            <a:r>
              <a:rPr lang="en-US" sz="2000" b="1" dirty="0"/>
              <a:t>Submitted: </a:t>
            </a:r>
            <a:r>
              <a:rPr lang="en-US" sz="2000" dirty="0"/>
              <a:t>The invoice is pending signatures in </a:t>
            </a:r>
            <a:r>
              <a:rPr lang="en-US" sz="2000" dirty="0" err="1"/>
              <a:t>Docusign</a:t>
            </a:r>
            <a:endParaRPr lang="en-US" sz="2000" dirty="0"/>
          </a:p>
          <a:p>
            <a:r>
              <a:rPr lang="en-US" sz="2000" b="1" dirty="0"/>
              <a:t>Rejected: </a:t>
            </a:r>
            <a:r>
              <a:rPr lang="en-US" sz="2000" dirty="0"/>
              <a:t>A NEW invoice must be submitted</a:t>
            </a:r>
          </a:p>
        </p:txBody>
      </p:sp>
    </p:spTree>
    <p:extLst>
      <p:ext uri="{BB962C8B-B14F-4D97-AF65-F5344CB8AC3E}">
        <p14:creationId xmlns:p14="http://schemas.microsoft.com/office/powerpoint/2010/main" val="30177445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EB69E-660C-6144-8C45-EEC1ED79616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20762" y="680648"/>
            <a:ext cx="8863781" cy="93819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Invoice Declined</a:t>
            </a:r>
            <a:br>
              <a:rPr lang="en-US" sz="27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7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818B16-505D-A742-2948-447CED9CD05C}"/>
              </a:ext>
            </a:extLst>
          </p:cNvPr>
          <p:cNvSpPr txBox="1"/>
          <p:nvPr/>
        </p:nvSpPr>
        <p:spPr>
          <a:xfrm>
            <a:off x="1504122" y="2219739"/>
            <a:ext cx="848139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If an invoice is declined in </a:t>
            </a:r>
            <a:r>
              <a:rPr lang="en-US" sz="2800" dirty="0" err="1"/>
              <a:t>docusign</a:t>
            </a:r>
            <a:r>
              <a:rPr lang="en-US" sz="2800" dirty="0"/>
              <a:t>, you will receive a notification by email.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You must create a NEW invoice for that child for that particular month.</a:t>
            </a:r>
          </a:p>
        </p:txBody>
      </p:sp>
    </p:spTree>
    <p:extLst>
      <p:ext uri="{BB962C8B-B14F-4D97-AF65-F5344CB8AC3E}">
        <p14:creationId xmlns:p14="http://schemas.microsoft.com/office/powerpoint/2010/main" val="3225282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EB69E-660C-6144-8C45-EEC1ED79616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01096" y="424836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What Will You Learn Today?  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0FD33CBF-0CF1-46F8-A10A-65B8A2D3D4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7116277"/>
              </p:ext>
            </p:extLst>
          </p:nvPr>
        </p:nvGraphicFramePr>
        <p:xfrm>
          <a:off x="933855" y="1546698"/>
          <a:ext cx="10419945" cy="4562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8116175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6E2523-387F-4D92-AD70-396DF72AB5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89" r="-1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FEB69E-660C-6144-8C45-EEC1ED79616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Provider Dashboard</a:t>
            </a:r>
          </a:p>
        </p:txBody>
      </p:sp>
      <p:cxnSp>
        <p:nvCxnSpPr>
          <p:cNvPr id="6" name="Connector: Elbow 5">
            <a:extLst>
              <a:ext uri="{FF2B5EF4-FFF2-40B4-BE49-F238E27FC236}">
                <a16:creationId xmlns:a16="http://schemas.microsoft.com/office/drawing/2014/main" id="{404F4836-5AA1-A0CF-3AD6-CF82F9368FBB}"/>
              </a:ext>
            </a:extLst>
          </p:cNvPr>
          <p:cNvCxnSpPr>
            <a:cxnSpLocks/>
          </p:cNvCxnSpPr>
          <p:nvPr/>
        </p:nvCxnSpPr>
        <p:spPr>
          <a:xfrm rot="16200000" flipH="1">
            <a:off x="229446" y="1241958"/>
            <a:ext cx="356945" cy="23191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E378390-CA6B-232B-3C4B-B77723CABFCD}"/>
              </a:ext>
            </a:extLst>
          </p:cNvPr>
          <p:cNvSpPr txBox="1"/>
          <p:nvPr/>
        </p:nvSpPr>
        <p:spPr>
          <a:xfrm>
            <a:off x="6838536" y="1351722"/>
            <a:ext cx="3431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Submit 2023-24 application here</a:t>
            </a:r>
          </a:p>
        </p:txBody>
      </p: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AE2A1C54-1FFD-3A21-F7A8-841522E28C4D}"/>
              </a:ext>
            </a:extLst>
          </p:cNvPr>
          <p:cNvCxnSpPr/>
          <p:nvPr/>
        </p:nvCxnSpPr>
        <p:spPr>
          <a:xfrm rot="16200000" flipH="1">
            <a:off x="6544107" y="1246855"/>
            <a:ext cx="356945" cy="23191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5BC049F-B013-A7F0-C9A6-94EB2D942DBF}"/>
              </a:ext>
            </a:extLst>
          </p:cNvPr>
          <p:cNvSpPr txBox="1"/>
          <p:nvPr/>
        </p:nvSpPr>
        <p:spPr>
          <a:xfrm>
            <a:off x="523875" y="1351722"/>
            <a:ext cx="21998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Submit invoices here</a:t>
            </a:r>
          </a:p>
          <a:p>
            <a:pPr algn="ctr"/>
            <a:r>
              <a:rPr lang="en-US" dirty="0"/>
              <a:t>and</a:t>
            </a:r>
          </a:p>
          <a:p>
            <a:r>
              <a:rPr lang="en-US" dirty="0"/>
              <a:t>Review invoices here</a:t>
            </a:r>
          </a:p>
        </p:txBody>
      </p:sp>
    </p:spTree>
    <p:extLst>
      <p:ext uri="{BB962C8B-B14F-4D97-AF65-F5344CB8AC3E}">
        <p14:creationId xmlns:p14="http://schemas.microsoft.com/office/powerpoint/2010/main" val="30484983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EB69E-660C-6144-8C45-EEC1ED79616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20762" y="680648"/>
            <a:ext cx="8863781" cy="938192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Provider Application 2023-24</a:t>
            </a:r>
            <a:endParaRPr lang="en-US" sz="27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D004A6-0528-B620-E978-78F910351E5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869" r="7672" b="47726"/>
          <a:stretch/>
        </p:blipFill>
        <p:spPr>
          <a:xfrm>
            <a:off x="806726" y="1618840"/>
            <a:ext cx="10287000" cy="3372678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1BB4A3F8-7850-9D24-35BD-08097B48D9D4}"/>
              </a:ext>
            </a:extLst>
          </p:cNvPr>
          <p:cNvSpPr/>
          <p:nvPr/>
        </p:nvSpPr>
        <p:spPr>
          <a:xfrm>
            <a:off x="2073965" y="2849217"/>
            <a:ext cx="2060713" cy="298174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2037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EB69E-660C-6144-8C45-EEC1ED79616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20762" y="680648"/>
            <a:ext cx="8863781" cy="938192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Let’s Recap</a:t>
            </a:r>
            <a:endParaRPr lang="en-US" sz="27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818B16-505D-A742-2948-447CED9CD05C}"/>
              </a:ext>
            </a:extLst>
          </p:cNvPr>
          <p:cNvSpPr txBox="1"/>
          <p:nvPr/>
        </p:nvSpPr>
        <p:spPr>
          <a:xfrm>
            <a:off x="898741" y="1480799"/>
            <a:ext cx="987249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Logging into your dashboard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Creating/submitting invoice(s)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Approving in </a:t>
            </a:r>
            <a:r>
              <a:rPr lang="en-US" sz="2400" dirty="0" err="1"/>
              <a:t>docusign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Viewing status of prior invoices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Registering as a 2023-24 Provider and each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Next Steps: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/>
              <a:t>The City will reach out by email to schedule 1:1 invoicing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/>
              <a:t>Provider will email copy of contract with each family reflecting the City’s PreK Scholarship</a:t>
            </a:r>
          </a:p>
          <a:p>
            <a:endParaRPr lang="en-US" sz="2400" b="1" dirty="0"/>
          </a:p>
          <a:p>
            <a:pPr algn="ctr"/>
            <a:r>
              <a:rPr lang="en-US" sz="2400" b="1" dirty="0"/>
              <a:t>Contact: education@miamibeachfl.gov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08505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E9DDF-0C1F-4517-B643-4BA60089360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440077" y="2322893"/>
            <a:ext cx="3311846" cy="1325563"/>
          </a:xfrm>
        </p:spPr>
        <p:txBody>
          <a:bodyPr>
            <a:normAutofit/>
          </a:bodyPr>
          <a:lstStyle/>
          <a:p>
            <a:r>
              <a:rPr lang="en-US" sz="7200" b="1" dirty="0">
                <a:solidFill>
                  <a:schemeClr val="accent1">
                    <a:lumMod val="75000"/>
                  </a:schemeClr>
                </a:solidFill>
              </a:rPr>
              <a:t>Q &amp; 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2AF41C-71C2-4D76-8309-500276F038C2}"/>
              </a:ext>
            </a:extLst>
          </p:cNvPr>
          <p:cNvSpPr/>
          <p:nvPr/>
        </p:nvSpPr>
        <p:spPr>
          <a:xfrm>
            <a:off x="0" y="6363791"/>
            <a:ext cx="12192000" cy="534838"/>
          </a:xfrm>
          <a:prstGeom prst="rect">
            <a:avLst/>
          </a:prstGeom>
          <a:solidFill>
            <a:srgbClr val="ACD1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pic>
        <p:nvPicPr>
          <p:cNvPr id="8" name="Picture 7" descr="A picture containing object&#10;&#10;Description automatically generated">
            <a:extLst>
              <a:ext uri="{FF2B5EF4-FFF2-40B4-BE49-F238E27FC236}">
                <a16:creationId xmlns:a16="http://schemas.microsoft.com/office/drawing/2014/main" id="{0CEF3990-CB30-40B7-AB8B-9F1755C3DEC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6642" y="6491194"/>
            <a:ext cx="1737360" cy="23164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269BBBA-58C2-455B-A126-D2772060F751}"/>
              </a:ext>
            </a:extLst>
          </p:cNvPr>
          <p:cNvSpPr txBox="1"/>
          <p:nvPr/>
        </p:nvSpPr>
        <p:spPr>
          <a:xfrm>
            <a:off x="73195" y="6437741"/>
            <a:ext cx="47951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00">
                <a:solidFill>
                  <a:srgbClr val="3576B2"/>
                </a:solidFill>
                <a:latin typeface="Futura Std Book" panose="020B05020202040203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Organizational Development </a:t>
            </a:r>
            <a:r>
              <a: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Education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192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oup of people in front of a fence&#10;&#10;Description automatically generated">
            <a:extLst>
              <a:ext uri="{FF2B5EF4-FFF2-40B4-BE49-F238E27FC236}">
                <a16:creationId xmlns:a16="http://schemas.microsoft.com/office/drawing/2014/main" id="{C9C10CE1-AC3D-4861-90F0-E4738D053CB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864" y="0"/>
            <a:ext cx="12246864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0CFED13-36B4-4008-AD98-F47E7D22DA59}"/>
              </a:ext>
            </a:extLst>
          </p:cNvPr>
          <p:cNvSpPr/>
          <p:nvPr/>
        </p:nvSpPr>
        <p:spPr>
          <a:xfrm>
            <a:off x="201169" y="3044279"/>
            <a:ext cx="125943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latin typeface="Arial Black" panose="020B0A04020102020204" pitchFamily="34" charset="0"/>
              </a:rPr>
              <a:t>   </a:t>
            </a:r>
            <a:r>
              <a:rPr lang="en-US" sz="5400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latin typeface="Arial Black" panose="020B0A04020102020204" pitchFamily="34" charset="0"/>
              </a:rPr>
              <a:t>www.miamibeachfl.gov/prek</a:t>
            </a:r>
            <a:endParaRPr lang="en-US" sz="5400" dirty="0">
              <a:solidFill>
                <a:srgbClr val="0070C0"/>
              </a:solidFill>
            </a:endParaRPr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9884E3BE-5057-42D0-AFEE-C04B4A30C868}"/>
              </a:ext>
            </a:extLst>
          </p:cNvPr>
          <p:cNvSpPr/>
          <p:nvPr/>
        </p:nvSpPr>
        <p:spPr>
          <a:xfrm rot="10800000">
            <a:off x="7680959" y="0"/>
            <a:ext cx="4511039" cy="2048256"/>
          </a:xfrm>
          <a:prstGeom prst="rt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ight Triangle 2">
            <a:extLst>
              <a:ext uri="{FF2B5EF4-FFF2-40B4-BE49-F238E27FC236}">
                <a16:creationId xmlns:a16="http://schemas.microsoft.com/office/drawing/2014/main" id="{2712A701-82DD-474D-9F59-351669676851}"/>
              </a:ext>
            </a:extLst>
          </p:cNvPr>
          <p:cNvSpPr/>
          <p:nvPr/>
        </p:nvSpPr>
        <p:spPr>
          <a:xfrm>
            <a:off x="-54864" y="5321808"/>
            <a:ext cx="5084064" cy="1536192"/>
          </a:xfrm>
          <a:prstGeom prst="rt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312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3">
            <a:extLst>
              <a:ext uri="{FF2B5EF4-FFF2-40B4-BE49-F238E27FC236}">
                <a16:creationId xmlns:a16="http://schemas.microsoft.com/office/drawing/2014/main" id="{B5FA7C47-B7C1-4D2E-AB49-ED23BA34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596EE156-ABF1-4329-A6BA-03B4254E0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521144" y="911116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8">
            <a:extLst>
              <a:ext uri="{FF2B5EF4-FFF2-40B4-BE49-F238E27FC236}">
                <a16:creationId xmlns:a16="http://schemas.microsoft.com/office/drawing/2014/main" id="{19B9933F-AAB3-444A-8BB5-9CA194A8B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0" y="1370435"/>
            <a:ext cx="527226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7">
            <a:extLst>
              <a:ext uri="{FF2B5EF4-FFF2-40B4-BE49-F238E27FC236}">
                <a16:creationId xmlns:a16="http://schemas.microsoft.com/office/drawing/2014/main" id="{7D20183A-0B1D-4A1F-89B1-ADBEDBC6E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00164" y="643467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Rectangle 8">
            <a:extLst>
              <a:ext uri="{FF2B5EF4-FFF2-40B4-BE49-F238E27FC236}">
                <a16:creationId xmlns:a16="http://schemas.microsoft.com/office/drawing/2014/main" id="{131031D3-26CD-4214-A9A4-5857EFA15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95529" y="644382"/>
            <a:ext cx="3856024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BE6C165-32D3-46D5-9E09-4DA0D0532CCB}"/>
              </a:ext>
            </a:extLst>
          </p:cNvPr>
          <p:cNvSpPr txBox="1">
            <a:spLocks/>
          </p:cNvSpPr>
          <p:nvPr/>
        </p:nvSpPr>
        <p:spPr>
          <a:xfrm>
            <a:off x="1139635" y="2320667"/>
            <a:ext cx="3392608" cy="32114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endParaRPr lang="en-US" sz="1900" dirty="0">
              <a:solidFill>
                <a:srgbClr val="FEFFFF"/>
              </a:solidFill>
              <a:latin typeface="+mn-lt"/>
              <a:ea typeface="+mn-ea"/>
              <a:cs typeface="+mn-cs"/>
            </a:endParaRPr>
          </a:p>
          <a:p>
            <a:pPr marL="228600" marR="0" lvl="0" indent="-228600" fontAlgn="auto"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 to Website </a:t>
            </a:r>
            <a:r>
              <a:rPr kumimoji="0" lang="en-US" sz="1400" b="1" i="0" u="none" strike="noStrike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https://miamibeachfl.webauthor.com/    </a:t>
            </a:r>
          </a:p>
          <a:p>
            <a:pPr marL="228600" marR="0" lvl="0" indent="-228600" fontAlgn="auto"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1" i="0" u="none" strike="noStrike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fontAlgn="auto"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Enter Your User I.D</a:t>
            </a:r>
          </a:p>
          <a:p>
            <a:pPr marL="228600" marR="0" lvl="0" indent="-228600" fontAlgn="auto"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1" i="0" u="none" strike="noStrike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fontAlgn="auto"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Enter your Password </a:t>
            </a:r>
          </a:p>
          <a:p>
            <a:pPr marR="0" lvl="0" fontAlgn="auto"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2000" b="1" i="0" u="none" strike="noStrike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fontAlgn="auto"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b="1" dirty="0">
                <a:solidFill>
                  <a:srgbClr val="FEFFFF"/>
                </a:solidFill>
                <a:latin typeface="+mn-lt"/>
                <a:ea typeface="+mn-ea"/>
                <a:cs typeface="+mn-cs"/>
              </a:rPr>
              <a:t>Click Sign In</a:t>
            </a:r>
            <a:endParaRPr kumimoji="0" lang="en-US" sz="2000" b="1" i="0" u="none" strike="noStrike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 dirty="0">
              <a:solidFill>
                <a:srgbClr val="FE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24F0EA6-7F75-4268-B05F-D0A02E2DA26F}"/>
              </a:ext>
            </a:extLst>
          </p:cNvPr>
          <p:cNvSpPr txBox="1"/>
          <p:nvPr/>
        </p:nvSpPr>
        <p:spPr>
          <a:xfrm>
            <a:off x="1246696" y="1120337"/>
            <a:ext cx="291234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 Into Your Dashboard</a:t>
            </a:r>
            <a:endParaRPr lang="en-US" sz="3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1E2CED-C581-B289-196C-C83B1F5AE5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5391" y="911116"/>
            <a:ext cx="5446974" cy="46235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41CEB6B-9C44-4958-BC8A-BB69954D7656}"/>
              </a:ext>
            </a:extLst>
          </p:cNvPr>
          <p:cNvSpPr txBox="1"/>
          <p:nvPr/>
        </p:nvSpPr>
        <p:spPr>
          <a:xfrm>
            <a:off x="6355724" y="541784"/>
            <a:ext cx="4443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1800" b="1" i="0" u="none" strike="noStrike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4"/>
              </a:rPr>
              <a:t>https://miamibeachfl.webauthor.com/</a:t>
            </a:r>
            <a:r>
              <a:rPr kumimoji="0" lang="en-US" sz="1800" b="1" i="0" u="none" strike="noStrike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lang="en-US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E3792E83-9C79-1012-FF1E-FC9D37D578CE}"/>
              </a:ext>
            </a:extLst>
          </p:cNvPr>
          <p:cNvSpPr/>
          <p:nvPr/>
        </p:nvSpPr>
        <p:spPr>
          <a:xfrm>
            <a:off x="5486081" y="3908872"/>
            <a:ext cx="1455313" cy="509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489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6E2523-387F-4D92-AD70-396DF72AB5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89" r="-1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FEB69E-660C-6144-8C45-EEC1ED79616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Provider Dashboard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1365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6E2523-387F-4D92-AD70-396DF72AB5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89" r="-1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FEB69E-660C-6144-8C45-EEC1ED79616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Provider Dashboard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AF66DB-C536-F606-6029-C782264DAFD0}"/>
              </a:ext>
            </a:extLst>
          </p:cNvPr>
          <p:cNvSpPr txBox="1"/>
          <p:nvPr/>
        </p:nvSpPr>
        <p:spPr>
          <a:xfrm>
            <a:off x="523875" y="1356618"/>
            <a:ext cx="24286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Submit invoices here</a:t>
            </a:r>
          </a:p>
          <a:p>
            <a:pPr algn="ctr"/>
            <a:r>
              <a:rPr lang="en-US" dirty="0"/>
              <a:t>and </a:t>
            </a:r>
          </a:p>
          <a:p>
            <a:pPr algn="ctr"/>
            <a:r>
              <a:rPr lang="en-US" dirty="0"/>
              <a:t>Review invoices here</a:t>
            </a:r>
          </a:p>
        </p:txBody>
      </p:sp>
      <p:cxnSp>
        <p:nvCxnSpPr>
          <p:cNvPr id="6" name="Connector: Elbow 5">
            <a:extLst>
              <a:ext uri="{FF2B5EF4-FFF2-40B4-BE49-F238E27FC236}">
                <a16:creationId xmlns:a16="http://schemas.microsoft.com/office/drawing/2014/main" id="{404F4836-5AA1-A0CF-3AD6-CF82F9368FBB}"/>
              </a:ext>
            </a:extLst>
          </p:cNvPr>
          <p:cNvCxnSpPr>
            <a:cxnSpLocks/>
            <a:endCxn id="4" idx="1"/>
          </p:cNvCxnSpPr>
          <p:nvPr/>
        </p:nvCxnSpPr>
        <p:spPr>
          <a:xfrm rot="16200000" flipH="1">
            <a:off x="90946" y="1385353"/>
            <a:ext cx="633945" cy="23191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E378390-CA6B-232B-3C4B-B77723CABFCD}"/>
              </a:ext>
            </a:extLst>
          </p:cNvPr>
          <p:cNvSpPr txBox="1"/>
          <p:nvPr/>
        </p:nvSpPr>
        <p:spPr>
          <a:xfrm>
            <a:off x="6838536" y="1351722"/>
            <a:ext cx="3431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Submit 2023-24 application here</a:t>
            </a:r>
          </a:p>
        </p:txBody>
      </p: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AE2A1C54-1FFD-3A21-F7A8-841522E28C4D}"/>
              </a:ext>
            </a:extLst>
          </p:cNvPr>
          <p:cNvCxnSpPr/>
          <p:nvPr/>
        </p:nvCxnSpPr>
        <p:spPr>
          <a:xfrm rot="16200000" flipH="1">
            <a:off x="6544107" y="1246855"/>
            <a:ext cx="356945" cy="23191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6293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EB69E-660C-6144-8C45-EEC1ED79616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65141" y="590079"/>
            <a:ext cx="8863781" cy="93819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How to Create an Invoice</a:t>
            </a:r>
            <a:b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7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(Step 1: New Invoice)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304D002-6762-441C-AA24-7802453509F2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841" y="540129"/>
            <a:ext cx="2623529" cy="9381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14C9847-BB8D-92F9-17F7-189F22FD73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141" y="1658120"/>
            <a:ext cx="10550655" cy="446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285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EB69E-660C-6144-8C45-EEC1ED79616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57264" y="901874"/>
            <a:ext cx="8863781" cy="93819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How to Create an Invoice</a:t>
            </a:r>
            <a:b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7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(Step 2: </a:t>
            </a:r>
            <a:r>
              <a:rPr lang="en-US" sz="27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 monthly invoice per child</a:t>
            </a:r>
            <a:r>
              <a:rPr lang="en-US" sz="27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F0135A-5AEC-4062-6643-5740574047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2277" y="1606538"/>
            <a:ext cx="9252459" cy="4846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66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7FAC3A3-DB1E-8B61-8875-142679E903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662" y="1601626"/>
            <a:ext cx="9146675" cy="47913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FEB69E-660C-6144-8C45-EEC1ED79616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57264" y="901874"/>
            <a:ext cx="8863781" cy="93819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How to Create an Invoice</a:t>
            </a:r>
            <a:b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7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(Step 2: </a:t>
            </a:r>
            <a:r>
              <a:rPr lang="en-US" sz="27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 invoice per child</a:t>
            </a:r>
            <a:r>
              <a:rPr lang="en-US" sz="27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78B506-406D-8D7B-F17C-48F4F64D261F}"/>
              </a:ext>
            </a:extLst>
          </p:cNvPr>
          <p:cNvSpPr txBox="1"/>
          <p:nvPr/>
        </p:nvSpPr>
        <p:spPr>
          <a:xfrm>
            <a:off x="8497676" y="2981640"/>
            <a:ext cx="250466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Select provider</a:t>
            </a:r>
          </a:p>
          <a:p>
            <a:pPr marL="342900" indent="-342900">
              <a:buAutoNum type="arabicPeriod"/>
            </a:pPr>
            <a:r>
              <a:rPr lang="en-US" dirty="0"/>
              <a:t>Select child</a:t>
            </a:r>
          </a:p>
          <a:p>
            <a:pPr marL="342900" indent="-342900">
              <a:buAutoNum type="arabicPeriod"/>
            </a:pPr>
            <a:r>
              <a:rPr lang="en-US" dirty="0"/>
              <a:t>Select month</a:t>
            </a:r>
          </a:p>
          <a:p>
            <a:pPr marL="342900" indent="-342900">
              <a:buAutoNum type="arabicPeriod"/>
            </a:pPr>
            <a:r>
              <a:rPr lang="en-US" dirty="0"/>
              <a:t>Select school days </a:t>
            </a:r>
          </a:p>
          <a:p>
            <a:pPr marL="342900" indent="-342900">
              <a:buAutoNum type="arabicPeriod"/>
            </a:pPr>
            <a:r>
              <a:rPr lang="en-US" dirty="0"/>
              <a:t>Adjust hourly rate lower if applicable</a:t>
            </a:r>
          </a:p>
          <a:p>
            <a:pPr marL="342900" indent="-342900">
              <a:buAutoNum type="arabicPeriod"/>
            </a:pPr>
            <a:r>
              <a:rPr lang="en-US" dirty="0"/>
              <a:t>Review and submit</a:t>
            </a:r>
          </a:p>
        </p:txBody>
      </p:sp>
    </p:spTree>
    <p:extLst>
      <p:ext uri="{BB962C8B-B14F-4D97-AF65-F5344CB8AC3E}">
        <p14:creationId xmlns:p14="http://schemas.microsoft.com/office/powerpoint/2010/main" val="28465504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4FA1CB-5B66-479E-FEA7-FDFFB6FED5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2140" y="1460240"/>
            <a:ext cx="8147719" cy="49068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FEB69E-660C-6144-8C45-EEC1ED79616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20762" y="680648"/>
            <a:ext cx="8863781" cy="93819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How to Create an Invoice</a:t>
            </a:r>
            <a:b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7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(Step 3: </a:t>
            </a:r>
            <a:r>
              <a:rPr lang="en-US" sz="27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Invoice Amount and SAVE</a:t>
            </a:r>
            <a:r>
              <a:rPr lang="en-US" sz="27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en-US" sz="27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7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A4568674-3699-9974-AA37-F26BD4DC4ACA}"/>
              </a:ext>
            </a:extLst>
          </p:cNvPr>
          <p:cNvSpPr/>
          <p:nvPr/>
        </p:nvSpPr>
        <p:spPr>
          <a:xfrm>
            <a:off x="3041780" y="5878286"/>
            <a:ext cx="1679510" cy="4887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6109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821E1A098E79343845533E272081A49" ma:contentTypeVersion="11" ma:contentTypeDescription="Create a new document." ma:contentTypeScope="" ma:versionID="89b4135a52e3b9b809bb42e1a529259d">
  <xsd:schema xmlns:xsd="http://www.w3.org/2001/XMLSchema" xmlns:xs="http://www.w3.org/2001/XMLSchema" xmlns:p="http://schemas.microsoft.com/office/2006/metadata/properties" xmlns:ns3="4a0cab04-da1a-4c1a-9b6d-dfb4ba6e6ad8" xmlns:ns4="8140dac8-9186-45b2-b6a3-370fc8589def" targetNamespace="http://schemas.microsoft.com/office/2006/metadata/properties" ma:root="true" ma:fieldsID="66b7677ca1571e75f9352931ec9c9417" ns3:_="" ns4:_="">
    <xsd:import namespace="4a0cab04-da1a-4c1a-9b6d-dfb4ba6e6ad8"/>
    <xsd:import namespace="8140dac8-9186-45b2-b6a3-370fc8589de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0cab04-da1a-4c1a-9b6d-dfb4ba6e6ad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40dac8-9186-45b2-b6a3-370fc8589def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1443B42-944E-45FD-A3F9-CD38A1BAAA5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50C443B-6EAE-411D-AB2C-AE3C1B3CFB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a0cab04-da1a-4c1a-9b6d-dfb4ba6e6ad8"/>
    <ds:schemaRef ds:uri="8140dac8-9186-45b2-b6a3-370fc8589de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E4241BB-86B3-46B3-BF2F-8397B27ECCDD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8140dac8-9186-45b2-b6a3-370fc8589def"/>
    <ds:schemaRef ds:uri="http://www.w3.org/XML/1998/namespace"/>
    <ds:schemaRef ds:uri="http://purl.org/dc/dcmitype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4a0cab04-da1a-4c1a-9b6d-dfb4ba6e6ad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454</TotalTime>
  <Words>514</Words>
  <Application>Microsoft Office PowerPoint</Application>
  <PresentationFormat>Widescreen</PresentationFormat>
  <Paragraphs>114</Paragraphs>
  <Slides>24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Arial Black</vt:lpstr>
      <vt:lpstr>Avenir Black</vt:lpstr>
      <vt:lpstr>Book Antiqua</vt:lpstr>
      <vt:lpstr>Calibri</vt:lpstr>
      <vt:lpstr>Calibri Light</vt:lpstr>
      <vt:lpstr>Wingdings</vt:lpstr>
      <vt:lpstr>Office Theme</vt:lpstr>
      <vt:lpstr>PowerPoint Presentation</vt:lpstr>
      <vt:lpstr>       What Will You Learn Today?  </vt:lpstr>
      <vt:lpstr>PowerPoint Presentation</vt:lpstr>
      <vt:lpstr>Provider Dashboard</vt:lpstr>
      <vt:lpstr>Provider Dashboard</vt:lpstr>
      <vt:lpstr>     How to Create an Invoice      (Step 1: New Invoice)</vt:lpstr>
      <vt:lpstr>     How to Create an Invoice (Step 2: Create monthly invoice per child) </vt:lpstr>
      <vt:lpstr>     How to Create an Invoice (Step 2: Create invoice per child) </vt:lpstr>
      <vt:lpstr>     How to Create an Invoice (Step 3: Review Invoice Amount and SAVE) </vt:lpstr>
      <vt:lpstr>     How to Create an Invoice </vt:lpstr>
      <vt:lpstr>     How to Create Additional Invoices  </vt:lpstr>
      <vt:lpstr>Approval in Docusign (Signing Invoice in 5 clicks)</vt:lpstr>
      <vt:lpstr> Docusign (Signing Invoice in 5 clicks)</vt:lpstr>
      <vt:lpstr> Docusign (Signing Invoice in 5 clicks)</vt:lpstr>
      <vt:lpstr> Docusign Complete for Provider</vt:lpstr>
      <vt:lpstr>Provider Dashboard</vt:lpstr>
      <vt:lpstr>     How to Review Invoices </vt:lpstr>
      <vt:lpstr>     How to Review Invoices </vt:lpstr>
      <vt:lpstr>     Invoice Declined </vt:lpstr>
      <vt:lpstr>Provider Dashboard</vt:lpstr>
      <vt:lpstr>Provider Application 2023-24</vt:lpstr>
      <vt:lpstr>Let’s Recap</vt:lpstr>
      <vt:lpstr>Q &amp; 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Brown, Maggie</dc:creator>
  <cp:lastModifiedBy>Jeanneret, Theresa</cp:lastModifiedBy>
  <cp:revision>19</cp:revision>
  <dcterms:created xsi:type="dcterms:W3CDTF">2021-05-17T20:33:36Z</dcterms:created>
  <dcterms:modified xsi:type="dcterms:W3CDTF">2022-08-30T16:56:13Z</dcterms:modified>
</cp:coreProperties>
</file>