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177" r:id="rId5"/>
    <p:sldId id="1166" r:id="rId6"/>
    <p:sldId id="1169" r:id="rId7"/>
    <p:sldId id="1179" r:id="rId8"/>
    <p:sldId id="1180" r:id="rId9"/>
    <p:sldId id="1173" r:id="rId10"/>
    <p:sldId id="948" r:id="rId11"/>
    <p:sldId id="1182" r:id="rId12"/>
    <p:sldId id="1183" r:id="rId13"/>
    <p:sldId id="10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, Ines" initials="MI" lastIdx="5" clrIdx="0">
    <p:extLst>
      <p:ext uri="{19B8F6BF-5375-455C-9EA6-DF929625EA0E}">
        <p15:presenceInfo xmlns:p15="http://schemas.microsoft.com/office/powerpoint/2012/main" userId="S::inesmato@miamibeachfl.gov::e3199610-24e5-44cf-b343-27fc5b377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1A2B-EEC6-42C9-A5AE-F07DB2F8B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6C777-C097-4B95-A4C3-F1B2914F9D81}">
      <dgm:prSet phldrT="[Text]" custT="1"/>
      <dgm:spPr/>
      <dgm:t>
        <a:bodyPr/>
        <a:lstStyle/>
        <a:p>
          <a:r>
            <a:rPr lang="en-US" sz="2400" b="1" dirty="0">
              <a:latin typeface="Avenir Black" panose="02000503020000020003"/>
            </a:rPr>
            <a:t>1. City of Miami Beach Pre-Kindergarten Program Overview </a:t>
          </a:r>
        </a:p>
      </dgm:t>
    </dgm:pt>
    <dgm:pt modelId="{DD009F7A-D1D1-456F-AE2B-F5915BD7985D}" type="parTrans" cxnId="{92BE2EA1-0FB3-4D71-BDE8-45E624F92472}">
      <dgm:prSet/>
      <dgm:spPr/>
      <dgm:t>
        <a:bodyPr/>
        <a:lstStyle/>
        <a:p>
          <a:endParaRPr lang="en-US" sz="2000"/>
        </a:p>
      </dgm:t>
    </dgm:pt>
    <dgm:pt modelId="{6FBB3F43-9C95-4A56-86DA-D2165F4CD5FF}" type="sibTrans" cxnId="{92BE2EA1-0FB3-4D71-BDE8-45E624F92472}">
      <dgm:prSet/>
      <dgm:spPr/>
      <dgm:t>
        <a:bodyPr/>
        <a:lstStyle/>
        <a:p>
          <a:endParaRPr lang="en-US" sz="2000"/>
        </a:p>
      </dgm:t>
    </dgm:pt>
    <dgm:pt modelId="{9347C676-F7F3-491C-961B-3BA48D0DC66E}">
      <dgm:prSet phldrT="[Text]" custT="1"/>
      <dgm:spPr/>
      <dgm:t>
        <a:bodyPr/>
        <a:lstStyle/>
        <a:p>
          <a:r>
            <a:rPr lang="en-US" sz="2400" b="1" dirty="0">
              <a:latin typeface="Avenir Black" panose="02000503020000020003"/>
            </a:rPr>
            <a:t>2.</a:t>
          </a:r>
          <a:r>
            <a:rPr lang="en-US" sz="2400" b="1" baseline="0" dirty="0">
              <a:latin typeface="Avenir Black" panose="02000503020000020003"/>
            </a:rPr>
            <a:t> Invoicing Process (2022-23) </a:t>
          </a:r>
          <a:endParaRPr lang="en-US" sz="2400" b="1" dirty="0">
            <a:latin typeface="Avenir Black" panose="02000503020000020003"/>
          </a:endParaRPr>
        </a:p>
      </dgm:t>
    </dgm:pt>
    <dgm:pt modelId="{E8BE7E77-B5A6-444A-9EE6-42EBED300FFF}" type="parTrans" cxnId="{4540FB1F-0762-4A58-BF82-60711C7E9458}">
      <dgm:prSet/>
      <dgm:spPr/>
      <dgm:t>
        <a:bodyPr/>
        <a:lstStyle/>
        <a:p>
          <a:endParaRPr lang="en-US" sz="2000"/>
        </a:p>
      </dgm:t>
    </dgm:pt>
    <dgm:pt modelId="{94A38175-830A-42EF-B889-74BDA2F6918D}" type="sibTrans" cxnId="{4540FB1F-0762-4A58-BF82-60711C7E9458}">
      <dgm:prSet/>
      <dgm:spPr/>
      <dgm:t>
        <a:bodyPr/>
        <a:lstStyle/>
        <a:p>
          <a:endParaRPr lang="en-US" sz="2000"/>
        </a:p>
      </dgm:t>
    </dgm:pt>
    <dgm:pt modelId="{A9B25037-2639-4C74-A764-36620AAFAF40}">
      <dgm:prSet phldrT="[Text]" custT="1"/>
      <dgm:spPr/>
      <dgm:t>
        <a:bodyPr/>
        <a:lstStyle/>
        <a:p>
          <a:r>
            <a:rPr lang="en-US" sz="2400" b="1" dirty="0">
              <a:latin typeface="Avenir Black" panose="02000503020000020003"/>
            </a:rPr>
            <a:t>3. Discuss next steps</a:t>
          </a:r>
        </a:p>
      </dgm:t>
    </dgm:pt>
    <dgm:pt modelId="{59F02AC9-323F-4392-B5D7-50BDBCEB8857}" type="parTrans" cxnId="{03D24997-13BF-4DBE-A0F1-FEB081EE5543}">
      <dgm:prSet/>
      <dgm:spPr/>
      <dgm:t>
        <a:bodyPr/>
        <a:lstStyle/>
        <a:p>
          <a:endParaRPr lang="en-US" sz="2000"/>
        </a:p>
      </dgm:t>
    </dgm:pt>
    <dgm:pt modelId="{899506D9-E601-4505-B91B-AD1E0DFFA540}" type="sibTrans" cxnId="{03D24997-13BF-4DBE-A0F1-FEB081EE5543}">
      <dgm:prSet/>
      <dgm:spPr/>
      <dgm:t>
        <a:bodyPr/>
        <a:lstStyle/>
        <a:p>
          <a:endParaRPr lang="en-US" sz="2000"/>
        </a:p>
      </dgm:t>
    </dgm:pt>
    <dgm:pt modelId="{26AFBFF8-6499-48ED-8C7D-F9470509E538}" type="pres">
      <dgm:prSet presAssocID="{31121A2B-EEC6-42C9-A5AE-F07DB2F8B479}" presName="linear" presStyleCnt="0">
        <dgm:presLayoutVars>
          <dgm:animLvl val="lvl"/>
          <dgm:resizeHandles val="exact"/>
        </dgm:presLayoutVars>
      </dgm:prSet>
      <dgm:spPr/>
    </dgm:pt>
    <dgm:pt modelId="{EB3E04D3-4B3D-4985-9C68-F877FA3D3B5B}" type="pres">
      <dgm:prSet presAssocID="{2DE6C777-C097-4B95-A4C3-F1B2914F9D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4E021-9C3D-4A0F-81F3-4B0E85F7AF79}" type="pres">
      <dgm:prSet presAssocID="{6FBB3F43-9C95-4A56-86DA-D2165F4CD5FF}" presName="spacer" presStyleCnt="0"/>
      <dgm:spPr/>
    </dgm:pt>
    <dgm:pt modelId="{52D0D718-72AE-42D4-84FE-2A38F9B491C2}" type="pres">
      <dgm:prSet presAssocID="{9347C676-F7F3-491C-961B-3BA48D0DC6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F30026-4578-40C8-8669-7E0D25B0F797}" type="pres">
      <dgm:prSet presAssocID="{94A38175-830A-42EF-B889-74BDA2F6918D}" presName="spacer" presStyleCnt="0"/>
      <dgm:spPr/>
    </dgm:pt>
    <dgm:pt modelId="{6F5798FE-4B7D-417E-AE02-FCFABC2AD858}" type="pres">
      <dgm:prSet presAssocID="{A9B25037-2639-4C74-A764-36620AAFAF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40FB1F-0762-4A58-BF82-60711C7E9458}" srcId="{31121A2B-EEC6-42C9-A5AE-F07DB2F8B479}" destId="{9347C676-F7F3-491C-961B-3BA48D0DC66E}" srcOrd="1" destOrd="0" parTransId="{E8BE7E77-B5A6-444A-9EE6-42EBED300FFF}" sibTransId="{94A38175-830A-42EF-B889-74BDA2F6918D}"/>
    <dgm:cxn modelId="{787A0A25-368C-41D5-BF88-4337935AB115}" type="presOf" srcId="{31121A2B-EEC6-42C9-A5AE-F07DB2F8B479}" destId="{26AFBFF8-6499-48ED-8C7D-F9470509E538}" srcOrd="0" destOrd="0" presId="urn:microsoft.com/office/officeart/2005/8/layout/vList2"/>
    <dgm:cxn modelId="{96AD1834-2671-43F9-B519-F4B22DB3B5E0}" type="presOf" srcId="{9347C676-F7F3-491C-961B-3BA48D0DC66E}" destId="{52D0D718-72AE-42D4-84FE-2A38F9B491C2}" srcOrd="0" destOrd="0" presId="urn:microsoft.com/office/officeart/2005/8/layout/vList2"/>
    <dgm:cxn modelId="{03D24997-13BF-4DBE-A0F1-FEB081EE5543}" srcId="{31121A2B-EEC6-42C9-A5AE-F07DB2F8B479}" destId="{A9B25037-2639-4C74-A764-36620AAFAF40}" srcOrd="2" destOrd="0" parTransId="{59F02AC9-323F-4392-B5D7-50BDBCEB8857}" sibTransId="{899506D9-E601-4505-B91B-AD1E0DFFA540}"/>
    <dgm:cxn modelId="{92BE2EA1-0FB3-4D71-BDE8-45E624F92472}" srcId="{31121A2B-EEC6-42C9-A5AE-F07DB2F8B479}" destId="{2DE6C777-C097-4B95-A4C3-F1B2914F9D81}" srcOrd="0" destOrd="0" parTransId="{DD009F7A-D1D1-456F-AE2B-F5915BD7985D}" sibTransId="{6FBB3F43-9C95-4A56-86DA-D2165F4CD5FF}"/>
    <dgm:cxn modelId="{6B4834A6-F880-41EB-9572-7E9B10B9DDA2}" type="presOf" srcId="{A9B25037-2639-4C74-A764-36620AAFAF40}" destId="{6F5798FE-4B7D-417E-AE02-FCFABC2AD858}" srcOrd="0" destOrd="0" presId="urn:microsoft.com/office/officeart/2005/8/layout/vList2"/>
    <dgm:cxn modelId="{148CF3F1-A1F1-4A36-B093-6079DD535F7A}" type="presOf" srcId="{2DE6C777-C097-4B95-A4C3-F1B2914F9D81}" destId="{EB3E04D3-4B3D-4985-9C68-F877FA3D3B5B}" srcOrd="0" destOrd="0" presId="urn:microsoft.com/office/officeart/2005/8/layout/vList2"/>
    <dgm:cxn modelId="{03B4FB4F-A8C4-4AE9-A221-89E5116DCD8D}" type="presParOf" srcId="{26AFBFF8-6499-48ED-8C7D-F9470509E538}" destId="{EB3E04D3-4B3D-4985-9C68-F877FA3D3B5B}" srcOrd="0" destOrd="0" presId="urn:microsoft.com/office/officeart/2005/8/layout/vList2"/>
    <dgm:cxn modelId="{21DF8CDB-4754-4AFA-A341-E12B1E369794}" type="presParOf" srcId="{26AFBFF8-6499-48ED-8C7D-F9470509E538}" destId="{5D74E021-9C3D-4A0F-81F3-4B0E85F7AF79}" srcOrd="1" destOrd="0" presId="urn:microsoft.com/office/officeart/2005/8/layout/vList2"/>
    <dgm:cxn modelId="{B8474912-DAC3-430B-8C8F-375C58283C81}" type="presParOf" srcId="{26AFBFF8-6499-48ED-8C7D-F9470509E538}" destId="{52D0D718-72AE-42D4-84FE-2A38F9B491C2}" srcOrd="2" destOrd="0" presId="urn:microsoft.com/office/officeart/2005/8/layout/vList2"/>
    <dgm:cxn modelId="{F3A9E4BE-B409-4E95-ACC7-57643D309317}" type="presParOf" srcId="{26AFBFF8-6499-48ED-8C7D-F9470509E538}" destId="{B0F30026-4578-40C8-8669-7E0D25B0F797}" srcOrd="3" destOrd="0" presId="urn:microsoft.com/office/officeart/2005/8/layout/vList2"/>
    <dgm:cxn modelId="{DBD728A4-3DA0-4B55-848E-6F2BA72BC7F6}" type="presParOf" srcId="{26AFBFF8-6499-48ED-8C7D-F9470509E538}" destId="{6F5798FE-4B7D-417E-AE02-FCFABC2AD8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E0067-2B60-4C94-9304-CBF83616478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80AF78-0BE7-45B0-9E1C-6F74529F7B45}">
      <dgm:prSet phldrT="[Text]" custT="1"/>
      <dgm:spPr>
        <a:solidFill>
          <a:srgbClr val="DC2364"/>
        </a:solidFill>
      </dgm:spPr>
      <dgm:t>
        <a:bodyPr/>
        <a:lstStyle/>
        <a:p>
          <a:r>
            <a:rPr lang="en-US" sz="3200" b="1" dirty="0"/>
            <a:t>Sept. 2022</a:t>
          </a:r>
        </a:p>
      </dgm:t>
    </dgm:pt>
    <dgm:pt modelId="{D746411B-EB52-4637-8C11-7814C902AD01}" type="parTrans" cxnId="{206786D1-906D-4B6C-AB8B-4C358650AB3A}">
      <dgm:prSet/>
      <dgm:spPr/>
      <dgm:t>
        <a:bodyPr/>
        <a:lstStyle/>
        <a:p>
          <a:endParaRPr lang="en-US"/>
        </a:p>
      </dgm:t>
    </dgm:pt>
    <dgm:pt modelId="{DD17D64E-8099-4727-81D5-B98F6A0CAB06}" type="sibTrans" cxnId="{206786D1-906D-4B6C-AB8B-4C358650AB3A}">
      <dgm:prSet/>
      <dgm:spPr/>
      <dgm:t>
        <a:bodyPr/>
        <a:lstStyle/>
        <a:p>
          <a:endParaRPr lang="en-US"/>
        </a:p>
      </dgm:t>
    </dgm:pt>
    <dgm:pt modelId="{84C56FEE-93F7-4A54-ADB8-CBAD6DFA7F15}">
      <dgm:prSet phldrT="[Text]" custT="1"/>
      <dgm:spPr>
        <a:solidFill>
          <a:srgbClr val="FEC00F"/>
        </a:solidFill>
      </dgm:spPr>
      <dgm:t>
        <a:bodyPr/>
        <a:lstStyle/>
        <a:p>
          <a:r>
            <a:rPr lang="en-US" sz="3200" b="1" dirty="0"/>
            <a:t>Nov.2022</a:t>
          </a:r>
        </a:p>
      </dgm:t>
    </dgm:pt>
    <dgm:pt modelId="{78D89A4E-CDFE-4F77-BEC6-5637FE1CA9BD}" type="parTrans" cxnId="{64EC6C91-B6D1-408A-AC0B-CF08252C09B0}">
      <dgm:prSet/>
      <dgm:spPr/>
      <dgm:t>
        <a:bodyPr/>
        <a:lstStyle/>
        <a:p>
          <a:endParaRPr lang="en-US"/>
        </a:p>
      </dgm:t>
    </dgm:pt>
    <dgm:pt modelId="{4940DF9C-0553-4442-80A3-3678FF426EE9}" type="sibTrans" cxnId="{64EC6C91-B6D1-408A-AC0B-CF08252C09B0}">
      <dgm:prSet/>
      <dgm:spPr/>
      <dgm:t>
        <a:bodyPr/>
        <a:lstStyle/>
        <a:p>
          <a:endParaRPr lang="en-US"/>
        </a:p>
      </dgm:t>
    </dgm:pt>
    <dgm:pt modelId="{257382F6-4BF1-4927-B88C-B5726CBD17B8}">
      <dgm:prSet custT="1"/>
      <dgm:spPr>
        <a:solidFill>
          <a:srgbClr val="511B73"/>
        </a:solidFill>
      </dgm:spPr>
      <dgm:t>
        <a:bodyPr/>
        <a:lstStyle/>
        <a:p>
          <a:r>
            <a:rPr lang="en-US" sz="3200" b="1" dirty="0"/>
            <a:t>Aug. 2022</a:t>
          </a:r>
          <a:endParaRPr lang="en-US" sz="2400" b="1" dirty="0"/>
        </a:p>
      </dgm:t>
    </dgm:pt>
    <dgm:pt modelId="{CA21F870-3353-40BE-B163-C9977093195E}" type="parTrans" cxnId="{BEE80C6B-01D3-44EE-8EF1-CF90CD6F67AF}">
      <dgm:prSet/>
      <dgm:spPr/>
      <dgm:t>
        <a:bodyPr/>
        <a:lstStyle/>
        <a:p>
          <a:endParaRPr lang="en-US"/>
        </a:p>
      </dgm:t>
    </dgm:pt>
    <dgm:pt modelId="{A4537548-AC2D-47BA-A282-7A9492D29C36}" type="sibTrans" cxnId="{BEE80C6B-01D3-44EE-8EF1-CF90CD6F67AF}">
      <dgm:prSet/>
      <dgm:spPr/>
      <dgm:t>
        <a:bodyPr/>
        <a:lstStyle/>
        <a:p>
          <a:endParaRPr lang="en-US"/>
        </a:p>
      </dgm:t>
    </dgm:pt>
    <dgm:pt modelId="{CB141B5A-A546-4494-88BE-FD26A1E201ED}">
      <dgm:prSet phldrT="[Text]" custT="1"/>
      <dgm:spPr>
        <a:solidFill>
          <a:srgbClr val="85C441"/>
        </a:solidFill>
      </dgm:spPr>
      <dgm:t>
        <a:bodyPr/>
        <a:lstStyle/>
        <a:p>
          <a:r>
            <a:rPr lang="en-US" sz="3200" b="1" dirty="0"/>
            <a:t>Jan. 2023</a:t>
          </a:r>
        </a:p>
      </dgm:t>
    </dgm:pt>
    <dgm:pt modelId="{6DA29689-229E-4C46-BF4D-AE3FF8EB4AAE}" type="sibTrans" cxnId="{07588E3D-9E40-4A30-8099-C3B001A44DD3}">
      <dgm:prSet/>
      <dgm:spPr/>
      <dgm:t>
        <a:bodyPr/>
        <a:lstStyle/>
        <a:p>
          <a:endParaRPr lang="en-US"/>
        </a:p>
      </dgm:t>
    </dgm:pt>
    <dgm:pt modelId="{2B417A10-E00F-40CB-8D06-BC0DACB56E2C}" type="parTrans" cxnId="{07588E3D-9E40-4A30-8099-C3B001A44DD3}">
      <dgm:prSet/>
      <dgm:spPr/>
      <dgm:t>
        <a:bodyPr/>
        <a:lstStyle/>
        <a:p>
          <a:endParaRPr lang="en-US"/>
        </a:p>
      </dgm:t>
    </dgm:pt>
    <dgm:pt modelId="{8AEE9434-5353-4C3A-8B3F-11AF1CE89E4D}" type="pres">
      <dgm:prSet presAssocID="{079E0067-2B60-4C94-9304-CBF83616478F}" presName="Name0" presStyleCnt="0">
        <dgm:presLayoutVars>
          <dgm:dir/>
          <dgm:animLvl val="lvl"/>
          <dgm:resizeHandles val="exact"/>
        </dgm:presLayoutVars>
      </dgm:prSet>
      <dgm:spPr/>
    </dgm:pt>
    <dgm:pt modelId="{D4238457-F4B9-4E09-8DAB-F4E84597934B}" type="pres">
      <dgm:prSet presAssocID="{257382F6-4BF1-4927-B88C-B5726CBD17B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277FCB-0F20-47F9-A926-F4F4D747602B}" type="pres">
      <dgm:prSet presAssocID="{A4537548-AC2D-47BA-A282-7A9492D29C36}" presName="parTxOnlySpace" presStyleCnt="0"/>
      <dgm:spPr/>
    </dgm:pt>
    <dgm:pt modelId="{35BF6D44-9005-417F-A2C6-C256AAA87DE9}" type="pres">
      <dgm:prSet presAssocID="{7680AF78-0BE7-45B0-9E1C-6F74529F7B45}" presName="parTxOnly" presStyleLbl="node1" presStyleIdx="1" presStyleCnt="4" custLinFactNeighborX="2059">
        <dgm:presLayoutVars>
          <dgm:chMax val="0"/>
          <dgm:chPref val="0"/>
          <dgm:bulletEnabled val="1"/>
        </dgm:presLayoutVars>
      </dgm:prSet>
      <dgm:spPr/>
    </dgm:pt>
    <dgm:pt modelId="{0987F371-1A6B-4F98-87C4-93A06FDB21AA}" type="pres">
      <dgm:prSet presAssocID="{DD17D64E-8099-4727-81D5-B98F6A0CAB06}" presName="parTxOnlySpace" presStyleCnt="0"/>
      <dgm:spPr/>
    </dgm:pt>
    <dgm:pt modelId="{9D4C6F68-2F5C-456D-84D4-FFCBF1BE30CC}" type="pres">
      <dgm:prSet presAssocID="{84C56FEE-93F7-4A54-ADB8-CBAD6DFA7F1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BBC478-CD6E-4AA1-A1DF-4DCF0A741583}" type="pres">
      <dgm:prSet presAssocID="{4940DF9C-0553-4442-80A3-3678FF426EE9}" presName="parTxOnlySpace" presStyleCnt="0"/>
      <dgm:spPr/>
    </dgm:pt>
    <dgm:pt modelId="{BDA98A49-9967-4BA6-A8E4-ECB234A232DA}" type="pres">
      <dgm:prSet presAssocID="{CB141B5A-A546-4494-88BE-FD26A1E201ED}" presName="parTxOnly" presStyleLbl="node1" presStyleIdx="3" presStyleCnt="4" custLinFactNeighborX="-6733" custLinFactNeighborY="178">
        <dgm:presLayoutVars>
          <dgm:chMax val="0"/>
          <dgm:chPref val="0"/>
          <dgm:bulletEnabled val="1"/>
        </dgm:presLayoutVars>
      </dgm:prSet>
      <dgm:spPr/>
    </dgm:pt>
  </dgm:ptLst>
  <dgm:cxnLst>
    <dgm:cxn modelId="{2B0A430D-2E7D-4330-8715-53A673A075F2}" type="presOf" srcId="{CB141B5A-A546-4494-88BE-FD26A1E201ED}" destId="{BDA98A49-9967-4BA6-A8E4-ECB234A232DA}" srcOrd="0" destOrd="0" presId="urn:microsoft.com/office/officeart/2005/8/layout/chevron1"/>
    <dgm:cxn modelId="{8AC0142D-60FB-48A7-925C-08663591CD2C}" type="presOf" srcId="{257382F6-4BF1-4927-B88C-B5726CBD17B8}" destId="{D4238457-F4B9-4E09-8DAB-F4E84597934B}" srcOrd="0" destOrd="0" presId="urn:microsoft.com/office/officeart/2005/8/layout/chevron1"/>
    <dgm:cxn modelId="{82F30035-FC91-4F3D-96FD-5411B47B3801}" type="presOf" srcId="{079E0067-2B60-4C94-9304-CBF83616478F}" destId="{8AEE9434-5353-4C3A-8B3F-11AF1CE89E4D}" srcOrd="0" destOrd="0" presId="urn:microsoft.com/office/officeart/2005/8/layout/chevron1"/>
    <dgm:cxn modelId="{07588E3D-9E40-4A30-8099-C3B001A44DD3}" srcId="{079E0067-2B60-4C94-9304-CBF83616478F}" destId="{CB141B5A-A546-4494-88BE-FD26A1E201ED}" srcOrd="3" destOrd="0" parTransId="{2B417A10-E00F-40CB-8D06-BC0DACB56E2C}" sibTransId="{6DA29689-229E-4C46-BF4D-AE3FF8EB4AAE}"/>
    <dgm:cxn modelId="{BEE80C6B-01D3-44EE-8EF1-CF90CD6F67AF}" srcId="{079E0067-2B60-4C94-9304-CBF83616478F}" destId="{257382F6-4BF1-4927-B88C-B5726CBD17B8}" srcOrd="0" destOrd="0" parTransId="{CA21F870-3353-40BE-B163-C9977093195E}" sibTransId="{A4537548-AC2D-47BA-A282-7A9492D29C36}"/>
    <dgm:cxn modelId="{64EC6C91-B6D1-408A-AC0B-CF08252C09B0}" srcId="{079E0067-2B60-4C94-9304-CBF83616478F}" destId="{84C56FEE-93F7-4A54-ADB8-CBAD6DFA7F15}" srcOrd="2" destOrd="0" parTransId="{78D89A4E-CDFE-4F77-BEC6-5637FE1CA9BD}" sibTransId="{4940DF9C-0553-4442-80A3-3678FF426EE9}"/>
    <dgm:cxn modelId="{0E679CC9-9BE5-4D3B-B00A-168FEEAB50C7}" type="presOf" srcId="{7680AF78-0BE7-45B0-9E1C-6F74529F7B45}" destId="{35BF6D44-9005-417F-A2C6-C256AAA87DE9}" srcOrd="0" destOrd="0" presId="urn:microsoft.com/office/officeart/2005/8/layout/chevron1"/>
    <dgm:cxn modelId="{206786D1-906D-4B6C-AB8B-4C358650AB3A}" srcId="{079E0067-2B60-4C94-9304-CBF83616478F}" destId="{7680AF78-0BE7-45B0-9E1C-6F74529F7B45}" srcOrd="1" destOrd="0" parTransId="{D746411B-EB52-4637-8C11-7814C902AD01}" sibTransId="{DD17D64E-8099-4727-81D5-B98F6A0CAB06}"/>
    <dgm:cxn modelId="{9C3893F0-4ABE-405C-A138-A82FE19EECCD}" type="presOf" srcId="{84C56FEE-93F7-4A54-ADB8-CBAD6DFA7F15}" destId="{9D4C6F68-2F5C-456D-84D4-FFCBF1BE30CC}" srcOrd="0" destOrd="0" presId="urn:microsoft.com/office/officeart/2005/8/layout/chevron1"/>
    <dgm:cxn modelId="{A07D48A9-6933-44E6-85A0-2B8EF56B0D69}" type="presParOf" srcId="{8AEE9434-5353-4C3A-8B3F-11AF1CE89E4D}" destId="{D4238457-F4B9-4E09-8DAB-F4E84597934B}" srcOrd="0" destOrd="0" presId="urn:microsoft.com/office/officeart/2005/8/layout/chevron1"/>
    <dgm:cxn modelId="{C76ED598-A624-4D17-890E-366D2AA63CF3}" type="presParOf" srcId="{8AEE9434-5353-4C3A-8B3F-11AF1CE89E4D}" destId="{C3277FCB-0F20-47F9-A926-F4F4D747602B}" srcOrd="1" destOrd="0" presId="urn:microsoft.com/office/officeart/2005/8/layout/chevron1"/>
    <dgm:cxn modelId="{2A29505F-EFB8-41C6-99C4-2214125C8BBB}" type="presParOf" srcId="{8AEE9434-5353-4C3A-8B3F-11AF1CE89E4D}" destId="{35BF6D44-9005-417F-A2C6-C256AAA87DE9}" srcOrd="2" destOrd="0" presId="urn:microsoft.com/office/officeart/2005/8/layout/chevron1"/>
    <dgm:cxn modelId="{79B1459F-85BD-42EB-9340-FDADEE1726C6}" type="presParOf" srcId="{8AEE9434-5353-4C3A-8B3F-11AF1CE89E4D}" destId="{0987F371-1A6B-4F98-87C4-93A06FDB21AA}" srcOrd="3" destOrd="0" presId="urn:microsoft.com/office/officeart/2005/8/layout/chevron1"/>
    <dgm:cxn modelId="{A36F1015-3B7F-401E-AD17-11FE66E4FFB7}" type="presParOf" srcId="{8AEE9434-5353-4C3A-8B3F-11AF1CE89E4D}" destId="{9D4C6F68-2F5C-456D-84D4-FFCBF1BE30CC}" srcOrd="4" destOrd="0" presId="urn:microsoft.com/office/officeart/2005/8/layout/chevron1"/>
    <dgm:cxn modelId="{759410B1-831F-454D-8CE7-91F0A8FF4707}" type="presParOf" srcId="{8AEE9434-5353-4C3A-8B3F-11AF1CE89E4D}" destId="{3CBBC478-CD6E-4AA1-A1DF-4DCF0A741583}" srcOrd="5" destOrd="0" presId="urn:microsoft.com/office/officeart/2005/8/layout/chevron1"/>
    <dgm:cxn modelId="{6D0B8000-2D89-45DF-AC3F-9721860A91C0}" type="presParOf" srcId="{8AEE9434-5353-4C3A-8B3F-11AF1CE89E4D}" destId="{BDA98A49-9967-4BA6-A8E4-ECB234A232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E04D3-4B3D-4985-9C68-F877FA3D3B5B}">
      <dsp:nvSpPr>
        <dsp:cNvPr id="0" name=""/>
        <dsp:cNvSpPr/>
      </dsp:nvSpPr>
      <dsp:spPr>
        <a:xfrm>
          <a:off x="0" y="268735"/>
          <a:ext cx="1041994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Black" panose="02000503020000020003"/>
            </a:rPr>
            <a:t>1. City of Miami Beach Pre-Kindergarten Program Overview </a:t>
          </a:r>
        </a:p>
      </dsp:txBody>
      <dsp:txXfrm>
        <a:off x="59399" y="328134"/>
        <a:ext cx="10301147" cy="1098002"/>
      </dsp:txXfrm>
    </dsp:sp>
    <dsp:sp modelId="{52D0D718-72AE-42D4-84FE-2A38F9B491C2}">
      <dsp:nvSpPr>
        <dsp:cNvPr id="0" name=""/>
        <dsp:cNvSpPr/>
      </dsp:nvSpPr>
      <dsp:spPr>
        <a:xfrm>
          <a:off x="0" y="1672736"/>
          <a:ext cx="10419945" cy="1216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Black" panose="02000503020000020003"/>
            </a:rPr>
            <a:t>2.</a:t>
          </a:r>
          <a:r>
            <a:rPr lang="en-US" sz="2400" b="1" kern="1200" baseline="0" dirty="0">
              <a:latin typeface="Avenir Black" panose="02000503020000020003"/>
            </a:rPr>
            <a:t> Invoicing Process (2022-23) </a:t>
          </a:r>
          <a:endParaRPr lang="en-US" sz="2400" b="1" kern="1200" dirty="0">
            <a:latin typeface="Avenir Black" panose="02000503020000020003"/>
          </a:endParaRPr>
        </a:p>
      </dsp:txBody>
      <dsp:txXfrm>
        <a:off x="59399" y="1732135"/>
        <a:ext cx="10301147" cy="1098002"/>
      </dsp:txXfrm>
    </dsp:sp>
    <dsp:sp modelId="{6F5798FE-4B7D-417E-AE02-FCFABC2AD858}">
      <dsp:nvSpPr>
        <dsp:cNvPr id="0" name=""/>
        <dsp:cNvSpPr/>
      </dsp:nvSpPr>
      <dsp:spPr>
        <a:xfrm>
          <a:off x="0" y="3076736"/>
          <a:ext cx="10419945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Black" panose="02000503020000020003"/>
            </a:rPr>
            <a:t>3. Discuss next steps</a:t>
          </a:r>
        </a:p>
      </dsp:txBody>
      <dsp:txXfrm>
        <a:off x="59399" y="3136135"/>
        <a:ext cx="1030114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8457-F4B9-4E09-8DAB-F4E84597934B}">
      <dsp:nvSpPr>
        <dsp:cNvPr id="0" name=""/>
        <dsp:cNvSpPr/>
      </dsp:nvSpPr>
      <dsp:spPr>
        <a:xfrm>
          <a:off x="5658" y="1651861"/>
          <a:ext cx="3293957" cy="1317582"/>
        </a:xfrm>
        <a:prstGeom prst="chevron">
          <a:avLst/>
        </a:prstGeom>
        <a:solidFill>
          <a:srgbClr val="511B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Aug. 2022</a:t>
          </a:r>
          <a:endParaRPr lang="en-US" sz="2400" b="1" kern="1200" dirty="0"/>
        </a:p>
      </dsp:txBody>
      <dsp:txXfrm>
        <a:off x="664449" y="1651861"/>
        <a:ext cx="1976375" cy="1317582"/>
      </dsp:txXfrm>
    </dsp:sp>
    <dsp:sp modelId="{35BF6D44-9005-417F-A2C6-C256AAA87DE9}">
      <dsp:nvSpPr>
        <dsp:cNvPr id="0" name=""/>
        <dsp:cNvSpPr/>
      </dsp:nvSpPr>
      <dsp:spPr>
        <a:xfrm>
          <a:off x="2977002" y="1651861"/>
          <a:ext cx="3293957" cy="1317582"/>
        </a:xfrm>
        <a:prstGeom prst="chevron">
          <a:avLst/>
        </a:prstGeom>
        <a:solidFill>
          <a:srgbClr val="DC23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Sept. 2022</a:t>
          </a:r>
        </a:p>
      </dsp:txBody>
      <dsp:txXfrm>
        <a:off x="3635793" y="1651861"/>
        <a:ext cx="1976375" cy="1317582"/>
      </dsp:txXfrm>
    </dsp:sp>
    <dsp:sp modelId="{9D4C6F68-2F5C-456D-84D4-FFCBF1BE30CC}">
      <dsp:nvSpPr>
        <dsp:cNvPr id="0" name=""/>
        <dsp:cNvSpPr/>
      </dsp:nvSpPr>
      <dsp:spPr>
        <a:xfrm>
          <a:off x="5934781" y="1651861"/>
          <a:ext cx="3293957" cy="1317582"/>
        </a:xfrm>
        <a:prstGeom prst="chevron">
          <a:avLst/>
        </a:prstGeom>
        <a:solidFill>
          <a:srgbClr val="FEC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Nov.2022</a:t>
          </a:r>
        </a:p>
      </dsp:txBody>
      <dsp:txXfrm>
        <a:off x="6593572" y="1651861"/>
        <a:ext cx="1976375" cy="1317582"/>
      </dsp:txXfrm>
    </dsp:sp>
    <dsp:sp modelId="{BDA98A49-9967-4BA6-A8E4-ECB234A232DA}">
      <dsp:nvSpPr>
        <dsp:cNvPr id="0" name=""/>
        <dsp:cNvSpPr/>
      </dsp:nvSpPr>
      <dsp:spPr>
        <a:xfrm>
          <a:off x="8877164" y="1654206"/>
          <a:ext cx="3293957" cy="1317582"/>
        </a:xfrm>
        <a:prstGeom prst="chevron">
          <a:avLst/>
        </a:prstGeom>
        <a:solidFill>
          <a:srgbClr val="85C4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Jan. 2023</a:t>
          </a:r>
        </a:p>
      </dsp:txBody>
      <dsp:txXfrm>
        <a:off x="9535955" y="1654206"/>
        <a:ext cx="1976375" cy="131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1DC2-8A83-4D96-B984-7E88C276A27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CC6D-EA54-4E65-97FE-431E7C4E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5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7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1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24963-FFD6-4021-B684-360096280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5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57E-6D1E-4F47-B396-631C5C4B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3E74-D591-49E0-902F-3BB68983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95BF-F463-4019-B7EA-2A0CE9C6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4317-7024-4A81-9CD9-596E7A3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2B47-9ECE-4664-8C10-389C2ADC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C98A-EE53-4FC8-8991-15F65D2F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5E93-EDA3-4C3E-9446-625A03EB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F77A-3D1B-4FD1-AE4A-141C9508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AC88-2411-4EBF-91E4-F3DF5DE0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B9-7AFB-432B-8B94-CEA0781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1E132-DC4D-45C7-AB4F-5BD0CB906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B145-A25C-4AC4-B31B-B346F4A86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760F-1051-4F99-87E2-A3C78B2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E5DC-F0B5-4AD2-A7A3-120E0688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909B-D81B-4F85-B330-F1C217B4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E780-57B3-4392-A959-D16F8B2E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7EAD-DEFA-4FAB-A9FF-943E903A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E00B-23F2-45F0-9630-DE62B38F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2140-2CAF-44C8-B2AA-2E2CED1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4766-C44C-4333-AA7D-44274035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1D4B-CDCB-4437-AE15-BBFCC4AD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45C6-2F91-4C37-A751-F1596B3B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1AA4-EF05-4359-9D43-1DCA3F76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37DB-B56C-49BE-A554-88906041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D940-21E5-4660-9169-EA7B6A40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838D-6A51-4ED7-813C-7D211E39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37FF-419B-4CA3-BA7E-92F13EA9B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EEDCD-623D-4676-8872-AE4D5160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72C9-E9AC-4170-B0F6-DF9E14A3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799A-F6F0-445C-B413-4ADC2F30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9773B-B184-488C-A11C-D6058F1A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86B-0ECF-4B22-B8FA-857B9ECA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270E-4698-4132-99F0-7B9CA777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A1FC-F41B-4F3F-AFD4-EA13F178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A673-8AAC-4164-8010-E1378CD3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DFE56-AF77-4F57-9328-B6419635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9045E-E21F-433C-A54A-A4CA9978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5AD45-96C3-43EC-9647-DD34E6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196C0-02C2-4AB2-ACAC-9988045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2980-3F6D-47BD-A1D5-B037337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9B98-54E2-4959-837B-DBD0188B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10CC-DB02-4B14-9B50-851C15F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FC429-3B92-4F95-9AD4-3948B88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CDA1-F110-498C-B3AB-D775A1F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E294A-3D64-4626-B730-ACCCA3CA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A9C0-3BD8-4834-82C8-39737B0C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28C6-2CCB-49D3-83ED-5129A39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7084-1028-486B-B565-3F7F53ED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3A2E-EEB9-4F10-BF36-E3989A57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12EF9-99B2-45B8-AC04-4D8A836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DE387-0E45-44A5-85CA-5EE39356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13B8-F2D2-4573-9F7D-E60FCE60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EEB5-9DAD-4FCA-9BF4-7C7E1F22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313F6-300A-44DC-9055-3B4C276F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CDFF-7B3E-44DA-BF82-4E703CE9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7758-D226-418C-9868-19DEC04E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A2680-4136-432B-B2D7-3F6FAB74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F920-EEE3-4DA2-9F51-7B8B39AA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345A0-672A-4009-96FD-48672A21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B05F-0946-4D21-B0CD-7DF448F34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47C1-4DF0-4F4B-9F19-F524C753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6BBF-BB28-4431-B2E0-0936A1318D6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B096-C55D-4956-B5FD-0C671B93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AC93-26E1-4441-9CE7-633EAEB4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1ECFD122-4FD3-40BB-BA57-6D593DAB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6"/>
            <a:ext cx="12188130" cy="6858503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81A44F-FA69-4B80-A703-2673221C29DD}"/>
              </a:ext>
            </a:extLst>
          </p:cNvPr>
          <p:cNvSpPr/>
          <p:nvPr/>
        </p:nvSpPr>
        <p:spPr>
          <a:xfrm>
            <a:off x="-1" y="3882683"/>
            <a:ext cx="8412481" cy="2975317"/>
          </a:xfrm>
          <a:prstGeom prst="rtTriangle">
            <a:avLst/>
          </a:prstGeom>
          <a:solidFill>
            <a:srgbClr val="0070C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Dr. Leslie Rosenfeld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Chief Learning Officer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Organizational Development &amp; Education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BC3F2D7-C42A-40B0-AB81-4CF9F578B769}"/>
              </a:ext>
            </a:extLst>
          </p:cNvPr>
          <p:cNvSpPr/>
          <p:nvPr/>
        </p:nvSpPr>
        <p:spPr>
          <a:xfrm flipH="1">
            <a:off x="6555544" y="4037428"/>
            <a:ext cx="5632587" cy="2820572"/>
          </a:xfrm>
          <a:prstGeom prst="rtTriangle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9694-3DB1-4DDE-A290-50DA7FA07214}"/>
              </a:ext>
            </a:extLst>
          </p:cNvPr>
          <p:cNvSpPr txBox="1"/>
          <p:nvPr/>
        </p:nvSpPr>
        <p:spPr>
          <a:xfrm>
            <a:off x="697364" y="1122055"/>
            <a:ext cx="10793404" cy="2003625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z="50800"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Prek</a:t>
            </a:r>
            <a:r>
              <a:rPr lang="en-US" sz="4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</a:t>
            </a:r>
            <a:r>
              <a:rPr kumimoji="0" lang="en-US" sz="4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dergarten</a:t>
            </a:r>
            <a:r>
              <a:rPr kumimoji="0" lang="en-US" sz="4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Scholarship Program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Miami Beach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9BE15-523C-4B31-AFF4-581163133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480" y="4224526"/>
            <a:ext cx="4005944" cy="400594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53186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9DDF-0C1F-4517-B643-4BA600893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0077" y="2322893"/>
            <a:ext cx="3311846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AF41C-71C2-4D76-8309-500276F038C2}"/>
              </a:ext>
            </a:extLst>
          </p:cNvPr>
          <p:cNvSpPr/>
          <p:nvPr/>
        </p:nvSpPr>
        <p:spPr>
          <a:xfrm>
            <a:off x="0" y="6363791"/>
            <a:ext cx="12192000" cy="534838"/>
          </a:xfrm>
          <a:prstGeom prst="rect">
            <a:avLst/>
          </a:prstGeom>
          <a:solidFill>
            <a:srgbClr val="AC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0CEF3990-CB30-40B7-AB8B-9F1755C3DE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42" y="6491194"/>
            <a:ext cx="1737360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69BBBA-58C2-455B-A126-D2772060F751}"/>
              </a:ext>
            </a:extLst>
          </p:cNvPr>
          <p:cNvSpPr txBox="1"/>
          <p:nvPr/>
        </p:nvSpPr>
        <p:spPr>
          <a:xfrm>
            <a:off x="73195" y="6437741"/>
            <a:ext cx="4795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3576B2"/>
                </a:solidFill>
                <a:latin typeface="Futura Std Book" panose="020B05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Development Performance Initiative</a:t>
            </a:r>
          </a:p>
        </p:txBody>
      </p:sp>
    </p:spTree>
    <p:extLst>
      <p:ext uri="{BB962C8B-B14F-4D97-AF65-F5344CB8AC3E}">
        <p14:creationId xmlns:p14="http://schemas.microsoft.com/office/powerpoint/2010/main" val="9601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493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Purpose of Informational Session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D33CBF-0CF1-46F8-A10A-65B8A2D3D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353046"/>
              </p:ext>
            </p:extLst>
          </p:nvPr>
        </p:nvGraphicFramePr>
        <p:xfrm>
          <a:off x="933855" y="1546698"/>
          <a:ext cx="10419945" cy="45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16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83D79-77A4-4020-B625-A57D3D80F6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35" y="2990870"/>
            <a:ext cx="2623529" cy="938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654" y="353366"/>
            <a:ext cx="12094346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 of Prekindergarten Scholarship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05112-274F-49CB-B45B-E31845E101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04938"/>
            <a:ext cx="9450388" cy="4783137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Funds for the Prekindergarten Program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 expand hourly access to prekindergarten for four-year old students by increasing the availability of high-quality prekindergarten placements for Miami Beach children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Builds on the foundation established by the State of Florida investment in prekindergarten across the state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funded program currently provides for three (3) hours of VPK services for 180 school days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1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05112-274F-49CB-B45B-E31845E101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0806" y="1887538"/>
            <a:ext cx="9450387" cy="245110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State funded VPK participants requesting additional 2.5 hours (full-day) pay between $4.80 and $6.00 per hour in public Miami-Dade schools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A2F604-7213-4B89-B359-479641A68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5830"/>
              </p:ext>
            </p:extLst>
          </p:nvPr>
        </p:nvGraphicFramePr>
        <p:xfrm>
          <a:off x="958323" y="3278079"/>
          <a:ext cx="10121702" cy="2726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8672">
                  <a:extLst>
                    <a:ext uri="{9D8B030D-6E8A-4147-A177-3AD203B41FA5}">
                      <a16:colId xmlns:a16="http://schemas.microsoft.com/office/drawing/2014/main" val="351552388"/>
                    </a:ext>
                  </a:extLst>
                </a:gridCol>
                <a:gridCol w="1881096">
                  <a:extLst>
                    <a:ext uri="{9D8B030D-6E8A-4147-A177-3AD203B41FA5}">
                      <a16:colId xmlns:a16="http://schemas.microsoft.com/office/drawing/2014/main" val="3779472988"/>
                    </a:ext>
                  </a:extLst>
                </a:gridCol>
                <a:gridCol w="2530967">
                  <a:extLst>
                    <a:ext uri="{9D8B030D-6E8A-4147-A177-3AD203B41FA5}">
                      <a16:colId xmlns:a16="http://schemas.microsoft.com/office/drawing/2014/main" val="3714677276"/>
                    </a:ext>
                  </a:extLst>
                </a:gridCol>
                <a:gridCol w="2530967">
                  <a:extLst>
                    <a:ext uri="{9D8B030D-6E8A-4147-A177-3AD203B41FA5}">
                      <a16:colId xmlns:a16="http://schemas.microsoft.com/office/drawing/2014/main" val="1488480933"/>
                    </a:ext>
                  </a:extLst>
                </a:gridCol>
              </a:tblGrid>
              <a:tr h="361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Hours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Hourly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180 School Days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239859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Florida VPK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$4.58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$2,473.20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186330"/>
                  </a:ext>
                </a:extLst>
              </a:tr>
              <a:tr h="707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Public fee-supported pre-K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2.5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$6.00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$2,700.00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710967"/>
                  </a:ext>
                </a:extLst>
              </a:tr>
              <a:tr h="1036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Public fee-supported pre-K (free or reduced lunch)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$4.80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$2,160.00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34851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3DCE5D8-54C1-63F2-34DD-D598C255F7BF}"/>
              </a:ext>
            </a:extLst>
          </p:cNvPr>
          <p:cNvSpPr txBox="1">
            <a:spLocks/>
          </p:cNvSpPr>
          <p:nvPr/>
        </p:nvSpPr>
        <p:spPr>
          <a:xfrm>
            <a:off x="0" y="424388"/>
            <a:ext cx="1209434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 of Prekindergarten Scholarship Program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3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1569B-0D39-49BA-AC2C-596EF9CF58CF}"/>
              </a:ext>
            </a:extLst>
          </p:cNvPr>
          <p:cNvSpPr/>
          <p:nvPr/>
        </p:nvSpPr>
        <p:spPr>
          <a:xfrm>
            <a:off x="8673135" y="2095584"/>
            <a:ext cx="3373515" cy="303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79287-CF92-469D-B05B-F88CF3425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76" y="2335281"/>
            <a:ext cx="3234832" cy="2556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10515600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Miami Beach Funding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151" y="2095584"/>
            <a:ext cx="8603793" cy="441890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Miami Beach proposed funds may fund the expansion of current half-day State funded licensed voluntary pre-kindergarten programs to full-day options for eligible families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may be used to reduce family contribution for hours not currently funded under the State funded VPK and non-State funded pre-kindergarten programs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8263" y="1181100"/>
            <a:ext cx="12260263" cy="10080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Continuity of Care Model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3209812"/>
            <a:ext cx="10515600" cy="381476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receiving full-day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rekindergarten should remain in the same location throughout the day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child in the program should keep the same caregiver/teacher throughout the day to help foster a secure attachment with their caregiver/teacher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5957B-7A7C-4C60-A419-53EAC1D08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838775"/>
            <a:ext cx="4573148" cy="20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0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9573151"/>
              </p:ext>
            </p:extLst>
          </p:nvPr>
        </p:nvGraphicFramePr>
        <p:xfrm>
          <a:off x="20877" y="1122819"/>
          <a:ext cx="12198959" cy="462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24F12-A4FA-4AF7-A099-5CB51BDA5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E41F4-6CCE-48C1-93D5-CEF81673A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26096-29D3-474B-93C8-2FBF1533D3F7}"/>
              </a:ext>
            </a:extLst>
          </p:cNvPr>
          <p:cNvSpPr txBox="1"/>
          <p:nvPr/>
        </p:nvSpPr>
        <p:spPr>
          <a:xfrm>
            <a:off x="690907" y="4188382"/>
            <a:ext cx="333415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Pre-kindergarten Providers informational sessions scheduled regarding invoicing in 2022-23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providers available for 2023-24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8B3740-3F06-4C0C-A052-3B71093379EA}"/>
              </a:ext>
            </a:extLst>
          </p:cNvPr>
          <p:cNvCxnSpPr>
            <a:cxnSpLocks/>
          </p:cNvCxnSpPr>
          <p:nvPr/>
        </p:nvCxnSpPr>
        <p:spPr>
          <a:xfrm>
            <a:off x="6227146" y="4188382"/>
            <a:ext cx="13538" cy="253309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1AF145-B146-4F5D-8638-9E6160D876E6}"/>
              </a:ext>
            </a:extLst>
          </p:cNvPr>
          <p:cNvCxnSpPr>
            <a:cxnSpLocks/>
          </p:cNvCxnSpPr>
          <p:nvPr/>
        </p:nvCxnSpPr>
        <p:spPr>
          <a:xfrm>
            <a:off x="3746770" y="257272"/>
            <a:ext cx="0" cy="254385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BC4781-06B7-4B13-859E-E20FB4A0A6A5}"/>
              </a:ext>
            </a:extLst>
          </p:cNvPr>
          <p:cNvCxnSpPr>
            <a:cxnSpLocks/>
          </p:cNvCxnSpPr>
          <p:nvPr/>
        </p:nvCxnSpPr>
        <p:spPr>
          <a:xfrm>
            <a:off x="9241681" y="452278"/>
            <a:ext cx="0" cy="234629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60AE6F-D80E-45A5-852B-2854A709D87B}"/>
              </a:ext>
            </a:extLst>
          </p:cNvPr>
          <p:cNvSpPr txBox="1"/>
          <p:nvPr/>
        </p:nvSpPr>
        <p:spPr>
          <a:xfrm>
            <a:off x="3746769" y="430320"/>
            <a:ext cx="2214140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Miami Beach Family informational sessions scheduled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Families available for 2023-24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F3C001-96D2-47E8-A0F4-78D70AB041A3}"/>
              </a:ext>
            </a:extLst>
          </p:cNvPr>
          <p:cNvSpPr txBox="1"/>
          <p:nvPr/>
        </p:nvSpPr>
        <p:spPr>
          <a:xfrm>
            <a:off x="6492175" y="4318259"/>
            <a:ext cx="2838069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Lottery for Families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to Families and public posting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to provider of MB family selection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9D2066-1496-4EAE-BA1B-4755312BC02B}"/>
              </a:ext>
            </a:extLst>
          </p:cNvPr>
          <p:cNvSpPr txBox="1"/>
          <p:nvPr/>
        </p:nvSpPr>
        <p:spPr>
          <a:xfrm>
            <a:off x="9241681" y="538043"/>
            <a:ext cx="2796432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Family and provider agreements due to CMB including CMB agreement with Provider, CMB agreement with Family, and agreement between family and provider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6D50DC-5B12-48DC-A9E4-566A23E59109}"/>
              </a:ext>
            </a:extLst>
          </p:cNvPr>
          <p:cNvCxnSpPr>
            <a:cxnSpLocks/>
          </p:cNvCxnSpPr>
          <p:nvPr/>
        </p:nvCxnSpPr>
        <p:spPr>
          <a:xfrm>
            <a:off x="619886" y="4188382"/>
            <a:ext cx="0" cy="216796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1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201169" y="3044279"/>
            <a:ext cx="12594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www.miamibeachfl.gov/prekprovider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1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D19C3-0189-C377-0E1F-6411067FB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68" y="497387"/>
            <a:ext cx="11406464" cy="6360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17B3F-3B6E-9EC0-9AC6-554ABA2D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66813"/>
            <a:ext cx="11406464" cy="5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1E1A098E79343845533E272081A49" ma:contentTypeVersion="11" ma:contentTypeDescription="Create a new document." ma:contentTypeScope="" ma:versionID="89b4135a52e3b9b809bb42e1a529259d">
  <xsd:schema xmlns:xsd="http://www.w3.org/2001/XMLSchema" xmlns:xs="http://www.w3.org/2001/XMLSchema" xmlns:p="http://schemas.microsoft.com/office/2006/metadata/properties" xmlns:ns3="4a0cab04-da1a-4c1a-9b6d-dfb4ba6e6ad8" xmlns:ns4="8140dac8-9186-45b2-b6a3-370fc8589def" targetNamespace="http://schemas.microsoft.com/office/2006/metadata/properties" ma:root="true" ma:fieldsID="66b7677ca1571e75f9352931ec9c9417" ns3:_="" ns4:_="">
    <xsd:import namespace="4a0cab04-da1a-4c1a-9b6d-dfb4ba6e6ad8"/>
    <xsd:import namespace="8140dac8-9186-45b2-b6a3-370fc8589d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cab04-da1a-4c1a-9b6d-dfb4ba6e6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dac8-9186-45b2-b6a3-370fc8589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443B42-944E-45FD-A3F9-CD38A1BAAA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241BB-86B3-46B3-BF2F-8397B27ECC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8140dac8-9186-45b2-b6a3-370fc8589def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a0cab04-da1a-4c1a-9b6d-dfb4ba6e6ad8"/>
  </ds:schemaRefs>
</ds:datastoreItem>
</file>

<file path=customXml/itemProps3.xml><?xml version="1.0" encoding="utf-8"?>
<ds:datastoreItem xmlns:ds="http://schemas.openxmlformats.org/officeDocument/2006/customXml" ds:itemID="{B50C443B-6EAE-411D-AB2C-AE3C1B3C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cab04-da1a-4c1a-9b6d-dfb4ba6e6ad8"/>
    <ds:schemaRef ds:uri="8140dac8-9186-45b2-b6a3-370fc8589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381</Words>
  <Application>Microsoft Office PowerPoint</Application>
  <PresentationFormat>Widescreen</PresentationFormat>
  <Paragraphs>69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Avenir Black</vt:lpstr>
      <vt:lpstr>Book Antiqua</vt:lpstr>
      <vt:lpstr>Calibri</vt:lpstr>
      <vt:lpstr>Calibri Light</vt:lpstr>
      <vt:lpstr>Symbol</vt:lpstr>
      <vt:lpstr>Office Theme</vt:lpstr>
      <vt:lpstr>PowerPoint Presentation</vt:lpstr>
      <vt:lpstr>       Purpose of Informational Session  </vt:lpstr>
      <vt:lpstr>Overview  of Prekindergarten Scholarship Program</vt:lpstr>
      <vt:lpstr>PowerPoint Presentation</vt:lpstr>
      <vt:lpstr>                City of Miami Beach Funding  </vt:lpstr>
      <vt:lpstr>  Continuity of Care Model </vt:lpstr>
      <vt:lpstr>PowerPoint Presentation</vt:lpstr>
      <vt:lpstr>PowerPoint Presentation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 Perez, Manuel</dc:creator>
  <cp:lastModifiedBy>Jeanneret, Theresa</cp:lastModifiedBy>
  <cp:revision>28</cp:revision>
  <dcterms:created xsi:type="dcterms:W3CDTF">2020-10-22T14:58:10Z</dcterms:created>
  <dcterms:modified xsi:type="dcterms:W3CDTF">2022-08-01T15:31:40Z</dcterms:modified>
</cp:coreProperties>
</file>