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1213" r:id="rId5"/>
    <p:sldId id="1184" r:id="rId6"/>
    <p:sldId id="1225" r:id="rId7"/>
    <p:sldId id="1214" r:id="rId8"/>
    <p:sldId id="1169" r:id="rId9"/>
    <p:sldId id="1215" r:id="rId10"/>
    <p:sldId id="1216" r:id="rId11"/>
    <p:sldId id="1180" r:id="rId12"/>
    <p:sldId id="1217" r:id="rId13"/>
    <p:sldId id="1182" r:id="rId14"/>
    <p:sldId id="1195" r:id="rId15"/>
    <p:sldId id="1199" r:id="rId16"/>
    <p:sldId id="1201" r:id="rId17"/>
    <p:sldId id="1202" r:id="rId18"/>
    <p:sldId id="1203" r:id="rId19"/>
    <p:sldId id="1223" r:id="rId20"/>
    <p:sldId id="1204" r:id="rId21"/>
    <p:sldId id="1205" r:id="rId22"/>
    <p:sldId id="1206" r:id="rId23"/>
    <p:sldId id="1207" r:id="rId24"/>
    <p:sldId id="1208" r:id="rId25"/>
    <p:sldId id="1209" r:id="rId26"/>
    <p:sldId id="1210" r:id="rId27"/>
    <p:sldId id="1211" r:id="rId28"/>
    <p:sldId id="1212" r:id="rId29"/>
    <p:sldId id="1224" r:id="rId30"/>
    <p:sldId id="1220" r:id="rId31"/>
    <p:sldId id="1221" r:id="rId32"/>
    <p:sldId id="1219" r:id="rId33"/>
    <p:sldId id="10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o, Ines" initials="MI"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70983" autoAdjust="0"/>
  </p:normalViewPr>
  <p:slideViewPr>
    <p:cSldViewPr snapToGrid="0">
      <p:cViewPr varScale="1">
        <p:scale>
          <a:sx n="72" d="100"/>
          <a:sy n="72" d="100"/>
        </p:scale>
        <p:origin x="7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21A2B-EEC6-42C9-A5AE-F07DB2F8B47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E6C777-C097-4B95-A4C3-F1B2914F9D81}">
      <dgm:prSet phldrT="[Text]" custT="1"/>
      <dgm:spPr/>
      <dgm:t>
        <a:bodyPr/>
        <a:lstStyle/>
        <a:p>
          <a:r>
            <a:rPr lang="en-US" sz="2400" b="1" dirty="0">
              <a:latin typeface="Abadi" panose="020B0604020104020204" pitchFamily="34" charset="0"/>
            </a:rPr>
            <a:t>1. </a:t>
          </a:r>
          <a:r>
            <a:rPr lang="en-US" sz="2400" b="1" dirty="0" err="1">
              <a:latin typeface="Abadi" panose="020B0604020104020204" pitchFamily="34" charset="0"/>
            </a:rPr>
            <a:t>Descripción</a:t>
          </a:r>
          <a:r>
            <a:rPr lang="en-US" sz="2400" b="1" dirty="0">
              <a:latin typeface="Abadi" panose="020B0604020104020204" pitchFamily="34" charset="0"/>
            </a:rPr>
            <a:t> General: Ciudad de Miami Beach </a:t>
          </a:r>
          <a:r>
            <a:rPr lang="en-US" sz="2400" b="1" dirty="0" err="1">
              <a:latin typeface="Abadi" panose="020B0604020104020204" pitchFamily="34" charset="0"/>
            </a:rPr>
            <a:t>Programa</a:t>
          </a:r>
          <a:r>
            <a:rPr lang="en-US" sz="2400" b="1" dirty="0">
              <a:latin typeface="Abadi" panose="020B0604020104020204" pitchFamily="34" charset="0"/>
            </a:rPr>
            <a:t> de Prekindergarten</a:t>
          </a:r>
        </a:p>
      </dgm:t>
    </dgm:pt>
    <dgm:pt modelId="{DD009F7A-D1D1-456F-AE2B-F5915BD7985D}" type="parTrans" cxnId="{92BE2EA1-0FB3-4D71-BDE8-45E624F92472}">
      <dgm:prSet/>
      <dgm:spPr/>
      <dgm:t>
        <a:bodyPr/>
        <a:lstStyle/>
        <a:p>
          <a:endParaRPr lang="en-US" sz="2000"/>
        </a:p>
      </dgm:t>
    </dgm:pt>
    <dgm:pt modelId="{6FBB3F43-9C95-4A56-86DA-D2165F4CD5FF}" type="sibTrans" cxnId="{92BE2EA1-0FB3-4D71-BDE8-45E624F92472}">
      <dgm:prSet/>
      <dgm:spPr/>
      <dgm:t>
        <a:bodyPr/>
        <a:lstStyle/>
        <a:p>
          <a:endParaRPr lang="en-US" sz="2000"/>
        </a:p>
      </dgm:t>
    </dgm:pt>
    <dgm:pt modelId="{FE7DF092-0991-41F4-9958-1FB55618BA34}">
      <dgm:prSet phldrT="[Text]" custT="1"/>
      <dgm:spPr/>
      <dgm:t>
        <a:bodyPr/>
        <a:lstStyle/>
        <a:p>
          <a:r>
            <a:rPr lang="en-US" sz="2400" b="1" dirty="0">
              <a:latin typeface="Abadi" panose="020B0604020104020204" pitchFamily="34" charset="0"/>
            </a:rPr>
            <a:t>2.</a:t>
          </a:r>
          <a:r>
            <a:rPr lang="en-US" sz="2400" b="1" baseline="0" dirty="0">
              <a:latin typeface="Abadi" panose="020B0604020104020204" pitchFamily="34" charset="0"/>
            </a:rPr>
            <a:t> La </a:t>
          </a:r>
          <a:r>
            <a:rPr lang="en-US" sz="2400" b="1" baseline="0" dirty="0" err="1">
              <a:latin typeface="Abadi" panose="020B0604020104020204" pitchFamily="34" charset="0"/>
            </a:rPr>
            <a:t>Solicitud</a:t>
          </a:r>
          <a:r>
            <a:rPr lang="en-US" sz="2400" b="1" baseline="0" dirty="0">
              <a:latin typeface="Abadi" panose="020B0604020104020204" pitchFamily="34" charset="0"/>
            </a:rPr>
            <a:t> y el </a:t>
          </a:r>
          <a:r>
            <a:rPr lang="en-US" sz="2400" b="1" baseline="0" dirty="0" err="1">
              <a:latin typeface="Abadi" panose="020B0604020104020204" pitchFamily="34" charset="0"/>
            </a:rPr>
            <a:t>Proceso</a:t>
          </a:r>
          <a:r>
            <a:rPr lang="en-US" sz="2400" b="1" baseline="0" dirty="0">
              <a:latin typeface="Abadi" panose="020B0604020104020204" pitchFamily="34" charset="0"/>
            </a:rPr>
            <a:t> para la </a:t>
          </a:r>
          <a:r>
            <a:rPr lang="en-US" sz="2400" b="1" baseline="0" dirty="0" err="1">
              <a:latin typeface="Abadi" panose="020B0604020104020204" pitchFamily="34" charset="0"/>
            </a:rPr>
            <a:t>Lotería</a:t>
          </a:r>
          <a:endParaRPr lang="en-US" sz="2400" b="1" dirty="0">
            <a:latin typeface="Abadi" panose="020B0604020104020204" pitchFamily="34" charset="0"/>
          </a:endParaRPr>
        </a:p>
      </dgm:t>
    </dgm:pt>
    <dgm:pt modelId="{9AF9E741-F3DC-4286-9894-3B700503943A}" type="parTrans" cxnId="{0667FCC9-E64F-43CB-B285-094C93E4D714}">
      <dgm:prSet/>
      <dgm:spPr/>
      <dgm:t>
        <a:bodyPr/>
        <a:lstStyle/>
        <a:p>
          <a:endParaRPr lang="en-US"/>
        </a:p>
      </dgm:t>
    </dgm:pt>
    <dgm:pt modelId="{8E080852-F692-4D2B-A9F6-F4A45126CF6C}" type="sibTrans" cxnId="{0667FCC9-E64F-43CB-B285-094C93E4D714}">
      <dgm:prSet/>
      <dgm:spPr/>
      <dgm:t>
        <a:bodyPr/>
        <a:lstStyle/>
        <a:p>
          <a:endParaRPr lang="en-US"/>
        </a:p>
      </dgm:t>
    </dgm:pt>
    <dgm:pt modelId="{C28CD333-477F-48F0-A5C0-6671A628BEEB}">
      <dgm:prSet phldrT="[Text]" custT="1"/>
      <dgm:spPr/>
      <dgm:t>
        <a:bodyPr/>
        <a:lstStyle/>
        <a:p>
          <a:r>
            <a:rPr lang="en-US" sz="2400" b="1" dirty="0">
              <a:latin typeface="Abadi" panose="020B0604020104020204" pitchFamily="34" charset="0"/>
            </a:rPr>
            <a:t>3. Los </a:t>
          </a:r>
          <a:r>
            <a:rPr lang="en-US" sz="2400" b="1" dirty="0" err="1">
              <a:latin typeface="Abadi" panose="020B0604020104020204" pitchFamily="34" charset="0"/>
            </a:rPr>
            <a:t>próximos</a:t>
          </a:r>
          <a:r>
            <a:rPr lang="en-US" sz="2400" b="1" dirty="0">
              <a:latin typeface="Abadi" panose="020B0604020104020204" pitchFamily="34" charset="0"/>
            </a:rPr>
            <a:t> pasos y </a:t>
          </a:r>
          <a:r>
            <a:rPr lang="en-US" sz="2400" b="1" dirty="0" err="1">
              <a:latin typeface="Abadi" panose="020B0604020104020204" pitchFamily="34" charset="0"/>
            </a:rPr>
            <a:t>fechas</a:t>
          </a:r>
          <a:r>
            <a:rPr lang="en-US" sz="2400" b="1" dirty="0">
              <a:latin typeface="Abadi" panose="020B0604020104020204" pitchFamily="34" charset="0"/>
            </a:rPr>
            <a:t> </a:t>
          </a:r>
          <a:r>
            <a:rPr lang="en-US" sz="2400" b="1" dirty="0" err="1">
              <a:latin typeface="Abadi" panose="020B0604020104020204" pitchFamily="34" charset="0"/>
            </a:rPr>
            <a:t>límites</a:t>
          </a:r>
          <a:endParaRPr lang="en-US" sz="2400" b="1" dirty="0">
            <a:latin typeface="Abadi" panose="020B0604020104020204" pitchFamily="34" charset="0"/>
          </a:endParaRPr>
        </a:p>
      </dgm:t>
    </dgm:pt>
    <dgm:pt modelId="{3EF9D904-D9B7-4B82-9E7E-6CFC1F83774A}" type="parTrans" cxnId="{40BF5155-5AC4-4225-9CDE-60C1DF892F53}">
      <dgm:prSet/>
      <dgm:spPr/>
      <dgm:t>
        <a:bodyPr/>
        <a:lstStyle/>
        <a:p>
          <a:endParaRPr lang="en-US"/>
        </a:p>
      </dgm:t>
    </dgm:pt>
    <dgm:pt modelId="{CE2491F1-76CE-4BB6-9BF6-B9B3EC3FED21}" type="sibTrans" cxnId="{40BF5155-5AC4-4225-9CDE-60C1DF892F53}">
      <dgm:prSet/>
      <dgm:spPr/>
      <dgm:t>
        <a:bodyPr/>
        <a:lstStyle/>
        <a:p>
          <a:endParaRPr lang="en-US"/>
        </a:p>
      </dgm:t>
    </dgm:pt>
    <dgm:pt modelId="{26AFBFF8-6499-48ED-8C7D-F9470509E538}" type="pres">
      <dgm:prSet presAssocID="{31121A2B-EEC6-42C9-A5AE-F07DB2F8B479}" presName="linear" presStyleCnt="0">
        <dgm:presLayoutVars>
          <dgm:animLvl val="lvl"/>
          <dgm:resizeHandles val="exact"/>
        </dgm:presLayoutVars>
      </dgm:prSet>
      <dgm:spPr/>
    </dgm:pt>
    <dgm:pt modelId="{EB3E04D3-4B3D-4985-9C68-F877FA3D3B5B}" type="pres">
      <dgm:prSet presAssocID="{2DE6C777-C097-4B95-A4C3-F1B2914F9D81}" presName="parentText" presStyleLbl="node1" presStyleIdx="0" presStyleCnt="3" custLinFactNeighborX="408" custLinFactNeighborY="-3786">
        <dgm:presLayoutVars>
          <dgm:chMax val="0"/>
          <dgm:bulletEnabled val="1"/>
        </dgm:presLayoutVars>
      </dgm:prSet>
      <dgm:spPr/>
    </dgm:pt>
    <dgm:pt modelId="{5D74E021-9C3D-4A0F-81F3-4B0E85F7AF79}" type="pres">
      <dgm:prSet presAssocID="{6FBB3F43-9C95-4A56-86DA-D2165F4CD5FF}" presName="spacer" presStyleCnt="0"/>
      <dgm:spPr/>
    </dgm:pt>
    <dgm:pt modelId="{0C86DB6A-90F3-4B61-9C6F-255EF295AD0B}" type="pres">
      <dgm:prSet presAssocID="{FE7DF092-0991-41F4-9958-1FB55618BA34}" presName="parentText" presStyleLbl="node1" presStyleIdx="1" presStyleCnt="3">
        <dgm:presLayoutVars>
          <dgm:chMax val="0"/>
          <dgm:bulletEnabled val="1"/>
        </dgm:presLayoutVars>
      </dgm:prSet>
      <dgm:spPr/>
    </dgm:pt>
    <dgm:pt modelId="{07DF3A38-E06B-41C6-8CD6-1900C5309A90}" type="pres">
      <dgm:prSet presAssocID="{8E080852-F692-4D2B-A9F6-F4A45126CF6C}" presName="spacer" presStyleCnt="0"/>
      <dgm:spPr/>
    </dgm:pt>
    <dgm:pt modelId="{AF4E0150-892C-40C7-A21E-045482C58381}" type="pres">
      <dgm:prSet presAssocID="{C28CD333-477F-48F0-A5C0-6671A628BEEB}" presName="parentText" presStyleLbl="node1" presStyleIdx="2" presStyleCnt="3">
        <dgm:presLayoutVars>
          <dgm:chMax val="0"/>
          <dgm:bulletEnabled val="1"/>
        </dgm:presLayoutVars>
      </dgm:prSet>
      <dgm:spPr/>
    </dgm:pt>
  </dgm:ptLst>
  <dgm:cxnLst>
    <dgm:cxn modelId="{787A0A25-368C-41D5-BF88-4337935AB115}" type="presOf" srcId="{31121A2B-EEC6-42C9-A5AE-F07DB2F8B479}" destId="{26AFBFF8-6499-48ED-8C7D-F9470509E538}" srcOrd="0" destOrd="0" presId="urn:microsoft.com/office/officeart/2005/8/layout/vList2"/>
    <dgm:cxn modelId="{AC024766-1B77-4CD8-A604-AFA1C3FFEE28}" type="presOf" srcId="{C28CD333-477F-48F0-A5C0-6671A628BEEB}" destId="{AF4E0150-892C-40C7-A21E-045482C58381}" srcOrd="0" destOrd="0" presId="urn:microsoft.com/office/officeart/2005/8/layout/vList2"/>
    <dgm:cxn modelId="{40BF5155-5AC4-4225-9CDE-60C1DF892F53}" srcId="{31121A2B-EEC6-42C9-A5AE-F07DB2F8B479}" destId="{C28CD333-477F-48F0-A5C0-6671A628BEEB}" srcOrd="2" destOrd="0" parTransId="{3EF9D904-D9B7-4B82-9E7E-6CFC1F83774A}" sibTransId="{CE2491F1-76CE-4BB6-9BF6-B9B3EC3FED21}"/>
    <dgm:cxn modelId="{92BE2EA1-0FB3-4D71-BDE8-45E624F92472}" srcId="{31121A2B-EEC6-42C9-A5AE-F07DB2F8B479}" destId="{2DE6C777-C097-4B95-A4C3-F1B2914F9D81}" srcOrd="0" destOrd="0" parTransId="{DD009F7A-D1D1-456F-AE2B-F5915BD7985D}" sibTransId="{6FBB3F43-9C95-4A56-86DA-D2165F4CD5FF}"/>
    <dgm:cxn modelId="{51BE19AC-67E3-4F80-8EE0-720751AB21E7}" type="presOf" srcId="{FE7DF092-0991-41F4-9958-1FB55618BA34}" destId="{0C86DB6A-90F3-4B61-9C6F-255EF295AD0B}" srcOrd="0" destOrd="0" presId="urn:microsoft.com/office/officeart/2005/8/layout/vList2"/>
    <dgm:cxn modelId="{0667FCC9-E64F-43CB-B285-094C93E4D714}" srcId="{31121A2B-EEC6-42C9-A5AE-F07DB2F8B479}" destId="{FE7DF092-0991-41F4-9958-1FB55618BA34}" srcOrd="1" destOrd="0" parTransId="{9AF9E741-F3DC-4286-9894-3B700503943A}" sibTransId="{8E080852-F692-4D2B-A9F6-F4A45126CF6C}"/>
    <dgm:cxn modelId="{148CF3F1-A1F1-4A36-B093-6079DD535F7A}" type="presOf" srcId="{2DE6C777-C097-4B95-A4C3-F1B2914F9D81}" destId="{EB3E04D3-4B3D-4985-9C68-F877FA3D3B5B}" srcOrd="0" destOrd="0" presId="urn:microsoft.com/office/officeart/2005/8/layout/vList2"/>
    <dgm:cxn modelId="{03B4FB4F-A8C4-4AE9-A221-89E5116DCD8D}" type="presParOf" srcId="{26AFBFF8-6499-48ED-8C7D-F9470509E538}" destId="{EB3E04D3-4B3D-4985-9C68-F877FA3D3B5B}" srcOrd="0" destOrd="0" presId="urn:microsoft.com/office/officeart/2005/8/layout/vList2"/>
    <dgm:cxn modelId="{21DF8CDB-4754-4AFA-A341-E12B1E369794}" type="presParOf" srcId="{26AFBFF8-6499-48ED-8C7D-F9470509E538}" destId="{5D74E021-9C3D-4A0F-81F3-4B0E85F7AF79}" srcOrd="1" destOrd="0" presId="urn:microsoft.com/office/officeart/2005/8/layout/vList2"/>
    <dgm:cxn modelId="{F2E93391-DF4B-4228-B4FE-0FB40874C0C0}" type="presParOf" srcId="{26AFBFF8-6499-48ED-8C7D-F9470509E538}" destId="{0C86DB6A-90F3-4B61-9C6F-255EF295AD0B}" srcOrd="2" destOrd="0" presId="urn:microsoft.com/office/officeart/2005/8/layout/vList2"/>
    <dgm:cxn modelId="{DD08CAE1-1BC9-4D4C-942E-018016924BF1}" type="presParOf" srcId="{26AFBFF8-6499-48ED-8C7D-F9470509E538}" destId="{07DF3A38-E06B-41C6-8CD6-1900C5309A90}" srcOrd="3" destOrd="0" presId="urn:microsoft.com/office/officeart/2005/8/layout/vList2"/>
    <dgm:cxn modelId="{3863F650-E6C1-449D-B957-24522A84F38B}" type="presParOf" srcId="{26AFBFF8-6499-48ED-8C7D-F9470509E538}" destId="{AF4E0150-892C-40C7-A21E-045482C583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E0067-2B60-4C94-9304-CBF83616478F}"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7680AF78-0BE7-45B0-9E1C-6F74529F7B45}">
      <dgm:prSet phldrT="[Text]" custT="1"/>
      <dgm:spPr>
        <a:solidFill>
          <a:srgbClr val="DC2364"/>
        </a:solidFill>
      </dgm:spPr>
      <dgm:t>
        <a:bodyPr/>
        <a:lstStyle/>
        <a:p>
          <a:r>
            <a:rPr lang="en-US" sz="3200" b="1" dirty="0">
              <a:latin typeface="Abadi" panose="020B0604020104020204" pitchFamily="34" charset="0"/>
            </a:rPr>
            <a:t>Sept. 2025</a:t>
          </a:r>
        </a:p>
      </dgm:t>
    </dgm:pt>
    <dgm:pt modelId="{D746411B-EB52-4637-8C11-7814C902AD01}" type="parTrans" cxnId="{206786D1-906D-4B6C-AB8B-4C358650AB3A}">
      <dgm:prSet/>
      <dgm:spPr/>
      <dgm:t>
        <a:bodyPr/>
        <a:lstStyle/>
        <a:p>
          <a:endParaRPr lang="en-US">
            <a:latin typeface="Abadi" panose="020B0604020104020204" pitchFamily="34" charset="0"/>
          </a:endParaRPr>
        </a:p>
      </dgm:t>
    </dgm:pt>
    <dgm:pt modelId="{DD17D64E-8099-4727-81D5-B98F6A0CAB06}" type="sibTrans" cxnId="{206786D1-906D-4B6C-AB8B-4C358650AB3A}">
      <dgm:prSet/>
      <dgm:spPr/>
      <dgm:t>
        <a:bodyPr/>
        <a:lstStyle/>
        <a:p>
          <a:endParaRPr lang="en-US">
            <a:latin typeface="Abadi" panose="020B0604020104020204" pitchFamily="34" charset="0"/>
          </a:endParaRPr>
        </a:p>
      </dgm:t>
    </dgm:pt>
    <dgm:pt modelId="{84C56FEE-93F7-4A54-ADB8-CBAD6DFA7F15}">
      <dgm:prSet phldrT="[Text]" custT="1"/>
      <dgm:spPr>
        <a:solidFill>
          <a:srgbClr val="FEC00F"/>
        </a:solidFill>
      </dgm:spPr>
      <dgm:t>
        <a:bodyPr/>
        <a:lstStyle/>
        <a:p>
          <a:r>
            <a:rPr lang="en-US" sz="3200" b="1" dirty="0">
              <a:latin typeface="Abadi" panose="020B0604020104020204" pitchFamily="34" charset="0"/>
            </a:rPr>
            <a:t>Dic.2025</a:t>
          </a:r>
        </a:p>
      </dgm:t>
    </dgm:pt>
    <dgm:pt modelId="{78D89A4E-CDFE-4F77-BEC6-5637FE1CA9BD}" type="parTrans" cxnId="{64EC6C91-B6D1-408A-AC0B-CF08252C09B0}">
      <dgm:prSet/>
      <dgm:spPr/>
      <dgm:t>
        <a:bodyPr/>
        <a:lstStyle/>
        <a:p>
          <a:endParaRPr lang="en-US">
            <a:latin typeface="Abadi" panose="020B0604020104020204" pitchFamily="34" charset="0"/>
          </a:endParaRPr>
        </a:p>
      </dgm:t>
    </dgm:pt>
    <dgm:pt modelId="{4940DF9C-0553-4442-80A3-3678FF426EE9}" type="sibTrans" cxnId="{64EC6C91-B6D1-408A-AC0B-CF08252C09B0}">
      <dgm:prSet/>
      <dgm:spPr/>
      <dgm:t>
        <a:bodyPr/>
        <a:lstStyle/>
        <a:p>
          <a:endParaRPr lang="en-US">
            <a:latin typeface="Abadi" panose="020B0604020104020204" pitchFamily="34" charset="0"/>
          </a:endParaRPr>
        </a:p>
      </dgm:t>
    </dgm:pt>
    <dgm:pt modelId="{257382F6-4BF1-4927-B88C-B5726CBD17B8}">
      <dgm:prSet custT="1"/>
      <dgm:spPr>
        <a:solidFill>
          <a:srgbClr val="511B73"/>
        </a:solidFill>
      </dgm:spPr>
      <dgm:t>
        <a:bodyPr/>
        <a:lstStyle/>
        <a:p>
          <a:r>
            <a:rPr lang="en-US" sz="3200" b="1" dirty="0">
              <a:latin typeface="Abadi" panose="020B0604020104020204" pitchFamily="34" charset="0"/>
            </a:rPr>
            <a:t>Aug. 2025</a:t>
          </a:r>
          <a:endParaRPr lang="en-US" sz="2400" b="1" dirty="0">
            <a:latin typeface="Abadi" panose="020B0604020104020204" pitchFamily="34" charset="0"/>
          </a:endParaRPr>
        </a:p>
      </dgm:t>
    </dgm:pt>
    <dgm:pt modelId="{CA21F870-3353-40BE-B163-C9977093195E}" type="parTrans" cxnId="{BEE80C6B-01D3-44EE-8EF1-CF90CD6F67AF}">
      <dgm:prSet/>
      <dgm:spPr/>
      <dgm:t>
        <a:bodyPr/>
        <a:lstStyle/>
        <a:p>
          <a:endParaRPr lang="en-US">
            <a:latin typeface="Abadi" panose="020B0604020104020204" pitchFamily="34" charset="0"/>
          </a:endParaRPr>
        </a:p>
      </dgm:t>
    </dgm:pt>
    <dgm:pt modelId="{A4537548-AC2D-47BA-A282-7A9492D29C36}" type="sibTrans" cxnId="{BEE80C6B-01D3-44EE-8EF1-CF90CD6F67AF}">
      <dgm:prSet/>
      <dgm:spPr/>
      <dgm:t>
        <a:bodyPr/>
        <a:lstStyle/>
        <a:p>
          <a:endParaRPr lang="en-US">
            <a:latin typeface="Abadi" panose="020B0604020104020204" pitchFamily="34" charset="0"/>
          </a:endParaRPr>
        </a:p>
      </dgm:t>
    </dgm:pt>
    <dgm:pt modelId="{CB141B5A-A546-4494-88BE-FD26A1E201ED}">
      <dgm:prSet phldrT="[Text]" custT="1"/>
      <dgm:spPr>
        <a:solidFill>
          <a:srgbClr val="85C441"/>
        </a:solidFill>
      </dgm:spPr>
      <dgm:t>
        <a:bodyPr/>
        <a:lstStyle/>
        <a:p>
          <a:r>
            <a:rPr lang="en-US" sz="3200" b="1" dirty="0">
              <a:latin typeface="Abadi" panose="020B0604020104020204" pitchFamily="34" charset="0"/>
            </a:rPr>
            <a:t>Ene. 2026</a:t>
          </a:r>
        </a:p>
      </dgm:t>
    </dgm:pt>
    <dgm:pt modelId="{6DA29689-229E-4C46-BF4D-AE3FF8EB4AAE}" type="sibTrans" cxnId="{07588E3D-9E40-4A30-8099-C3B001A44DD3}">
      <dgm:prSet/>
      <dgm:spPr/>
      <dgm:t>
        <a:bodyPr/>
        <a:lstStyle/>
        <a:p>
          <a:endParaRPr lang="en-US">
            <a:latin typeface="Abadi" panose="020B0604020104020204" pitchFamily="34" charset="0"/>
          </a:endParaRPr>
        </a:p>
      </dgm:t>
    </dgm:pt>
    <dgm:pt modelId="{2B417A10-E00F-40CB-8D06-BC0DACB56E2C}" type="parTrans" cxnId="{07588E3D-9E40-4A30-8099-C3B001A44DD3}">
      <dgm:prSet/>
      <dgm:spPr/>
      <dgm:t>
        <a:bodyPr/>
        <a:lstStyle/>
        <a:p>
          <a:endParaRPr lang="en-US">
            <a:latin typeface="Abadi" panose="020B0604020104020204" pitchFamily="34" charset="0"/>
          </a:endParaRPr>
        </a:p>
      </dgm:t>
    </dgm:pt>
    <dgm:pt modelId="{8AEE9434-5353-4C3A-8B3F-11AF1CE89E4D}" type="pres">
      <dgm:prSet presAssocID="{079E0067-2B60-4C94-9304-CBF83616478F}" presName="Name0" presStyleCnt="0">
        <dgm:presLayoutVars>
          <dgm:dir/>
          <dgm:animLvl val="lvl"/>
          <dgm:resizeHandles val="exact"/>
        </dgm:presLayoutVars>
      </dgm:prSet>
      <dgm:spPr/>
    </dgm:pt>
    <dgm:pt modelId="{D4238457-F4B9-4E09-8DAB-F4E84597934B}" type="pres">
      <dgm:prSet presAssocID="{257382F6-4BF1-4927-B88C-B5726CBD17B8}" presName="parTxOnly" presStyleLbl="node1" presStyleIdx="0" presStyleCnt="4" custScaleY="49908">
        <dgm:presLayoutVars>
          <dgm:chMax val="0"/>
          <dgm:chPref val="0"/>
          <dgm:bulletEnabled val="1"/>
        </dgm:presLayoutVars>
      </dgm:prSet>
      <dgm:spPr/>
    </dgm:pt>
    <dgm:pt modelId="{C3277FCB-0F20-47F9-A926-F4F4D747602B}" type="pres">
      <dgm:prSet presAssocID="{A4537548-AC2D-47BA-A282-7A9492D29C36}" presName="parTxOnlySpace" presStyleCnt="0"/>
      <dgm:spPr/>
    </dgm:pt>
    <dgm:pt modelId="{35BF6D44-9005-417F-A2C6-C256AAA87DE9}" type="pres">
      <dgm:prSet presAssocID="{7680AF78-0BE7-45B0-9E1C-6F74529F7B45}" presName="parTxOnly" presStyleLbl="node1" presStyleIdx="1" presStyleCnt="4" custScaleY="49908" custLinFactNeighborX="2059">
        <dgm:presLayoutVars>
          <dgm:chMax val="0"/>
          <dgm:chPref val="0"/>
          <dgm:bulletEnabled val="1"/>
        </dgm:presLayoutVars>
      </dgm:prSet>
      <dgm:spPr/>
    </dgm:pt>
    <dgm:pt modelId="{0987F371-1A6B-4F98-87C4-93A06FDB21AA}" type="pres">
      <dgm:prSet presAssocID="{DD17D64E-8099-4727-81D5-B98F6A0CAB06}" presName="parTxOnlySpace" presStyleCnt="0"/>
      <dgm:spPr/>
    </dgm:pt>
    <dgm:pt modelId="{9D4C6F68-2F5C-456D-84D4-FFCBF1BE30CC}" type="pres">
      <dgm:prSet presAssocID="{84C56FEE-93F7-4A54-ADB8-CBAD6DFA7F15}" presName="parTxOnly" presStyleLbl="node1" presStyleIdx="2" presStyleCnt="4" custScaleY="53436" custLinFactNeighborX="-2409" custLinFactNeighborY="-1176">
        <dgm:presLayoutVars>
          <dgm:chMax val="0"/>
          <dgm:chPref val="0"/>
          <dgm:bulletEnabled val="1"/>
        </dgm:presLayoutVars>
      </dgm:prSet>
      <dgm:spPr/>
    </dgm:pt>
    <dgm:pt modelId="{3CBBC478-CD6E-4AA1-A1DF-4DCF0A741583}" type="pres">
      <dgm:prSet presAssocID="{4940DF9C-0553-4442-80A3-3678FF426EE9}" presName="parTxOnlySpace" presStyleCnt="0"/>
      <dgm:spPr/>
    </dgm:pt>
    <dgm:pt modelId="{BDA98A49-9967-4BA6-A8E4-ECB234A232DA}" type="pres">
      <dgm:prSet presAssocID="{CB141B5A-A546-4494-88BE-FD26A1E201ED}" presName="parTxOnly" presStyleLbl="node1" presStyleIdx="3" presStyleCnt="4" custScaleY="50264" custLinFactNeighborX="-6733" custLinFactNeighborY="178">
        <dgm:presLayoutVars>
          <dgm:chMax val="0"/>
          <dgm:chPref val="0"/>
          <dgm:bulletEnabled val="1"/>
        </dgm:presLayoutVars>
      </dgm:prSet>
      <dgm:spPr/>
    </dgm:pt>
  </dgm:ptLst>
  <dgm:cxnLst>
    <dgm:cxn modelId="{2B0A430D-2E7D-4330-8715-53A673A075F2}" type="presOf" srcId="{CB141B5A-A546-4494-88BE-FD26A1E201ED}" destId="{BDA98A49-9967-4BA6-A8E4-ECB234A232DA}" srcOrd="0" destOrd="0" presId="urn:microsoft.com/office/officeart/2005/8/layout/chevron1"/>
    <dgm:cxn modelId="{8AC0142D-60FB-48A7-925C-08663591CD2C}" type="presOf" srcId="{257382F6-4BF1-4927-B88C-B5726CBD17B8}" destId="{D4238457-F4B9-4E09-8DAB-F4E84597934B}" srcOrd="0" destOrd="0" presId="urn:microsoft.com/office/officeart/2005/8/layout/chevron1"/>
    <dgm:cxn modelId="{82F30035-FC91-4F3D-96FD-5411B47B3801}" type="presOf" srcId="{079E0067-2B60-4C94-9304-CBF83616478F}" destId="{8AEE9434-5353-4C3A-8B3F-11AF1CE89E4D}" srcOrd="0" destOrd="0" presId="urn:microsoft.com/office/officeart/2005/8/layout/chevron1"/>
    <dgm:cxn modelId="{07588E3D-9E40-4A30-8099-C3B001A44DD3}" srcId="{079E0067-2B60-4C94-9304-CBF83616478F}" destId="{CB141B5A-A546-4494-88BE-FD26A1E201ED}" srcOrd="3" destOrd="0" parTransId="{2B417A10-E00F-40CB-8D06-BC0DACB56E2C}" sibTransId="{6DA29689-229E-4C46-BF4D-AE3FF8EB4AAE}"/>
    <dgm:cxn modelId="{BEE80C6B-01D3-44EE-8EF1-CF90CD6F67AF}" srcId="{079E0067-2B60-4C94-9304-CBF83616478F}" destId="{257382F6-4BF1-4927-B88C-B5726CBD17B8}" srcOrd="0" destOrd="0" parTransId="{CA21F870-3353-40BE-B163-C9977093195E}" sibTransId="{A4537548-AC2D-47BA-A282-7A9492D29C36}"/>
    <dgm:cxn modelId="{64EC6C91-B6D1-408A-AC0B-CF08252C09B0}" srcId="{079E0067-2B60-4C94-9304-CBF83616478F}" destId="{84C56FEE-93F7-4A54-ADB8-CBAD6DFA7F15}" srcOrd="2" destOrd="0" parTransId="{78D89A4E-CDFE-4F77-BEC6-5637FE1CA9BD}" sibTransId="{4940DF9C-0553-4442-80A3-3678FF426EE9}"/>
    <dgm:cxn modelId="{0E679CC9-9BE5-4D3B-B00A-168FEEAB50C7}" type="presOf" srcId="{7680AF78-0BE7-45B0-9E1C-6F74529F7B45}" destId="{35BF6D44-9005-417F-A2C6-C256AAA87DE9}" srcOrd="0" destOrd="0" presId="urn:microsoft.com/office/officeart/2005/8/layout/chevron1"/>
    <dgm:cxn modelId="{206786D1-906D-4B6C-AB8B-4C358650AB3A}" srcId="{079E0067-2B60-4C94-9304-CBF83616478F}" destId="{7680AF78-0BE7-45B0-9E1C-6F74529F7B45}" srcOrd="1" destOrd="0" parTransId="{D746411B-EB52-4637-8C11-7814C902AD01}" sibTransId="{DD17D64E-8099-4727-81D5-B98F6A0CAB06}"/>
    <dgm:cxn modelId="{9C3893F0-4ABE-405C-A138-A82FE19EECCD}" type="presOf" srcId="{84C56FEE-93F7-4A54-ADB8-CBAD6DFA7F15}" destId="{9D4C6F68-2F5C-456D-84D4-FFCBF1BE30CC}" srcOrd="0" destOrd="0" presId="urn:microsoft.com/office/officeart/2005/8/layout/chevron1"/>
    <dgm:cxn modelId="{A07D48A9-6933-44E6-85A0-2B8EF56B0D69}" type="presParOf" srcId="{8AEE9434-5353-4C3A-8B3F-11AF1CE89E4D}" destId="{D4238457-F4B9-4E09-8DAB-F4E84597934B}" srcOrd="0" destOrd="0" presId="urn:microsoft.com/office/officeart/2005/8/layout/chevron1"/>
    <dgm:cxn modelId="{C76ED598-A624-4D17-890E-366D2AA63CF3}" type="presParOf" srcId="{8AEE9434-5353-4C3A-8B3F-11AF1CE89E4D}" destId="{C3277FCB-0F20-47F9-A926-F4F4D747602B}" srcOrd="1" destOrd="0" presId="urn:microsoft.com/office/officeart/2005/8/layout/chevron1"/>
    <dgm:cxn modelId="{2A29505F-EFB8-41C6-99C4-2214125C8BBB}" type="presParOf" srcId="{8AEE9434-5353-4C3A-8B3F-11AF1CE89E4D}" destId="{35BF6D44-9005-417F-A2C6-C256AAA87DE9}" srcOrd="2" destOrd="0" presId="urn:microsoft.com/office/officeart/2005/8/layout/chevron1"/>
    <dgm:cxn modelId="{79B1459F-85BD-42EB-9340-FDADEE1726C6}" type="presParOf" srcId="{8AEE9434-5353-4C3A-8B3F-11AF1CE89E4D}" destId="{0987F371-1A6B-4F98-87C4-93A06FDB21AA}" srcOrd="3" destOrd="0" presId="urn:microsoft.com/office/officeart/2005/8/layout/chevron1"/>
    <dgm:cxn modelId="{A36F1015-3B7F-401E-AD17-11FE66E4FFB7}" type="presParOf" srcId="{8AEE9434-5353-4C3A-8B3F-11AF1CE89E4D}" destId="{9D4C6F68-2F5C-456D-84D4-FFCBF1BE30CC}" srcOrd="4" destOrd="0" presId="urn:microsoft.com/office/officeart/2005/8/layout/chevron1"/>
    <dgm:cxn modelId="{759410B1-831F-454D-8CE7-91F0A8FF4707}" type="presParOf" srcId="{8AEE9434-5353-4C3A-8B3F-11AF1CE89E4D}" destId="{3CBBC478-CD6E-4AA1-A1DF-4DCF0A741583}" srcOrd="5" destOrd="0" presId="urn:microsoft.com/office/officeart/2005/8/layout/chevron1"/>
    <dgm:cxn modelId="{6D0B8000-2D89-45DF-AC3F-9721860A91C0}" type="presParOf" srcId="{8AEE9434-5353-4C3A-8B3F-11AF1CE89E4D}" destId="{BDA98A49-9967-4BA6-A8E4-ECB234A232D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04D3-4B3D-4985-9C68-F877FA3D3B5B}">
      <dsp:nvSpPr>
        <dsp:cNvPr id="0" name=""/>
        <dsp:cNvSpPr/>
      </dsp:nvSpPr>
      <dsp:spPr>
        <a:xfrm>
          <a:off x="0" y="261648"/>
          <a:ext cx="10419945"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badi" panose="020B0604020104020204" pitchFamily="34" charset="0"/>
            </a:rPr>
            <a:t>1. </a:t>
          </a:r>
          <a:r>
            <a:rPr lang="en-US" sz="2400" b="1" kern="1200" dirty="0" err="1">
              <a:latin typeface="Abadi" panose="020B0604020104020204" pitchFamily="34" charset="0"/>
            </a:rPr>
            <a:t>Descripción</a:t>
          </a:r>
          <a:r>
            <a:rPr lang="en-US" sz="2400" b="1" kern="1200" dirty="0">
              <a:latin typeface="Abadi" panose="020B0604020104020204" pitchFamily="34" charset="0"/>
            </a:rPr>
            <a:t> General: Ciudad de Miami Beach </a:t>
          </a:r>
          <a:r>
            <a:rPr lang="en-US" sz="2400" b="1" kern="1200" dirty="0" err="1">
              <a:latin typeface="Abadi" panose="020B0604020104020204" pitchFamily="34" charset="0"/>
            </a:rPr>
            <a:t>Programa</a:t>
          </a:r>
          <a:r>
            <a:rPr lang="en-US" sz="2400" b="1" kern="1200" dirty="0">
              <a:latin typeface="Abadi" panose="020B0604020104020204" pitchFamily="34" charset="0"/>
            </a:rPr>
            <a:t> de Prekindergarten</a:t>
          </a:r>
        </a:p>
      </dsp:txBody>
      <dsp:txXfrm>
        <a:off x="59399" y="321047"/>
        <a:ext cx="10301147" cy="1098002"/>
      </dsp:txXfrm>
    </dsp:sp>
    <dsp:sp modelId="{0C86DB6A-90F3-4B61-9C6F-255EF295AD0B}">
      <dsp:nvSpPr>
        <dsp:cNvPr id="0" name=""/>
        <dsp:cNvSpPr/>
      </dsp:nvSpPr>
      <dsp:spPr>
        <a:xfrm>
          <a:off x="0" y="1672736"/>
          <a:ext cx="10419945" cy="1216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badi" panose="020B0604020104020204" pitchFamily="34" charset="0"/>
            </a:rPr>
            <a:t>2.</a:t>
          </a:r>
          <a:r>
            <a:rPr lang="en-US" sz="2400" b="1" kern="1200" baseline="0" dirty="0">
              <a:latin typeface="Abadi" panose="020B0604020104020204" pitchFamily="34" charset="0"/>
            </a:rPr>
            <a:t> La </a:t>
          </a:r>
          <a:r>
            <a:rPr lang="en-US" sz="2400" b="1" kern="1200" baseline="0" dirty="0" err="1">
              <a:latin typeface="Abadi" panose="020B0604020104020204" pitchFamily="34" charset="0"/>
            </a:rPr>
            <a:t>Solicitud</a:t>
          </a:r>
          <a:r>
            <a:rPr lang="en-US" sz="2400" b="1" kern="1200" baseline="0" dirty="0">
              <a:latin typeface="Abadi" panose="020B0604020104020204" pitchFamily="34" charset="0"/>
            </a:rPr>
            <a:t> y el </a:t>
          </a:r>
          <a:r>
            <a:rPr lang="en-US" sz="2400" b="1" kern="1200" baseline="0" dirty="0" err="1">
              <a:latin typeface="Abadi" panose="020B0604020104020204" pitchFamily="34" charset="0"/>
            </a:rPr>
            <a:t>Proceso</a:t>
          </a:r>
          <a:r>
            <a:rPr lang="en-US" sz="2400" b="1" kern="1200" baseline="0" dirty="0">
              <a:latin typeface="Abadi" panose="020B0604020104020204" pitchFamily="34" charset="0"/>
            </a:rPr>
            <a:t> para la </a:t>
          </a:r>
          <a:r>
            <a:rPr lang="en-US" sz="2400" b="1" kern="1200" baseline="0" dirty="0" err="1">
              <a:latin typeface="Abadi" panose="020B0604020104020204" pitchFamily="34" charset="0"/>
            </a:rPr>
            <a:t>Lotería</a:t>
          </a:r>
          <a:endParaRPr lang="en-US" sz="2400" b="1" kern="1200" dirty="0">
            <a:latin typeface="Abadi" panose="020B0604020104020204" pitchFamily="34" charset="0"/>
          </a:endParaRPr>
        </a:p>
      </dsp:txBody>
      <dsp:txXfrm>
        <a:off x="59399" y="1732135"/>
        <a:ext cx="10301147" cy="1098002"/>
      </dsp:txXfrm>
    </dsp:sp>
    <dsp:sp modelId="{AF4E0150-892C-40C7-A21E-045482C58381}">
      <dsp:nvSpPr>
        <dsp:cNvPr id="0" name=""/>
        <dsp:cNvSpPr/>
      </dsp:nvSpPr>
      <dsp:spPr>
        <a:xfrm>
          <a:off x="0" y="3076736"/>
          <a:ext cx="10419945"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badi" panose="020B0604020104020204" pitchFamily="34" charset="0"/>
            </a:rPr>
            <a:t>3. Los </a:t>
          </a:r>
          <a:r>
            <a:rPr lang="en-US" sz="2400" b="1" kern="1200" dirty="0" err="1">
              <a:latin typeface="Abadi" panose="020B0604020104020204" pitchFamily="34" charset="0"/>
            </a:rPr>
            <a:t>próximos</a:t>
          </a:r>
          <a:r>
            <a:rPr lang="en-US" sz="2400" b="1" kern="1200" dirty="0">
              <a:latin typeface="Abadi" panose="020B0604020104020204" pitchFamily="34" charset="0"/>
            </a:rPr>
            <a:t> pasos y </a:t>
          </a:r>
          <a:r>
            <a:rPr lang="en-US" sz="2400" b="1" kern="1200" dirty="0" err="1">
              <a:latin typeface="Abadi" panose="020B0604020104020204" pitchFamily="34" charset="0"/>
            </a:rPr>
            <a:t>fechas</a:t>
          </a:r>
          <a:r>
            <a:rPr lang="en-US" sz="2400" b="1" kern="1200" dirty="0">
              <a:latin typeface="Abadi" panose="020B0604020104020204" pitchFamily="34" charset="0"/>
            </a:rPr>
            <a:t> </a:t>
          </a:r>
          <a:r>
            <a:rPr lang="en-US" sz="2400" b="1" kern="1200" dirty="0" err="1">
              <a:latin typeface="Abadi" panose="020B0604020104020204" pitchFamily="34" charset="0"/>
            </a:rPr>
            <a:t>límites</a:t>
          </a:r>
          <a:endParaRPr lang="en-US" sz="2400" b="1" kern="1200" dirty="0">
            <a:latin typeface="Abadi" panose="020B0604020104020204" pitchFamily="34" charset="0"/>
          </a:endParaRPr>
        </a:p>
      </dsp:txBody>
      <dsp:txXfrm>
        <a:off x="59399" y="3136135"/>
        <a:ext cx="10301147"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8457-F4B9-4E09-8DAB-F4E84597934B}">
      <dsp:nvSpPr>
        <dsp:cNvPr id="0" name=""/>
        <dsp:cNvSpPr/>
      </dsp:nvSpPr>
      <dsp:spPr>
        <a:xfrm>
          <a:off x="5658" y="1981863"/>
          <a:ext cx="3293957" cy="657579"/>
        </a:xfrm>
        <a:prstGeom prst="chevron">
          <a:avLst/>
        </a:prstGeom>
        <a:solidFill>
          <a:srgbClr val="511B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badi" panose="020B0604020104020204" pitchFamily="34" charset="0"/>
            </a:rPr>
            <a:t>Aug. 2025</a:t>
          </a:r>
          <a:endParaRPr lang="en-US" sz="2400" b="1" kern="1200" dirty="0">
            <a:latin typeface="Abadi" panose="020B0604020104020204" pitchFamily="34" charset="0"/>
          </a:endParaRPr>
        </a:p>
      </dsp:txBody>
      <dsp:txXfrm>
        <a:off x="334448" y="1981863"/>
        <a:ext cx="2636378" cy="657579"/>
      </dsp:txXfrm>
    </dsp:sp>
    <dsp:sp modelId="{35BF6D44-9005-417F-A2C6-C256AAA87DE9}">
      <dsp:nvSpPr>
        <dsp:cNvPr id="0" name=""/>
        <dsp:cNvSpPr/>
      </dsp:nvSpPr>
      <dsp:spPr>
        <a:xfrm>
          <a:off x="2977002" y="1981863"/>
          <a:ext cx="3293957" cy="657579"/>
        </a:xfrm>
        <a:prstGeom prst="chevron">
          <a:avLst/>
        </a:prstGeom>
        <a:solidFill>
          <a:srgbClr val="DC2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badi" panose="020B0604020104020204" pitchFamily="34" charset="0"/>
            </a:rPr>
            <a:t>Sept. 2025</a:t>
          </a:r>
        </a:p>
      </dsp:txBody>
      <dsp:txXfrm>
        <a:off x="3305792" y="1981863"/>
        <a:ext cx="2636378" cy="657579"/>
      </dsp:txXfrm>
    </dsp:sp>
    <dsp:sp modelId="{9D4C6F68-2F5C-456D-84D4-FFCBF1BE30CC}">
      <dsp:nvSpPr>
        <dsp:cNvPr id="0" name=""/>
        <dsp:cNvSpPr/>
      </dsp:nvSpPr>
      <dsp:spPr>
        <a:xfrm>
          <a:off x="5926846" y="1943126"/>
          <a:ext cx="3293957" cy="704063"/>
        </a:xfrm>
        <a:prstGeom prst="chevron">
          <a:avLst/>
        </a:prstGeom>
        <a:solidFill>
          <a:srgbClr val="FEC0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badi" panose="020B0604020104020204" pitchFamily="34" charset="0"/>
            </a:rPr>
            <a:t>Dic.2025</a:t>
          </a:r>
        </a:p>
      </dsp:txBody>
      <dsp:txXfrm>
        <a:off x="6278878" y="1943126"/>
        <a:ext cx="2589894" cy="704063"/>
      </dsp:txXfrm>
    </dsp:sp>
    <dsp:sp modelId="{BDA98A49-9967-4BA6-A8E4-ECB234A232DA}">
      <dsp:nvSpPr>
        <dsp:cNvPr id="0" name=""/>
        <dsp:cNvSpPr/>
      </dsp:nvSpPr>
      <dsp:spPr>
        <a:xfrm>
          <a:off x="8877164" y="1981863"/>
          <a:ext cx="3293957" cy="662269"/>
        </a:xfrm>
        <a:prstGeom prst="chevron">
          <a:avLst/>
        </a:prstGeom>
        <a:solidFill>
          <a:srgbClr val="85C4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badi" panose="020B0604020104020204" pitchFamily="34" charset="0"/>
            </a:rPr>
            <a:t>Ene. 2026</a:t>
          </a:r>
        </a:p>
      </dsp:txBody>
      <dsp:txXfrm>
        <a:off x="9208299" y="1981863"/>
        <a:ext cx="2631688" cy="6622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E1DC2-8A83-4D96-B984-7E88C276A27C}"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9CC6D-EA54-4E65-97FE-431E7C4E0C26}" type="slidenum">
              <a:rPr lang="en-US" smtClean="0"/>
              <a:t>‹#›</a:t>
            </a:fld>
            <a:endParaRPr lang="en-US"/>
          </a:p>
        </p:txBody>
      </p:sp>
    </p:spTree>
    <p:extLst>
      <p:ext uri="{BB962C8B-B14F-4D97-AF65-F5344CB8AC3E}">
        <p14:creationId xmlns:p14="http://schemas.microsoft.com/office/powerpoint/2010/main" val="390954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Muchas gracias por con nosotros. Mi nombre es Koren Illa, soy el coordinador de los programas de educación con la ciudad de Miami Beach. Con migo está el Dr. Leslie </a:t>
            </a:r>
            <a:r>
              <a:rPr lang="es-ES" dirty="0" err="1">
                <a:effectLst/>
                <a:latin typeface="Segoe UI Web (West European)"/>
              </a:rPr>
              <a:t>Rosenfled</a:t>
            </a:r>
            <a:r>
              <a:rPr lang="es-ES" dirty="0">
                <a:effectLst/>
                <a:latin typeface="Segoe UI Web (West European)"/>
              </a:rPr>
              <a:t>, el directora de educación de la ciudad. Le pedimos que por favor silencie el audio asta la final de la presentación. Si tiene alguna pregunta puede preguntar al final de la presentación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 o </a:t>
            </a:r>
            <a:r>
              <a:rPr lang="es-ES" dirty="0" err="1">
                <a:effectLst/>
                <a:latin typeface="Segoe UI Web (West European)"/>
              </a:rPr>
              <a:t>envias</a:t>
            </a:r>
            <a:r>
              <a:rPr lang="es-ES" dirty="0">
                <a:effectLst/>
                <a:latin typeface="Segoe UI Web (West European)"/>
              </a:rPr>
              <a:t> un correo electrónico. </a:t>
            </a:r>
          </a:p>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a:t>
            </a:fld>
            <a:endParaRPr lang="en-US"/>
          </a:p>
        </p:txBody>
      </p:sp>
    </p:spTree>
    <p:extLst>
      <p:ext uri="{BB962C8B-B14F-4D97-AF65-F5344CB8AC3E}">
        <p14:creationId xmlns:p14="http://schemas.microsoft.com/office/powerpoint/2010/main" val="186281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11</a:t>
            </a:fld>
            <a:endParaRPr lang="en-US"/>
          </a:p>
        </p:txBody>
      </p:sp>
    </p:spTree>
    <p:extLst>
      <p:ext uri="{BB962C8B-B14F-4D97-AF65-F5344CB8AC3E}">
        <p14:creationId xmlns:p14="http://schemas.microsoft.com/office/powerpoint/2010/main" val="298230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Inicie sesión en su cuenta presionando el botón de la izquierda. Si no tienes una cuenta puedes crear una nueva.</a:t>
            </a:r>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12</a:t>
            </a:fld>
            <a:endParaRPr lang="en-US"/>
          </a:p>
        </p:txBody>
      </p:sp>
    </p:spTree>
    <p:extLst>
      <p:ext uri="{BB962C8B-B14F-4D97-AF65-F5344CB8AC3E}">
        <p14:creationId xmlns:p14="http://schemas.microsoft.com/office/powerpoint/2010/main" val="126240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Antes de continuar, presione el botón de verificación a la derecha.</a:t>
            </a:r>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13</a:t>
            </a:fld>
            <a:endParaRPr lang="en-US"/>
          </a:p>
        </p:txBody>
      </p:sp>
    </p:spTree>
    <p:extLst>
      <p:ext uri="{BB962C8B-B14F-4D97-AF65-F5344CB8AC3E}">
        <p14:creationId xmlns:p14="http://schemas.microsoft.com/office/powerpoint/2010/main" val="638051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Si ha presentado una solicitud en el pasado pero olvidó su contraseña, simplemente haga clic en el botón "olvidé mi contraseña", le enviará un enlace a su correo electrónico y lo dirigirá a esta página donde puede crear una nueva contraseña.</a:t>
            </a:r>
          </a:p>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14</a:t>
            </a:fld>
            <a:endParaRPr lang="en-US"/>
          </a:p>
        </p:txBody>
      </p:sp>
    </p:spTree>
    <p:extLst>
      <p:ext uri="{BB962C8B-B14F-4D97-AF65-F5344CB8AC3E}">
        <p14:creationId xmlns:p14="http://schemas.microsoft.com/office/powerpoint/2010/main" val="422033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Una vez que haya iniciado sesión, haga clic en "</a:t>
            </a:r>
            <a:r>
              <a:rPr lang="es-ES" dirty="0" err="1">
                <a:effectLst/>
                <a:latin typeface="Segoe UI Web (West European)"/>
              </a:rPr>
              <a:t>PreK</a:t>
            </a:r>
            <a:r>
              <a:rPr lang="es-ES" dirty="0">
                <a:effectLst/>
                <a:latin typeface="Segoe UI Web (West European)"/>
              </a:rPr>
              <a:t> de aplicaciones" en el lado izquierdo de la pantalla</a:t>
            </a:r>
          </a:p>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15</a:t>
            </a:fld>
            <a:endParaRPr lang="en-US"/>
          </a:p>
        </p:txBody>
      </p:sp>
    </p:spTree>
    <p:extLst>
      <p:ext uri="{BB962C8B-B14F-4D97-AF65-F5344CB8AC3E}">
        <p14:creationId xmlns:p14="http://schemas.microsoft.com/office/powerpoint/2010/main" val="421013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Una vez que haya comprobado que el año escolar es correcto, haga clic en "Nueva solicitud"</a:t>
            </a:r>
          </a:p>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17</a:t>
            </a:fld>
            <a:endParaRPr lang="en-US"/>
          </a:p>
        </p:txBody>
      </p:sp>
    </p:spTree>
    <p:extLst>
      <p:ext uri="{BB962C8B-B14F-4D97-AF65-F5344CB8AC3E}">
        <p14:creationId xmlns:p14="http://schemas.microsoft.com/office/powerpoint/2010/main" val="145851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Una vez que haya terminado, haga clic en guardar y se enviará un correo electrónico a su correo electrónico . </a:t>
            </a:r>
            <a:r>
              <a:rPr lang="es-ES" sz="1200" b="1" dirty="0">
                <a:latin typeface="Abadi Extra Light" panose="020B0204020104020204" pitchFamily="34" charset="0"/>
              </a:rPr>
              <a:t>si selecciona “</a:t>
            </a:r>
            <a:r>
              <a:rPr lang="es-ES" sz="1200" b="1" dirty="0" err="1">
                <a:latin typeface="Abadi" panose="020B0604020104020204" pitchFamily="34" charset="0"/>
              </a:rPr>
              <a:t>Save</a:t>
            </a:r>
            <a:r>
              <a:rPr lang="es-ES" sz="1200" b="1" dirty="0">
                <a:latin typeface="Abadi" panose="020B0604020104020204" pitchFamily="34" charset="0"/>
              </a:rPr>
              <a:t> Draft/Guardar Borrador</a:t>
            </a:r>
            <a:r>
              <a:rPr lang="es-ES" sz="1200" b="1" dirty="0">
                <a:latin typeface="Abadi Extra Light" panose="020B0204020104020204" pitchFamily="34" charset="0"/>
              </a:rPr>
              <a:t>", su solicitud NO se envía y no será revisada. Debe hacer clic en “</a:t>
            </a:r>
            <a:r>
              <a:rPr lang="es-ES" sz="1200" b="1" dirty="0" err="1">
                <a:latin typeface="Abadi" panose="020B0604020104020204" pitchFamily="34" charset="0"/>
              </a:rPr>
              <a:t>Save</a:t>
            </a:r>
            <a:r>
              <a:rPr lang="es-ES" sz="1200" b="1" dirty="0">
                <a:latin typeface="Abadi" panose="020B0604020104020204" pitchFamily="34" charset="0"/>
              </a:rPr>
              <a:t>/Guardar</a:t>
            </a:r>
            <a:r>
              <a:rPr lang="es-ES" sz="1200" b="1" dirty="0">
                <a:latin typeface="Abadi Extra Light" panose="020B0204020104020204" pitchFamily="34" charset="0"/>
              </a:rPr>
              <a:t>" para que se revise y se agregue a la lotería.</a:t>
            </a:r>
            <a:endParaRPr lang="es-ES" dirty="0">
              <a:effectLst/>
              <a:latin typeface="Segoe UI Web (West European)"/>
            </a:endParaRPr>
          </a:p>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25</a:t>
            </a:fld>
            <a:endParaRPr lang="en-US"/>
          </a:p>
        </p:txBody>
      </p:sp>
    </p:spTree>
    <p:extLst>
      <p:ext uri="{BB962C8B-B14F-4D97-AF65-F5344CB8AC3E}">
        <p14:creationId xmlns:p14="http://schemas.microsoft.com/office/powerpoint/2010/main" val="316384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24963-FFD6-4021-B684-3600962804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501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1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3,000 = </a:t>
            </a:r>
            <a:r>
              <a:rPr lang="es-ES" dirty="0">
                <a:effectLst/>
                <a:latin typeface="Segoe UI Web (West European)"/>
              </a:rPr>
              <a:t>tres mil</a:t>
            </a:r>
            <a:br>
              <a:rPr lang="es-ES" dirty="0">
                <a:effectLst/>
                <a:latin typeface="Segoe UI Web (West European)"/>
              </a:rPr>
            </a:br>
            <a:r>
              <a:rPr lang="es-ES" dirty="0">
                <a:effectLst/>
                <a:latin typeface="Segoe UI Web (West European)"/>
              </a:rPr>
              <a:t>450 </a:t>
            </a:r>
            <a:r>
              <a:rPr lang="es-ES" dirty="0" err="1">
                <a:effectLst/>
                <a:latin typeface="Segoe UI Web (West European)"/>
              </a:rPr>
              <a:t>hours</a:t>
            </a:r>
            <a:r>
              <a:rPr lang="es-ES" dirty="0">
                <a:effectLst/>
                <a:latin typeface="Segoe UI Web (West European)"/>
              </a:rPr>
              <a:t> = Cuatrocientas cincuenta horas</a:t>
            </a:r>
            <a:br>
              <a:rPr lang="es-ES" dirty="0">
                <a:effectLst/>
                <a:latin typeface="Segoe UI Web (West European)"/>
              </a:rPr>
            </a:br>
            <a:r>
              <a:rPr lang="es-ES" dirty="0">
                <a:effectLst/>
                <a:latin typeface="Segoe UI Web (West European)"/>
              </a:rPr>
              <a:t>180 </a:t>
            </a:r>
            <a:r>
              <a:rPr lang="es-ES" dirty="0" err="1">
                <a:effectLst/>
                <a:latin typeface="Segoe UI Web (West European)"/>
              </a:rPr>
              <a:t>days</a:t>
            </a:r>
            <a:r>
              <a:rPr lang="es-ES" dirty="0">
                <a:effectLst/>
                <a:latin typeface="Segoe UI Web (West European)"/>
              </a:rPr>
              <a:t> = ciento ochenta días </a:t>
            </a:r>
            <a:br>
              <a:rPr lang="es-ES" dirty="0">
                <a:effectLst/>
                <a:latin typeface="Segoe UI Web (West European)"/>
              </a:rPr>
            </a:br>
            <a:r>
              <a:rPr lang="es-ES" dirty="0">
                <a:effectLst/>
                <a:latin typeface="Segoe UI Web (West European)"/>
              </a:rPr>
              <a:t>158 = ciento cincuenta y ocho centavos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$6.66 = seis dólares y sesenta y seis centavos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1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3</a:t>
            </a:fld>
            <a:endParaRPr lang="en-US"/>
          </a:p>
        </p:txBody>
      </p:sp>
    </p:spTree>
    <p:extLst>
      <p:ext uri="{BB962C8B-B14F-4D97-AF65-F5344CB8AC3E}">
        <p14:creationId xmlns:p14="http://schemas.microsoft.com/office/powerpoint/2010/main" val="295005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3,000 = </a:t>
            </a:r>
            <a:r>
              <a:rPr lang="es-ES" dirty="0">
                <a:effectLst/>
                <a:latin typeface="Segoe UI Web (West European)"/>
              </a:rPr>
              <a:t>tres mil</a:t>
            </a:r>
            <a:br>
              <a:rPr lang="es-ES" dirty="0">
                <a:effectLst/>
                <a:latin typeface="Segoe UI Web (West European)"/>
              </a:rPr>
            </a:br>
            <a:r>
              <a:rPr lang="es-ES" dirty="0">
                <a:effectLst/>
                <a:latin typeface="Segoe UI Web (West European)"/>
              </a:rPr>
              <a:t>450 </a:t>
            </a:r>
            <a:r>
              <a:rPr lang="es-ES" dirty="0" err="1">
                <a:effectLst/>
                <a:latin typeface="Segoe UI Web (West European)"/>
              </a:rPr>
              <a:t>hours</a:t>
            </a:r>
            <a:r>
              <a:rPr lang="es-ES" dirty="0">
                <a:effectLst/>
                <a:latin typeface="Segoe UI Web (West European)"/>
              </a:rPr>
              <a:t> = Cuatrocientas cincuenta horas</a:t>
            </a:r>
            <a:br>
              <a:rPr lang="es-ES" dirty="0">
                <a:effectLst/>
                <a:latin typeface="Segoe UI Web (West European)"/>
              </a:rPr>
            </a:br>
            <a:r>
              <a:rPr lang="es-ES" dirty="0">
                <a:effectLst/>
                <a:latin typeface="Segoe UI Web (West European)"/>
              </a:rPr>
              <a:t>180 </a:t>
            </a:r>
            <a:r>
              <a:rPr lang="es-ES" dirty="0" err="1">
                <a:effectLst/>
                <a:latin typeface="Segoe UI Web (West European)"/>
              </a:rPr>
              <a:t>days</a:t>
            </a:r>
            <a:r>
              <a:rPr lang="es-ES" dirty="0">
                <a:effectLst/>
                <a:latin typeface="Segoe UI Web (West European)"/>
              </a:rPr>
              <a:t> = ciento ochenta días </a:t>
            </a:r>
            <a:br>
              <a:rPr lang="es-ES" dirty="0">
                <a:effectLst/>
                <a:latin typeface="Segoe UI Web (West European)"/>
              </a:rPr>
            </a:br>
            <a:r>
              <a:rPr lang="es-ES" dirty="0">
                <a:effectLst/>
                <a:latin typeface="Segoe UI Web (West European)"/>
              </a:rPr>
              <a:t>158 = ciento cincuenta y ocho centavos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$6.66 = seis dólares y sesenta y seis centavos</a:t>
            </a:r>
          </a:p>
          <a:p>
            <a:endParaRPr lang="en-US" dirty="0"/>
          </a:p>
        </p:txBody>
      </p:sp>
    </p:spTree>
    <p:extLst>
      <p:ext uri="{BB962C8B-B14F-4D97-AF65-F5344CB8AC3E}">
        <p14:creationId xmlns:p14="http://schemas.microsoft.com/office/powerpoint/2010/main" val="145544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Durante la presentación de hoy, revisaremos el programa general de becas, el proceso de selección para la lotería y la forma de postularse. Responderemos a todas las preguntas al final de la presentación.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58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 Este programa das hasta $ 3,000.00(tres mil) por año escolar, para cubrir hasta 450(Cuatrocientas cincuenta horas) adicionales de instrucción (hasta 2.5 horas por día durante 180(ciento ochenta días )</a:t>
            </a:r>
            <a:br>
              <a:rPr lang="es-ES" dirty="0">
                <a:effectLst/>
                <a:latin typeface="Segoe UI Web (West European)"/>
              </a:rPr>
            </a:br>
            <a:r>
              <a:rPr lang="es-ES" dirty="0">
                <a:effectLst/>
                <a:latin typeface="Segoe UI Web (West European)"/>
              </a:rPr>
              <a:t>+ La beca se puede aplicar a la programación educativa que se lleva a cabo durante el día escolar, no durante horas después del día escolar regular.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 </a:t>
            </a:r>
            <a:r>
              <a:rPr lang="es-ES" sz="12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Los fondos cubrirán  192(</a:t>
            </a:r>
            <a:r>
              <a:rPr lang="es-ES" dirty="0">
                <a:effectLst/>
                <a:latin typeface="Segoe UI Web (West European)"/>
              </a:rPr>
              <a:t>ciento ochenta días )</a:t>
            </a:r>
            <a:r>
              <a:rPr lang="es-ES" sz="12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menores residentes de Miami Beach, escogidos por una lotería de solicitantes elegibles</a:t>
            </a:r>
            <a:endParaRPr lang="es-ES" dirty="0">
              <a:effectLst/>
              <a:latin typeface="Segoe UI Web (West Europe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3,000 = </a:t>
            </a:r>
            <a:r>
              <a:rPr lang="es-ES" dirty="0">
                <a:effectLst/>
                <a:latin typeface="Segoe UI Web (West European)"/>
              </a:rPr>
              <a:t>tres mil</a:t>
            </a:r>
            <a:br>
              <a:rPr lang="es-ES" dirty="0">
                <a:effectLst/>
                <a:latin typeface="Segoe UI Web (West European)"/>
              </a:rPr>
            </a:br>
            <a:r>
              <a:rPr lang="es-ES" dirty="0">
                <a:effectLst/>
                <a:latin typeface="Segoe UI Web (West European)"/>
              </a:rPr>
              <a:t>450 </a:t>
            </a:r>
            <a:r>
              <a:rPr lang="es-ES" dirty="0" err="1">
                <a:effectLst/>
                <a:latin typeface="Segoe UI Web (West European)"/>
              </a:rPr>
              <a:t>hours</a:t>
            </a:r>
            <a:r>
              <a:rPr lang="es-ES" dirty="0">
                <a:effectLst/>
                <a:latin typeface="Segoe UI Web (West European)"/>
              </a:rPr>
              <a:t> = Cuatrocientas cincuenta horas</a:t>
            </a:r>
            <a:br>
              <a:rPr lang="es-ES" dirty="0">
                <a:effectLst/>
                <a:latin typeface="Segoe UI Web (West European)"/>
              </a:rPr>
            </a:br>
            <a:r>
              <a:rPr lang="es-ES" dirty="0">
                <a:effectLst/>
                <a:latin typeface="Segoe UI Web (West European)"/>
              </a:rPr>
              <a:t>180 </a:t>
            </a:r>
            <a:r>
              <a:rPr lang="es-ES" dirty="0" err="1">
                <a:effectLst/>
                <a:latin typeface="Segoe UI Web (West European)"/>
              </a:rPr>
              <a:t>days</a:t>
            </a:r>
            <a:r>
              <a:rPr lang="es-ES" dirty="0">
                <a:effectLst/>
                <a:latin typeface="Segoe UI Web (West European)"/>
              </a:rPr>
              <a:t> = ciento ochenta días </a:t>
            </a:r>
            <a:br>
              <a:rPr lang="es-ES" dirty="0">
                <a:effectLst/>
                <a:latin typeface="Segoe UI Web (West European)"/>
              </a:rPr>
            </a:br>
            <a:r>
              <a:rPr lang="es-ES" dirty="0">
                <a:effectLst/>
                <a:latin typeface="Segoe UI Web (West European)"/>
              </a:rPr>
              <a:t>158 = ciento cincuenta y ocho centavos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$6.66 = seis dólares y sesenta y seis centavos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effectLst/>
              <a:latin typeface="Segoe UI Web (West Europe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effectLst/>
              <a:latin typeface="Segoe UI Web (West European)"/>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3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2024 – 2025 = dos mil veinticuatro dos mil veinticinco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2019 = dos mil veinticuatro dos mil veinticinco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2020 = dos mil veinticuatro dos mil veinticinco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effectLst/>
              <a:latin typeface="Segoe UI Web (West European)"/>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7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67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8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82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El paso 1 es visitar el sitio web de </a:t>
            </a:r>
            <a:r>
              <a:rPr lang="es-ES" dirty="0" err="1">
                <a:effectLst/>
                <a:latin typeface="Segoe UI Web (West European)"/>
              </a:rPr>
              <a:t>Prekindergarten</a:t>
            </a:r>
            <a:r>
              <a:rPr lang="es-ES" dirty="0">
                <a:effectLst/>
                <a:latin typeface="Segoe UI Web (West European)"/>
              </a:rPr>
              <a:t> ubicado aquí</a:t>
            </a:r>
          </a:p>
          <a:p>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10</a:t>
            </a:fld>
            <a:endParaRPr lang="en-US"/>
          </a:p>
        </p:txBody>
      </p:sp>
    </p:spTree>
    <p:extLst>
      <p:ext uri="{BB962C8B-B14F-4D97-AF65-F5344CB8AC3E}">
        <p14:creationId xmlns:p14="http://schemas.microsoft.com/office/powerpoint/2010/main" val="218924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357E-6D1E-4F47-B396-631C5C4B4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B33E74-D591-49E0-902F-3BB68983A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2095BF-F463-4019-B7EA-2A0CE9C624AA}"/>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5" name="Footer Placeholder 4">
            <a:extLst>
              <a:ext uri="{FF2B5EF4-FFF2-40B4-BE49-F238E27FC236}">
                <a16:creationId xmlns:a16="http://schemas.microsoft.com/office/drawing/2014/main" id="{E5D14317-7024-4A81-9CD9-596E7A37B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52B47-9ECE-4664-8C10-389C2ADC82C1}"/>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6146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C98A-EE53-4FC8-8991-15F65D2F52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25E93-EDA3-4C3E-9446-625A03EB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9F77A-3D1B-4FD1-AE4A-141C9508F1DD}"/>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5" name="Footer Placeholder 4">
            <a:extLst>
              <a:ext uri="{FF2B5EF4-FFF2-40B4-BE49-F238E27FC236}">
                <a16:creationId xmlns:a16="http://schemas.microsoft.com/office/drawing/2014/main" id="{94DBAC88-2411-4EBF-91E4-F3DF5DE0E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E74B9-7AFB-432B-8B94-CEA078100A14}"/>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96737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1E132-DC4D-45C7-AB4F-5BD0CB906E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EAB145-A25C-4AC4-B31B-B346F4A86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0760F-1051-4F99-87E2-A3C78B21401C}"/>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5" name="Footer Placeholder 4">
            <a:extLst>
              <a:ext uri="{FF2B5EF4-FFF2-40B4-BE49-F238E27FC236}">
                <a16:creationId xmlns:a16="http://schemas.microsoft.com/office/drawing/2014/main" id="{0715E5DC-F0B5-4AD2-A7A3-120E06886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3909B-D81B-4F85-B330-F1C217B4C502}"/>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1973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E780-57B3-4392-A959-D16F8B2EA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D7EAD-DEFA-4FAB-A9FF-943E903AC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3E00B-23F2-45F0-9630-DE62B38F15D0}"/>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5" name="Footer Placeholder 4">
            <a:extLst>
              <a:ext uri="{FF2B5EF4-FFF2-40B4-BE49-F238E27FC236}">
                <a16:creationId xmlns:a16="http://schemas.microsoft.com/office/drawing/2014/main" id="{A1652140-2CAF-44C8-B2AA-2E2CED1B1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A4766-C44C-4333-AA7D-442740355C84}"/>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7777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1D4B-CDCB-4437-AE15-BBFCC4ADA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D845C6-2F91-4C37-A751-F1596B3B6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41AA4-EF05-4359-9D43-1DCA3F767944}"/>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5" name="Footer Placeholder 4">
            <a:extLst>
              <a:ext uri="{FF2B5EF4-FFF2-40B4-BE49-F238E27FC236}">
                <a16:creationId xmlns:a16="http://schemas.microsoft.com/office/drawing/2014/main" id="{7B7337DB-B56C-49BE-A554-88906041C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4D940-21E5-4660-9169-EA7B6A405C6B}"/>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26859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838D-6A51-4ED7-813C-7D211E398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C37FF-419B-4CA3-BA7E-92F13EA9B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EEDCD-623D-4676-8872-AE4D5160C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B72C9-E9AC-4170-B0F6-DF9E14A309B8}"/>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6" name="Footer Placeholder 5">
            <a:extLst>
              <a:ext uri="{FF2B5EF4-FFF2-40B4-BE49-F238E27FC236}">
                <a16:creationId xmlns:a16="http://schemas.microsoft.com/office/drawing/2014/main" id="{BE7F799A-F6F0-445C-B413-4ADC2F304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79773B-B184-488C-A11C-D6058F1A5A44}"/>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67654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D86B-0ECF-4B22-B8FA-857B9ECA6E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DB270E-4698-4132-99F0-7B9CA7775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2A1FC-F41B-4F3F-AFD4-EA13F178C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4A673-8AAC-4164-8010-E1378CD38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DFE56-AF77-4F57-9328-B6419635B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79045E-E21F-433C-A54A-A4CA9978BEC3}"/>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8" name="Footer Placeholder 7">
            <a:extLst>
              <a:ext uri="{FF2B5EF4-FFF2-40B4-BE49-F238E27FC236}">
                <a16:creationId xmlns:a16="http://schemas.microsoft.com/office/drawing/2014/main" id="{5075AD45-96C3-43EC-9647-DD34E6FCB7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E196C0-02C2-4AB2-ACAC-998804579996}"/>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13752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2980-3F6D-47BD-A1D5-B037337CDC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839B98-54E2-4959-837B-DBD0188BEAFD}"/>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4" name="Footer Placeholder 3">
            <a:extLst>
              <a:ext uri="{FF2B5EF4-FFF2-40B4-BE49-F238E27FC236}">
                <a16:creationId xmlns:a16="http://schemas.microsoft.com/office/drawing/2014/main" id="{53DE10CC-DB02-4B14-9B50-851C15F76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FC429-3B92-4F95-9AD4-3948B88DCEB6}"/>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18725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4CDA1-F110-498C-B3AB-D775A1F709E6}"/>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3" name="Footer Placeholder 2">
            <a:extLst>
              <a:ext uri="{FF2B5EF4-FFF2-40B4-BE49-F238E27FC236}">
                <a16:creationId xmlns:a16="http://schemas.microsoft.com/office/drawing/2014/main" id="{7FDE294A-3D64-4626-B730-ACCCA3CAC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81A9C0-3BD8-4834-82C8-39737B0CA07E}"/>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38065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28C6-2CCB-49D3-83ED-5129A390A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C7084-1028-486B-B565-3F7F53ED1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B3A2E-EEB9-4F10-BF36-E3989A572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12EF9-99B2-45B8-AC04-4D8A836A04CF}"/>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6" name="Footer Placeholder 5">
            <a:extLst>
              <a:ext uri="{FF2B5EF4-FFF2-40B4-BE49-F238E27FC236}">
                <a16:creationId xmlns:a16="http://schemas.microsoft.com/office/drawing/2014/main" id="{009DE387-0E45-44A5-85CA-5EE393564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C13B8-F2D2-4573-9F7D-E60FCE60DBE9}"/>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67961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EEB5-9DAD-4FCA-9BF4-7C7E1F22A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313F6-300A-44DC-9055-3B4C276F7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55CDFF-7B3E-44DA-BF82-4E703CE93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67758-D226-418C-9868-19DEC04E124C}"/>
              </a:ext>
            </a:extLst>
          </p:cNvPr>
          <p:cNvSpPr>
            <a:spLocks noGrp="1"/>
          </p:cNvSpPr>
          <p:nvPr>
            <p:ph type="dt" sz="half" idx="10"/>
          </p:nvPr>
        </p:nvSpPr>
        <p:spPr/>
        <p:txBody>
          <a:bodyPr/>
          <a:lstStyle/>
          <a:p>
            <a:fld id="{C32D6BBF-BB28-4431-B2E0-0936A1318D6A}" type="datetimeFigureOut">
              <a:rPr lang="en-US" smtClean="0"/>
              <a:t>8/21/2025</a:t>
            </a:fld>
            <a:endParaRPr lang="en-US"/>
          </a:p>
        </p:txBody>
      </p:sp>
      <p:sp>
        <p:nvSpPr>
          <p:cNvPr id="6" name="Footer Placeholder 5">
            <a:extLst>
              <a:ext uri="{FF2B5EF4-FFF2-40B4-BE49-F238E27FC236}">
                <a16:creationId xmlns:a16="http://schemas.microsoft.com/office/drawing/2014/main" id="{959A2680-4136-432B-B2D7-3F6FAB74E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BF920-EEE3-4DA2-9F51-7B8B39AAB2B7}"/>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52173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345A0-672A-4009-96FD-48672A21D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2B05F-0946-4D21-B0CD-7DF448F34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247C1-4DF0-4F4B-9F19-F524C7537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D6BBF-BB28-4431-B2E0-0936A1318D6A}" type="datetimeFigureOut">
              <a:rPr lang="en-US" smtClean="0"/>
              <a:t>8/21/2025</a:t>
            </a:fld>
            <a:endParaRPr lang="en-US"/>
          </a:p>
        </p:txBody>
      </p:sp>
      <p:sp>
        <p:nvSpPr>
          <p:cNvPr id="5" name="Footer Placeholder 4">
            <a:extLst>
              <a:ext uri="{FF2B5EF4-FFF2-40B4-BE49-F238E27FC236}">
                <a16:creationId xmlns:a16="http://schemas.microsoft.com/office/drawing/2014/main" id="{4C8AB096-C55D-4956-B5FD-0C671B93D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0AC93-26E1-4441-9CE7-633EAEB4E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EB735-6345-4BFF-9347-5428DF7F87EF}" type="slidenum">
              <a:rPr lang="en-US" smtClean="0"/>
              <a:t>‹#›</a:t>
            </a:fld>
            <a:endParaRPr lang="en-US"/>
          </a:p>
        </p:txBody>
      </p:sp>
    </p:spTree>
    <p:extLst>
      <p:ext uri="{BB962C8B-B14F-4D97-AF65-F5344CB8AC3E}">
        <p14:creationId xmlns:p14="http://schemas.microsoft.com/office/powerpoint/2010/main" val="396174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www.miamibeachfl.gov/prek"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qualitypre-k.earlysuccess.org/home/policy-2/" TargetMode="External"/><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qualitypre-k.earlysuccess.org/home/practice-2/"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9B81A44F-FA69-4B80-A703-2673221C29DD}"/>
              </a:ext>
            </a:extLst>
          </p:cNvPr>
          <p:cNvSpPr/>
          <p:nvPr/>
        </p:nvSpPr>
        <p:spPr>
          <a:xfrm>
            <a:off x="0" y="3784061"/>
            <a:ext cx="9805482" cy="3073940"/>
          </a:xfrm>
          <a:prstGeom prst="rtTriangle">
            <a:avLst/>
          </a:prstGeom>
          <a:solidFill>
            <a:srgbClr val="0070C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Dr. Leslie Rosenfeld</a:t>
            </a: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Chief Education Officer</a:t>
            </a: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Education and Performance Initiatives</a:t>
            </a:r>
          </a:p>
          <a:p>
            <a:endParaRPr lang="en-US" sz="1600" b="1"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Maggie Brown</a:t>
            </a:r>
            <a:br>
              <a:rPr lang="en-US" sz="1600" b="1" dirty="0">
                <a:solidFill>
                  <a:schemeClr val="bg1"/>
                </a:solidFill>
                <a:effectLst>
                  <a:outerShdw blurRad="38100" dist="38100" dir="2700000" algn="tl">
                    <a:srgbClr val="000000">
                      <a:alpha val="43137"/>
                    </a:srgbClr>
                  </a:outerShdw>
                </a:effectLst>
                <a:latin typeface="Abadi" panose="020B0604020104020204" pitchFamily="34" charset="0"/>
              </a:rPr>
            </a:br>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Pre-K Administrator</a:t>
            </a:r>
            <a:endParaRPr lang="en-US" sz="1600"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Education and Performance Initiatives</a:t>
            </a:r>
          </a:p>
          <a:p>
            <a:endParaRPr lang="en-US" sz="1600" b="1"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400" b="1" dirty="0">
                <a:solidFill>
                  <a:schemeClr val="bg1"/>
                </a:solidFill>
                <a:effectLst>
                  <a:outerShdw blurRad="38100" dist="38100" dir="2700000" algn="tl">
                    <a:srgbClr val="000000">
                      <a:alpha val="43137"/>
                    </a:srgbClr>
                  </a:outerShdw>
                </a:effectLst>
                <a:latin typeface="Abadi" panose="020B0604020104020204" pitchFamily="34" charset="0"/>
              </a:rPr>
              <a:t> </a:t>
            </a:r>
          </a:p>
        </p:txBody>
      </p:sp>
      <p:sp>
        <p:nvSpPr>
          <p:cNvPr id="5" name="Right Triangle 4">
            <a:extLst>
              <a:ext uri="{FF2B5EF4-FFF2-40B4-BE49-F238E27FC236}">
                <a16:creationId xmlns:a16="http://schemas.microsoft.com/office/drawing/2014/main" id="{6BC3F2D7-C42A-40B0-AB81-4CF9F578B769}"/>
              </a:ext>
            </a:extLst>
          </p:cNvPr>
          <p:cNvSpPr/>
          <p:nvPr/>
        </p:nvSpPr>
        <p:spPr>
          <a:xfrm flipH="1">
            <a:off x="6555544" y="4037428"/>
            <a:ext cx="5632587" cy="2820572"/>
          </a:xfrm>
          <a:prstGeom prst="rtTriangle">
            <a:avLst/>
          </a:prstGeom>
          <a:solidFill>
            <a:schemeClr val="bg1">
              <a:lumMod val="9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109694-3DB1-4DDE-A290-50DA7FA07214}"/>
              </a:ext>
            </a:extLst>
          </p:cNvPr>
          <p:cNvSpPr txBox="1"/>
          <p:nvPr/>
        </p:nvSpPr>
        <p:spPr>
          <a:xfrm>
            <a:off x="1244845" y="1508400"/>
            <a:ext cx="9702310" cy="2640723"/>
          </a:xfrm>
          <a:prstGeom prst="rect">
            <a:avLst/>
          </a:prstGeom>
          <a:noFill/>
          <a:effectLst>
            <a:softEdge rad="12700"/>
          </a:effectLst>
          <a:scene3d>
            <a:camera prst="orthographicFront"/>
            <a:lightRig rig="threePt" dir="t"/>
          </a:scene3d>
          <a:sp3d z="50800"/>
        </p:spPr>
        <p:txBody>
          <a:bodyPr wrap="square">
            <a:spAutoFit/>
          </a:bodyPr>
          <a:lstStyle/>
          <a:p>
            <a:pPr lvl="0" algn="ctr">
              <a:lnSpc>
                <a:spcPct val="90000"/>
              </a:lnSpc>
              <a:spcBef>
                <a:spcPct val="0"/>
              </a:spcBef>
              <a:defRPr/>
            </a:pPr>
            <a:r>
              <a:rPr kumimoji="0" lang="es-E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Ciudad De Miami Beach</a:t>
            </a:r>
          </a:p>
          <a:p>
            <a:pPr lvl="0" algn="ctr">
              <a:lnSpc>
                <a:spcPct val="90000"/>
              </a:lnSpc>
              <a:spcBef>
                <a:spcPct val="0"/>
              </a:spcBef>
              <a:defRPr/>
            </a:pPr>
            <a:r>
              <a:rPr kumimoji="0" lang="es-E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Programa De </a:t>
            </a:r>
            <a:r>
              <a:rPr kumimoji="0" lang="es-ES" sz="4600" b="1" u="none" strike="noStrike" kern="1200" cap="none" spc="0" normalizeH="0" baseline="0" noProof="0" dirty="0" err="1">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Prekindergarten</a:t>
            </a:r>
            <a:r>
              <a:rPr kumimoji="0" lang="es-E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 </a:t>
            </a:r>
          </a:p>
          <a:p>
            <a:pPr lvl="0" algn="ctr">
              <a:lnSpc>
                <a:spcPct val="90000"/>
              </a:lnSpc>
              <a:spcBef>
                <a:spcPct val="0"/>
              </a:spcBef>
              <a:defRPr/>
            </a:pPr>
            <a:r>
              <a:rPr kumimoji="0" lang="es-E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Solicitud De Participante</a:t>
            </a:r>
          </a:p>
          <a:p>
            <a:pPr lvl="0" algn="ctr">
              <a:lnSpc>
                <a:spcPct val="90000"/>
              </a:lnSpc>
              <a:spcBef>
                <a:spcPct val="0"/>
              </a:spcBef>
              <a:defRPr/>
            </a:pPr>
            <a:r>
              <a:rPr kumimoji="0" lang="es-ES" sz="4600" b="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badi" panose="020B0604020104020204" pitchFamily="34" charset="0"/>
                <a:ea typeface="+mj-ea"/>
                <a:cs typeface="Arial" panose="020B0604020202020204" pitchFamily="34" charset="0"/>
              </a:rPr>
              <a:t>(Año Escolar 2026-2027)</a:t>
            </a:r>
          </a:p>
        </p:txBody>
      </p:sp>
      <p:pic>
        <p:nvPicPr>
          <p:cNvPr id="9" name="Picture 8">
            <a:extLst>
              <a:ext uri="{FF2B5EF4-FFF2-40B4-BE49-F238E27FC236}">
                <a16:creationId xmlns:a16="http://schemas.microsoft.com/office/drawing/2014/main" id="{7C79BE15-523C-4B31-AFF4-581163133D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2480" y="4224526"/>
            <a:ext cx="4005944" cy="4005944"/>
          </a:xfrm>
          <a:prstGeom prst="rect">
            <a:avLst/>
          </a:prstGeom>
          <a:ln w="57150">
            <a:noFill/>
          </a:ln>
        </p:spPr>
      </p:pic>
    </p:spTree>
    <p:extLst>
      <p:ext uri="{BB962C8B-B14F-4D97-AF65-F5344CB8AC3E}">
        <p14:creationId xmlns:p14="http://schemas.microsoft.com/office/powerpoint/2010/main" val="23540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front of a fence&#10;&#10;Description automatically generated">
            <a:extLst>
              <a:ext uri="{FF2B5EF4-FFF2-40B4-BE49-F238E27FC236}">
                <a16:creationId xmlns:a16="http://schemas.microsoft.com/office/drawing/2014/main" id="{C9C10CE1-AC3D-4861-90F0-E4738D053CB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4864" y="0"/>
            <a:ext cx="12246864" cy="6858000"/>
          </a:xfrm>
          <a:prstGeom prst="rect">
            <a:avLst/>
          </a:prstGeom>
        </p:spPr>
      </p:pic>
      <p:sp>
        <p:nvSpPr>
          <p:cNvPr id="9" name="Rectangle 8">
            <a:extLst>
              <a:ext uri="{FF2B5EF4-FFF2-40B4-BE49-F238E27FC236}">
                <a16:creationId xmlns:a16="http://schemas.microsoft.com/office/drawing/2014/main" id="{F0CFED13-36B4-4008-AD98-F47E7D22DA59}"/>
              </a:ext>
            </a:extLst>
          </p:cNvPr>
          <p:cNvSpPr/>
          <p:nvPr/>
        </p:nvSpPr>
        <p:spPr>
          <a:xfrm>
            <a:off x="1155392" y="2921168"/>
            <a:ext cx="9881216" cy="1015663"/>
          </a:xfrm>
          <a:prstGeom prst="rect">
            <a:avLst/>
          </a:prstGeom>
        </p:spPr>
        <p:txBody>
          <a:bodyPr wrap="square">
            <a:spAutoFit/>
          </a:bodyPr>
          <a:lstStyle/>
          <a:p>
            <a:r>
              <a:rPr lang="en-US" sz="60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www.miamibeachfl.gov/prek</a:t>
            </a:r>
            <a:endParaRPr lang="en-US" sz="6000" b="1" dirty="0">
              <a:effectLst>
                <a:outerShdw blurRad="38100" dist="38100" dir="2700000" algn="tl">
                  <a:srgbClr val="000000">
                    <a:alpha val="43137"/>
                  </a:srgbClr>
                </a:outerShdw>
              </a:effectLst>
              <a:latin typeface="Abadi" panose="020B0604020104020204" pitchFamily="34" charset="0"/>
            </a:endParaRPr>
          </a:p>
        </p:txBody>
      </p:sp>
      <p:sp>
        <p:nvSpPr>
          <p:cNvPr id="7" name="Right Triangle 6">
            <a:extLst>
              <a:ext uri="{FF2B5EF4-FFF2-40B4-BE49-F238E27FC236}">
                <a16:creationId xmlns:a16="http://schemas.microsoft.com/office/drawing/2014/main" id="{9884E3BE-5057-42D0-AFEE-C04B4A30C868}"/>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2712A701-82DD-474D-9F59-351669676851}"/>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453981-130B-2FF0-9335-728AA9F7CAA8}"/>
              </a:ext>
            </a:extLst>
          </p:cNvPr>
          <p:cNvPicPr>
            <a:picLocks noChangeAspect="1"/>
          </p:cNvPicPr>
          <p:nvPr/>
        </p:nvPicPr>
        <p:blipFill rotWithShape="1">
          <a:blip r:embed="rId4">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10663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BA7216-E860-E804-E8C7-41839AD86592}"/>
              </a:ext>
            </a:extLst>
          </p:cNvPr>
          <p:cNvPicPr>
            <a:picLocks noChangeAspect="1"/>
          </p:cNvPicPr>
          <p:nvPr/>
        </p:nvPicPr>
        <p:blipFill>
          <a:blip r:embed="rId3"/>
          <a:stretch>
            <a:fillRect/>
          </a:stretch>
        </p:blipFill>
        <p:spPr>
          <a:xfrm>
            <a:off x="1227620" y="605571"/>
            <a:ext cx="9208404" cy="6252429"/>
          </a:xfrm>
          <a:prstGeom prst="rect">
            <a:avLst/>
          </a:prstGeom>
        </p:spPr>
      </p:pic>
      <p:sp>
        <p:nvSpPr>
          <p:cNvPr id="7" name="Rectangle 6">
            <a:extLst>
              <a:ext uri="{FF2B5EF4-FFF2-40B4-BE49-F238E27FC236}">
                <a16:creationId xmlns:a16="http://schemas.microsoft.com/office/drawing/2014/main" id="{77927A4C-EE25-4529-ADBE-93065D044EE9}"/>
              </a:ext>
            </a:extLst>
          </p:cNvPr>
          <p:cNvSpPr/>
          <p:nvPr/>
        </p:nvSpPr>
        <p:spPr>
          <a:xfrm>
            <a:off x="-73891" y="-132022"/>
            <a:ext cx="12180517" cy="2764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9698362-23EC-C3F0-2358-3BA5F6D2A533}"/>
              </a:ext>
            </a:extLst>
          </p:cNvPr>
          <p:cNvPicPr>
            <a:picLocks noChangeAspect="1"/>
          </p:cNvPicPr>
          <p:nvPr/>
        </p:nvPicPr>
        <p:blipFill rotWithShape="1">
          <a:blip r:embed="rId4"/>
          <a:srcRect t="9804"/>
          <a:stretch/>
        </p:blipFill>
        <p:spPr>
          <a:xfrm>
            <a:off x="4992501" y="341527"/>
            <a:ext cx="1678642" cy="528088"/>
          </a:xfrm>
          <a:prstGeom prst="rect">
            <a:avLst/>
          </a:prstGeom>
        </p:spPr>
      </p:pic>
      <p:sp>
        <p:nvSpPr>
          <p:cNvPr id="4" name="Arrow: Right 3">
            <a:extLst>
              <a:ext uri="{FF2B5EF4-FFF2-40B4-BE49-F238E27FC236}">
                <a16:creationId xmlns:a16="http://schemas.microsoft.com/office/drawing/2014/main" id="{8E97BC55-BF3D-C272-13D3-C61AAEDC79E5}"/>
              </a:ext>
            </a:extLst>
          </p:cNvPr>
          <p:cNvSpPr/>
          <p:nvPr/>
        </p:nvSpPr>
        <p:spPr>
          <a:xfrm>
            <a:off x="3301197" y="4890410"/>
            <a:ext cx="1463040" cy="43891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BF4D97-A65E-3CEC-E2EA-921C770D4355}"/>
              </a:ext>
            </a:extLst>
          </p:cNvPr>
          <p:cNvPicPr>
            <a:picLocks noChangeAspect="1"/>
          </p:cNvPicPr>
          <p:nvPr/>
        </p:nvPicPr>
        <p:blipFill>
          <a:blip r:embed="rId5"/>
          <a:stretch>
            <a:fillRect/>
          </a:stretch>
        </p:blipFill>
        <p:spPr>
          <a:xfrm>
            <a:off x="1339148" y="144425"/>
            <a:ext cx="9502219" cy="4613963"/>
          </a:xfrm>
          <a:prstGeom prst="rect">
            <a:avLst/>
          </a:prstGeom>
        </p:spPr>
      </p:pic>
    </p:spTree>
    <p:extLst>
      <p:ext uri="{BB962C8B-B14F-4D97-AF65-F5344CB8AC3E}">
        <p14:creationId xmlns:p14="http://schemas.microsoft.com/office/powerpoint/2010/main" val="107615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B8442-9D3E-6AE3-FC7C-E109E2167309}"/>
              </a:ext>
            </a:extLst>
          </p:cNvPr>
          <p:cNvPicPr>
            <a:picLocks noChangeAspect="1"/>
          </p:cNvPicPr>
          <p:nvPr/>
        </p:nvPicPr>
        <p:blipFill>
          <a:blip r:embed="rId3"/>
          <a:stretch>
            <a:fillRect/>
          </a:stretch>
        </p:blipFill>
        <p:spPr>
          <a:xfrm>
            <a:off x="2487592" y="0"/>
            <a:ext cx="7216815" cy="6858000"/>
          </a:xfrm>
          <a:prstGeom prst="rect">
            <a:avLst/>
          </a:prstGeom>
        </p:spPr>
      </p:pic>
    </p:spTree>
    <p:extLst>
      <p:ext uri="{BB962C8B-B14F-4D97-AF65-F5344CB8AC3E}">
        <p14:creationId xmlns:p14="http://schemas.microsoft.com/office/powerpoint/2010/main" val="151851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D0820D-6081-839A-77B1-524D01AFED76}"/>
              </a:ext>
            </a:extLst>
          </p:cNvPr>
          <p:cNvPicPr>
            <a:picLocks noChangeAspect="1"/>
          </p:cNvPicPr>
          <p:nvPr/>
        </p:nvPicPr>
        <p:blipFill>
          <a:blip r:embed="rId3"/>
          <a:stretch>
            <a:fillRect/>
          </a:stretch>
        </p:blipFill>
        <p:spPr>
          <a:xfrm>
            <a:off x="195349" y="1612372"/>
            <a:ext cx="11801302" cy="3633255"/>
          </a:xfrm>
          <a:prstGeom prst="rect">
            <a:avLst/>
          </a:prstGeom>
        </p:spPr>
      </p:pic>
      <p:pic>
        <p:nvPicPr>
          <p:cNvPr id="5" name="Picture 4">
            <a:extLst>
              <a:ext uri="{FF2B5EF4-FFF2-40B4-BE49-F238E27FC236}">
                <a16:creationId xmlns:a16="http://schemas.microsoft.com/office/drawing/2014/main" id="{4EFFDC07-9887-5B5B-EE65-7B5DEA7FB5BF}"/>
              </a:ext>
            </a:extLst>
          </p:cNvPr>
          <p:cNvPicPr>
            <a:picLocks noChangeAspect="1"/>
          </p:cNvPicPr>
          <p:nvPr/>
        </p:nvPicPr>
        <p:blipFill>
          <a:blip r:embed="rId4"/>
          <a:stretch>
            <a:fillRect/>
          </a:stretch>
        </p:blipFill>
        <p:spPr>
          <a:xfrm>
            <a:off x="4345825" y="4371055"/>
            <a:ext cx="4789862" cy="511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tar: 5 Points 1">
            <a:extLst>
              <a:ext uri="{FF2B5EF4-FFF2-40B4-BE49-F238E27FC236}">
                <a16:creationId xmlns:a16="http://schemas.microsoft.com/office/drawing/2014/main" id="{BCAF153D-00CD-9666-EFA8-C2DFCD489D73}"/>
              </a:ext>
            </a:extLst>
          </p:cNvPr>
          <p:cNvSpPr/>
          <p:nvPr/>
        </p:nvSpPr>
        <p:spPr>
          <a:xfrm>
            <a:off x="10887456" y="3950208"/>
            <a:ext cx="341376" cy="3111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48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4C073-D71E-1991-128F-BEDEC2DA6949}"/>
              </a:ext>
            </a:extLst>
          </p:cNvPr>
          <p:cNvPicPr>
            <a:picLocks noChangeAspect="1"/>
          </p:cNvPicPr>
          <p:nvPr/>
        </p:nvPicPr>
        <p:blipFill>
          <a:blip r:embed="rId3"/>
          <a:stretch>
            <a:fillRect/>
          </a:stretch>
        </p:blipFill>
        <p:spPr>
          <a:xfrm>
            <a:off x="1047404" y="721694"/>
            <a:ext cx="9799644" cy="5753920"/>
          </a:xfrm>
          <a:prstGeom prst="rect">
            <a:avLst/>
          </a:prstGeom>
        </p:spPr>
      </p:pic>
      <p:sp>
        <p:nvSpPr>
          <p:cNvPr id="2" name="Star: 5 Points 1">
            <a:extLst>
              <a:ext uri="{FF2B5EF4-FFF2-40B4-BE49-F238E27FC236}">
                <a16:creationId xmlns:a16="http://schemas.microsoft.com/office/drawing/2014/main" id="{E4E3E18B-6592-CCB6-10BF-4782B815233F}"/>
              </a:ext>
            </a:extLst>
          </p:cNvPr>
          <p:cNvSpPr/>
          <p:nvPr/>
        </p:nvSpPr>
        <p:spPr>
          <a:xfrm>
            <a:off x="5413248" y="5681471"/>
            <a:ext cx="365760" cy="33611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95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15EDE2-3F3C-8D1E-0C7B-0D8DBDF3DEF5}"/>
              </a:ext>
            </a:extLst>
          </p:cNvPr>
          <p:cNvPicPr>
            <a:picLocks noChangeAspect="1"/>
          </p:cNvPicPr>
          <p:nvPr/>
        </p:nvPicPr>
        <p:blipFill>
          <a:blip r:embed="rId3"/>
          <a:stretch>
            <a:fillRect/>
          </a:stretch>
        </p:blipFill>
        <p:spPr>
          <a:xfrm>
            <a:off x="0" y="97502"/>
            <a:ext cx="12192000" cy="6662995"/>
          </a:xfrm>
          <a:prstGeom prst="rect">
            <a:avLst/>
          </a:prstGeom>
        </p:spPr>
      </p:pic>
    </p:spTree>
    <p:extLst>
      <p:ext uri="{BB962C8B-B14F-4D97-AF65-F5344CB8AC3E}">
        <p14:creationId xmlns:p14="http://schemas.microsoft.com/office/powerpoint/2010/main" val="293738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971DE-5CBA-5BF6-79B4-67A2CF3C05AE}"/>
              </a:ext>
            </a:extLst>
          </p:cNvPr>
          <p:cNvPicPr>
            <a:picLocks noChangeAspect="1"/>
          </p:cNvPicPr>
          <p:nvPr/>
        </p:nvPicPr>
        <p:blipFill rotWithShape="1">
          <a:blip r:embed="rId2"/>
          <a:srcRect r="10753" b="64011"/>
          <a:stretch/>
        </p:blipFill>
        <p:spPr>
          <a:xfrm>
            <a:off x="0" y="1789670"/>
            <a:ext cx="12326551" cy="1336707"/>
          </a:xfrm>
          <a:prstGeom prst="rect">
            <a:avLst/>
          </a:prstGeom>
        </p:spPr>
      </p:pic>
      <p:sp>
        <p:nvSpPr>
          <p:cNvPr id="4" name="TextBox 3">
            <a:extLst>
              <a:ext uri="{FF2B5EF4-FFF2-40B4-BE49-F238E27FC236}">
                <a16:creationId xmlns:a16="http://schemas.microsoft.com/office/drawing/2014/main" id="{C0D8839E-A88E-9589-F2CA-D340E109EB93}"/>
              </a:ext>
            </a:extLst>
          </p:cNvPr>
          <p:cNvSpPr txBox="1"/>
          <p:nvPr/>
        </p:nvSpPr>
        <p:spPr>
          <a:xfrm>
            <a:off x="4535425" y="1029420"/>
            <a:ext cx="7037926" cy="523220"/>
          </a:xfrm>
          <a:prstGeom prst="rect">
            <a:avLst/>
          </a:prstGeom>
          <a:solidFill>
            <a:srgbClr val="FFFF00"/>
          </a:solidFill>
        </p:spPr>
        <p:txBody>
          <a:bodyPr wrap="square" rtlCol="0">
            <a:spAutoFit/>
          </a:bodyPr>
          <a:lstStyle/>
          <a:p>
            <a:pPr algn="ctr"/>
            <a:r>
              <a:rPr lang="en-US" sz="2800" b="1" dirty="0" err="1"/>
              <a:t>Seleccionar</a:t>
            </a:r>
            <a:r>
              <a:rPr lang="en-US" sz="2800" b="1" dirty="0"/>
              <a:t> SY: 2026 – 2027 </a:t>
            </a:r>
          </a:p>
        </p:txBody>
      </p:sp>
      <p:cxnSp>
        <p:nvCxnSpPr>
          <p:cNvPr id="5" name="Straight Arrow Connector 4">
            <a:extLst>
              <a:ext uri="{FF2B5EF4-FFF2-40B4-BE49-F238E27FC236}">
                <a16:creationId xmlns:a16="http://schemas.microsoft.com/office/drawing/2014/main" id="{AFF7B3E5-B275-283D-899D-CF8A8BC6CC2B}"/>
              </a:ext>
            </a:extLst>
          </p:cNvPr>
          <p:cNvCxnSpPr>
            <a:cxnSpLocks/>
          </p:cNvCxnSpPr>
          <p:nvPr/>
        </p:nvCxnSpPr>
        <p:spPr>
          <a:xfrm>
            <a:off x="9994605" y="1603282"/>
            <a:ext cx="466918" cy="42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CC92672-67BB-7F96-BEE5-F67891185107}"/>
              </a:ext>
            </a:extLst>
          </p:cNvPr>
          <p:cNvPicPr>
            <a:picLocks noChangeAspect="1"/>
          </p:cNvPicPr>
          <p:nvPr/>
        </p:nvPicPr>
        <p:blipFill rotWithShape="1">
          <a:blip r:embed="rId3"/>
          <a:srcRect l="63571"/>
          <a:stretch/>
        </p:blipFill>
        <p:spPr>
          <a:xfrm>
            <a:off x="7445839" y="1838830"/>
            <a:ext cx="6308053" cy="1155628"/>
          </a:xfrm>
          <a:prstGeom prst="rect">
            <a:avLst/>
          </a:prstGeom>
        </p:spPr>
      </p:pic>
      <p:pic>
        <p:nvPicPr>
          <p:cNvPr id="2" name="Picture 1">
            <a:extLst>
              <a:ext uri="{FF2B5EF4-FFF2-40B4-BE49-F238E27FC236}">
                <a16:creationId xmlns:a16="http://schemas.microsoft.com/office/drawing/2014/main" id="{AD0B54F2-5E8E-4701-1A9E-6B795EFBA44A}"/>
              </a:ext>
            </a:extLst>
          </p:cNvPr>
          <p:cNvPicPr>
            <a:picLocks noChangeAspect="1"/>
          </p:cNvPicPr>
          <p:nvPr/>
        </p:nvPicPr>
        <p:blipFill>
          <a:blip r:embed="rId4"/>
          <a:stretch>
            <a:fillRect/>
          </a:stretch>
        </p:blipFill>
        <p:spPr>
          <a:xfrm>
            <a:off x="10158956" y="1951552"/>
            <a:ext cx="1414395" cy="310923"/>
          </a:xfrm>
          <a:prstGeom prst="rect">
            <a:avLst/>
          </a:prstGeom>
        </p:spPr>
      </p:pic>
    </p:spTree>
    <p:extLst>
      <p:ext uri="{BB962C8B-B14F-4D97-AF65-F5344CB8AC3E}">
        <p14:creationId xmlns:p14="http://schemas.microsoft.com/office/powerpoint/2010/main" val="39226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5B975-8C92-DF8F-DF69-63005D86518D}"/>
              </a:ext>
            </a:extLst>
          </p:cNvPr>
          <p:cNvPicPr>
            <a:picLocks noChangeAspect="1"/>
          </p:cNvPicPr>
          <p:nvPr/>
        </p:nvPicPr>
        <p:blipFill>
          <a:blip r:embed="rId3"/>
          <a:stretch>
            <a:fillRect/>
          </a:stretch>
        </p:blipFill>
        <p:spPr>
          <a:xfrm>
            <a:off x="0" y="1158119"/>
            <a:ext cx="12192000" cy="4541762"/>
          </a:xfrm>
          <a:prstGeom prst="rect">
            <a:avLst/>
          </a:prstGeom>
        </p:spPr>
      </p:pic>
    </p:spTree>
    <p:extLst>
      <p:ext uri="{BB962C8B-B14F-4D97-AF65-F5344CB8AC3E}">
        <p14:creationId xmlns:p14="http://schemas.microsoft.com/office/powerpoint/2010/main" val="41314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2EC9F-98ED-30F4-3B0E-F32AF3F3C1FB}"/>
              </a:ext>
            </a:extLst>
          </p:cNvPr>
          <p:cNvPicPr>
            <a:picLocks noChangeAspect="1"/>
          </p:cNvPicPr>
          <p:nvPr/>
        </p:nvPicPr>
        <p:blipFill>
          <a:blip r:embed="rId2"/>
          <a:stretch>
            <a:fillRect/>
          </a:stretch>
        </p:blipFill>
        <p:spPr>
          <a:xfrm>
            <a:off x="1503484" y="0"/>
            <a:ext cx="9185031" cy="6858000"/>
          </a:xfrm>
          <a:prstGeom prst="rect">
            <a:avLst/>
          </a:prstGeom>
        </p:spPr>
      </p:pic>
      <p:sp>
        <p:nvSpPr>
          <p:cNvPr id="2" name="TextBox 1">
            <a:extLst>
              <a:ext uri="{FF2B5EF4-FFF2-40B4-BE49-F238E27FC236}">
                <a16:creationId xmlns:a16="http://schemas.microsoft.com/office/drawing/2014/main" id="{D72DC34B-1A38-0B2D-1576-64EE08278F0F}"/>
              </a:ext>
            </a:extLst>
          </p:cNvPr>
          <p:cNvSpPr txBox="1"/>
          <p:nvPr/>
        </p:nvSpPr>
        <p:spPr>
          <a:xfrm>
            <a:off x="3947310" y="1140736"/>
            <a:ext cx="864339" cy="253916"/>
          </a:xfrm>
          <a:prstGeom prst="rect">
            <a:avLst/>
          </a:prstGeom>
          <a:solidFill>
            <a:schemeClr val="bg1"/>
          </a:solidFill>
        </p:spPr>
        <p:txBody>
          <a:bodyPr wrap="none" rtlCol="0">
            <a:spAutoFit/>
          </a:bodyPr>
          <a:lstStyle/>
          <a:p>
            <a:r>
              <a:rPr lang="en-US" sz="1050" dirty="0"/>
              <a:t>2026 – 2027</a:t>
            </a:r>
          </a:p>
        </p:txBody>
      </p:sp>
    </p:spTree>
    <p:extLst>
      <p:ext uri="{BB962C8B-B14F-4D97-AF65-F5344CB8AC3E}">
        <p14:creationId xmlns:p14="http://schemas.microsoft.com/office/powerpoint/2010/main" val="272711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950CF8-4BFB-6229-E076-CA971DD91D6B}"/>
              </a:ext>
            </a:extLst>
          </p:cNvPr>
          <p:cNvPicPr>
            <a:picLocks noChangeAspect="1"/>
          </p:cNvPicPr>
          <p:nvPr/>
        </p:nvPicPr>
        <p:blipFill>
          <a:blip r:embed="rId2"/>
          <a:stretch>
            <a:fillRect/>
          </a:stretch>
        </p:blipFill>
        <p:spPr>
          <a:xfrm>
            <a:off x="839586" y="422133"/>
            <a:ext cx="10845338" cy="6013733"/>
          </a:xfrm>
          <a:prstGeom prst="rect">
            <a:avLst/>
          </a:prstGeom>
        </p:spPr>
      </p:pic>
    </p:spTree>
    <p:extLst>
      <p:ext uri="{BB962C8B-B14F-4D97-AF65-F5344CB8AC3E}">
        <p14:creationId xmlns:p14="http://schemas.microsoft.com/office/powerpoint/2010/main" val="375058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70D9C90-2C9D-2822-B8DD-D196BABB8917}"/>
              </a:ext>
            </a:extLst>
          </p:cNvPr>
          <p:cNvPicPr>
            <a:picLocks noChangeAspect="1"/>
          </p:cNvPicPr>
          <p:nvPr/>
        </p:nvPicPr>
        <p:blipFill>
          <a:blip r:embed="rId2"/>
          <a:srcRect t="22529" b="16835"/>
          <a:stretch>
            <a:fillRect/>
          </a:stretch>
        </p:blipFill>
        <p:spPr>
          <a:xfrm>
            <a:off x="20" y="1281"/>
            <a:ext cx="12191980" cy="6972173"/>
          </a:xfrm>
          <a:prstGeom prst="rect">
            <a:avLst/>
          </a:prstGeom>
        </p:spPr>
      </p:pic>
    </p:spTree>
    <p:extLst>
      <p:ext uri="{BB962C8B-B14F-4D97-AF65-F5344CB8AC3E}">
        <p14:creationId xmlns:p14="http://schemas.microsoft.com/office/powerpoint/2010/main" val="265933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2C33BC-30D9-96FF-E3F9-51DD0765581E}"/>
              </a:ext>
            </a:extLst>
          </p:cNvPr>
          <p:cNvPicPr>
            <a:picLocks noChangeAspect="1"/>
          </p:cNvPicPr>
          <p:nvPr/>
        </p:nvPicPr>
        <p:blipFill>
          <a:blip r:embed="rId2"/>
          <a:stretch>
            <a:fillRect/>
          </a:stretch>
        </p:blipFill>
        <p:spPr>
          <a:xfrm>
            <a:off x="0" y="823322"/>
            <a:ext cx="12192000" cy="5211356"/>
          </a:xfrm>
          <a:prstGeom prst="rect">
            <a:avLst/>
          </a:prstGeom>
        </p:spPr>
      </p:pic>
    </p:spTree>
    <p:extLst>
      <p:ext uri="{BB962C8B-B14F-4D97-AF65-F5344CB8AC3E}">
        <p14:creationId xmlns:p14="http://schemas.microsoft.com/office/powerpoint/2010/main" val="299415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9223A3-4114-2C03-3110-25E74076A87F}"/>
              </a:ext>
            </a:extLst>
          </p:cNvPr>
          <p:cNvPicPr>
            <a:picLocks noChangeAspect="1"/>
          </p:cNvPicPr>
          <p:nvPr/>
        </p:nvPicPr>
        <p:blipFill>
          <a:blip r:embed="rId2"/>
          <a:stretch>
            <a:fillRect/>
          </a:stretch>
        </p:blipFill>
        <p:spPr>
          <a:xfrm>
            <a:off x="0" y="860612"/>
            <a:ext cx="12192000" cy="4279515"/>
          </a:xfrm>
          <a:prstGeom prst="rect">
            <a:avLst/>
          </a:prstGeom>
        </p:spPr>
      </p:pic>
      <p:sp>
        <p:nvSpPr>
          <p:cNvPr id="4" name="TextBox 3">
            <a:extLst>
              <a:ext uri="{FF2B5EF4-FFF2-40B4-BE49-F238E27FC236}">
                <a16:creationId xmlns:a16="http://schemas.microsoft.com/office/drawing/2014/main" id="{BD114538-BC0F-8A9B-F7DA-DA75327D7956}"/>
              </a:ext>
            </a:extLst>
          </p:cNvPr>
          <p:cNvSpPr txBox="1"/>
          <p:nvPr/>
        </p:nvSpPr>
        <p:spPr>
          <a:xfrm>
            <a:off x="3023858" y="3152001"/>
            <a:ext cx="4454304" cy="276999"/>
          </a:xfrm>
          <a:prstGeom prst="rect">
            <a:avLst/>
          </a:prstGeom>
          <a:solidFill>
            <a:schemeClr val="bg1"/>
          </a:solidFill>
        </p:spPr>
        <p:txBody>
          <a:bodyPr wrap="square" rtlCol="0">
            <a:spAutoFit/>
          </a:bodyPr>
          <a:lstStyle/>
          <a:p>
            <a:pPr algn="ctr"/>
            <a:r>
              <a:rPr lang="en-US" sz="1200" b="1" dirty="0">
                <a:solidFill>
                  <a:srgbClr val="1F00FF"/>
                </a:solidFill>
              </a:rPr>
              <a:t>Note: Children born between 2/2/21 and 9/1/2022 are eligible.</a:t>
            </a:r>
          </a:p>
        </p:txBody>
      </p:sp>
    </p:spTree>
    <p:extLst>
      <p:ext uri="{BB962C8B-B14F-4D97-AF65-F5344CB8AC3E}">
        <p14:creationId xmlns:p14="http://schemas.microsoft.com/office/powerpoint/2010/main" val="2381037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A52AD-AD4B-342D-CC02-39DA701CD7F7}"/>
              </a:ext>
            </a:extLst>
          </p:cNvPr>
          <p:cNvPicPr>
            <a:picLocks noChangeAspect="1"/>
          </p:cNvPicPr>
          <p:nvPr/>
        </p:nvPicPr>
        <p:blipFill>
          <a:blip r:embed="rId2"/>
          <a:stretch>
            <a:fillRect/>
          </a:stretch>
        </p:blipFill>
        <p:spPr>
          <a:xfrm>
            <a:off x="0" y="506046"/>
            <a:ext cx="12192000" cy="5845908"/>
          </a:xfrm>
          <a:prstGeom prst="rect">
            <a:avLst/>
          </a:prstGeom>
        </p:spPr>
      </p:pic>
    </p:spTree>
    <p:extLst>
      <p:ext uri="{BB962C8B-B14F-4D97-AF65-F5344CB8AC3E}">
        <p14:creationId xmlns:p14="http://schemas.microsoft.com/office/powerpoint/2010/main" val="224036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4AB3E-59EE-4BEC-7EEF-93C11483C614}"/>
              </a:ext>
            </a:extLst>
          </p:cNvPr>
          <p:cNvPicPr>
            <a:picLocks noChangeAspect="1"/>
          </p:cNvPicPr>
          <p:nvPr/>
        </p:nvPicPr>
        <p:blipFill>
          <a:blip r:embed="rId2"/>
          <a:stretch>
            <a:fillRect/>
          </a:stretch>
        </p:blipFill>
        <p:spPr>
          <a:xfrm>
            <a:off x="1369376" y="0"/>
            <a:ext cx="9453247" cy="6858000"/>
          </a:xfrm>
          <a:prstGeom prst="rect">
            <a:avLst/>
          </a:prstGeom>
        </p:spPr>
      </p:pic>
    </p:spTree>
    <p:extLst>
      <p:ext uri="{BB962C8B-B14F-4D97-AF65-F5344CB8AC3E}">
        <p14:creationId xmlns:p14="http://schemas.microsoft.com/office/powerpoint/2010/main" val="2657245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FA70F-A8B9-13E6-1361-C85BDF87033A}"/>
              </a:ext>
            </a:extLst>
          </p:cNvPr>
          <p:cNvPicPr>
            <a:picLocks noChangeAspect="1"/>
          </p:cNvPicPr>
          <p:nvPr/>
        </p:nvPicPr>
        <p:blipFill>
          <a:blip r:embed="rId2"/>
          <a:stretch>
            <a:fillRect/>
          </a:stretch>
        </p:blipFill>
        <p:spPr>
          <a:xfrm>
            <a:off x="0" y="280073"/>
            <a:ext cx="12192000" cy="6297854"/>
          </a:xfrm>
          <a:prstGeom prst="rect">
            <a:avLst/>
          </a:prstGeom>
        </p:spPr>
      </p:pic>
    </p:spTree>
    <p:extLst>
      <p:ext uri="{BB962C8B-B14F-4D97-AF65-F5344CB8AC3E}">
        <p14:creationId xmlns:p14="http://schemas.microsoft.com/office/powerpoint/2010/main" val="1666881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1D73B-666B-C7E2-1246-D33053A58400}"/>
              </a:ext>
            </a:extLst>
          </p:cNvPr>
          <p:cNvPicPr>
            <a:picLocks noChangeAspect="1"/>
          </p:cNvPicPr>
          <p:nvPr/>
        </p:nvPicPr>
        <p:blipFill>
          <a:blip r:embed="rId3"/>
          <a:stretch>
            <a:fillRect/>
          </a:stretch>
        </p:blipFill>
        <p:spPr>
          <a:xfrm>
            <a:off x="0" y="2529590"/>
            <a:ext cx="12192000" cy="1798820"/>
          </a:xfrm>
          <a:prstGeom prst="rect">
            <a:avLst/>
          </a:prstGeom>
        </p:spPr>
      </p:pic>
      <p:sp>
        <p:nvSpPr>
          <p:cNvPr id="4" name="TextBox 3">
            <a:extLst>
              <a:ext uri="{FF2B5EF4-FFF2-40B4-BE49-F238E27FC236}">
                <a16:creationId xmlns:a16="http://schemas.microsoft.com/office/drawing/2014/main" id="{63F276F8-87E3-BA2B-3B12-8945DA45E8A3}"/>
              </a:ext>
            </a:extLst>
          </p:cNvPr>
          <p:cNvSpPr txBox="1"/>
          <p:nvPr/>
        </p:nvSpPr>
        <p:spPr>
          <a:xfrm>
            <a:off x="2695100" y="4912242"/>
            <a:ext cx="6801799" cy="1015663"/>
          </a:xfrm>
          <a:prstGeom prst="rect">
            <a:avLst/>
          </a:prstGeom>
          <a:solidFill>
            <a:srgbClr val="FFFF00"/>
          </a:solidFill>
        </p:spPr>
        <p:txBody>
          <a:bodyPr wrap="square" rtlCol="0">
            <a:spAutoFit/>
          </a:bodyPr>
          <a:lstStyle/>
          <a:p>
            <a:pPr algn="ctr"/>
            <a:r>
              <a:rPr lang="es-ES" sz="2000" b="1" dirty="0">
                <a:latin typeface="Abadi" panose="020B0604020104020204" pitchFamily="34" charset="0"/>
              </a:rPr>
              <a:t>Tenga en cuenta: </a:t>
            </a:r>
            <a:r>
              <a:rPr lang="es-ES" sz="2000" b="1" dirty="0">
                <a:latin typeface="Abadi Extra Light" panose="020B0204020104020204" pitchFamily="34" charset="0"/>
              </a:rPr>
              <a:t>si selecciona “</a:t>
            </a:r>
            <a:r>
              <a:rPr lang="es-ES" sz="2000" b="1" dirty="0" err="1">
                <a:latin typeface="Abadi" panose="020B0604020104020204" pitchFamily="34" charset="0"/>
              </a:rPr>
              <a:t>Save</a:t>
            </a:r>
            <a:r>
              <a:rPr lang="es-ES" sz="2000" b="1" dirty="0">
                <a:latin typeface="Abadi" panose="020B0604020104020204" pitchFamily="34" charset="0"/>
              </a:rPr>
              <a:t> Draft/Guardar Borrador</a:t>
            </a:r>
            <a:r>
              <a:rPr lang="es-ES" sz="2000" b="1" dirty="0">
                <a:latin typeface="Abadi Extra Light" panose="020B0204020104020204" pitchFamily="34" charset="0"/>
              </a:rPr>
              <a:t>", su solicitud NO se envía y no será revisada. Debe hacer clic en “</a:t>
            </a:r>
            <a:r>
              <a:rPr lang="es-ES" sz="2000" b="1" dirty="0" err="1">
                <a:latin typeface="Abadi" panose="020B0604020104020204" pitchFamily="34" charset="0"/>
              </a:rPr>
              <a:t>Save</a:t>
            </a:r>
            <a:r>
              <a:rPr lang="es-ES" sz="2000" b="1" dirty="0">
                <a:latin typeface="Abadi" panose="020B0604020104020204" pitchFamily="34" charset="0"/>
              </a:rPr>
              <a:t>/Guardar</a:t>
            </a:r>
            <a:r>
              <a:rPr lang="es-ES" sz="2000" b="1" dirty="0">
                <a:latin typeface="Abadi Extra Light" panose="020B0204020104020204" pitchFamily="34" charset="0"/>
              </a:rPr>
              <a:t>" para que se revise y se agregue a la lotería.</a:t>
            </a:r>
            <a:endParaRPr lang="en-US" sz="2000" b="1" dirty="0">
              <a:latin typeface="Abadi Extra Light" panose="020B0204020104020204" pitchFamily="34" charset="0"/>
            </a:endParaRPr>
          </a:p>
        </p:txBody>
      </p:sp>
      <p:cxnSp>
        <p:nvCxnSpPr>
          <p:cNvPr id="5" name="Straight Arrow Connector 4">
            <a:extLst>
              <a:ext uri="{FF2B5EF4-FFF2-40B4-BE49-F238E27FC236}">
                <a16:creationId xmlns:a16="http://schemas.microsoft.com/office/drawing/2014/main" id="{317063B6-4B9F-798D-C557-64B0524EE85B}"/>
              </a:ext>
            </a:extLst>
          </p:cNvPr>
          <p:cNvCxnSpPr>
            <a:cxnSpLocks/>
          </p:cNvCxnSpPr>
          <p:nvPr/>
        </p:nvCxnSpPr>
        <p:spPr>
          <a:xfrm flipH="1" flipV="1">
            <a:off x="5429693" y="4274288"/>
            <a:ext cx="467833" cy="637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91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47564676"/>
              </p:ext>
            </p:extLst>
          </p:nvPr>
        </p:nvGraphicFramePr>
        <p:xfrm>
          <a:off x="20877" y="1122819"/>
          <a:ext cx="12198959" cy="462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21E26096-29D3-474B-93C8-2FBF1533D3F7}"/>
              </a:ext>
            </a:extLst>
          </p:cNvPr>
          <p:cNvSpPr txBox="1"/>
          <p:nvPr/>
        </p:nvSpPr>
        <p:spPr>
          <a:xfrm>
            <a:off x="619886" y="3931920"/>
            <a:ext cx="3543417" cy="2031325"/>
          </a:xfrm>
          <a:prstGeom prst="rect">
            <a:avLst/>
          </a:prstGeom>
          <a:noFill/>
        </p:spPr>
        <p:txBody>
          <a:bodyPr wrap="square" rtlCol="0" anchor="t">
            <a:spAutoFit/>
          </a:bodyPr>
          <a:lstStyle/>
          <a:p>
            <a:r>
              <a:rPr lang="en-US" sz="1400" dirty="0" err="1">
                <a:solidFill>
                  <a:schemeClr val="accent1">
                    <a:lumMod val="75000"/>
                  </a:schemeClr>
                </a:solidFill>
                <a:latin typeface="Abadi" panose="020B0604020104020204" pitchFamily="34" charset="0"/>
                <a:cs typeface="Arial" panose="020B0604020202020204" pitchFamily="34" charset="0"/>
              </a:rPr>
              <a:t>Sesiones</a:t>
            </a:r>
            <a:r>
              <a:rPr lang="en-US" sz="1400" dirty="0">
                <a:solidFill>
                  <a:schemeClr val="accent1">
                    <a:lumMod val="75000"/>
                  </a:schemeClr>
                </a:solidFill>
                <a:latin typeface="Abadi" panose="020B0604020104020204" pitchFamily="34" charset="0"/>
                <a:cs typeface="Arial" panose="020B0604020202020204" pitchFamily="34" charset="0"/>
              </a:rPr>
              <a:t> </a:t>
            </a:r>
            <a:r>
              <a:rPr lang="en-US" sz="1400" dirty="0" err="1">
                <a:solidFill>
                  <a:schemeClr val="accent1">
                    <a:lumMod val="75000"/>
                  </a:schemeClr>
                </a:solidFill>
                <a:latin typeface="Abadi" panose="020B0604020104020204" pitchFamily="34" charset="0"/>
                <a:cs typeface="Arial" panose="020B0604020202020204" pitchFamily="34" charset="0"/>
              </a:rPr>
              <a:t>informativas</a:t>
            </a:r>
            <a:r>
              <a:rPr lang="en-US" sz="1400" dirty="0">
                <a:solidFill>
                  <a:schemeClr val="accent1">
                    <a:lumMod val="75000"/>
                  </a:schemeClr>
                </a:solidFill>
                <a:latin typeface="Abadi" panose="020B0604020104020204" pitchFamily="34" charset="0"/>
                <a:cs typeface="Arial" panose="020B0604020202020204" pitchFamily="34" charset="0"/>
              </a:rPr>
              <a:t> </a:t>
            </a:r>
            <a:r>
              <a:rPr lang="en-US" sz="1400" dirty="0" err="1">
                <a:solidFill>
                  <a:schemeClr val="accent1">
                    <a:lumMod val="75000"/>
                  </a:schemeClr>
                </a:solidFill>
                <a:latin typeface="Abadi" panose="020B0604020104020204" pitchFamily="34" charset="0"/>
                <a:cs typeface="Arial" panose="020B0604020202020204" pitchFamily="34" charset="0"/>
              </a:rPr>
              <a:t>organizadas</a:t>
            </a:r>
            <a:r>
              <a:rPr lang="en-US" sz="1400" dirty="0">
                <a:solidFill>
                  <a:schemeClr val="accent1">
                    <a:lumMod val="75000"/>
                  </a:schemeClr>
                </a:solidFill>
                <a:latin typeface="Abadi" panose="020B0604020104020204" pitchFamily="34" charset="0"/>
                <a:cs typeface="Arial" panose="020B0604020202020204" pitchFamily="34" charset="0"/>
              </a:rPr>
              <a:t> para </a:t>
            </a:r>
            <a:r>
              <a:rPr lang="en-US" sz="1400" dirty="0" err="1">
                <a:solidFill>
                  <a:schemeClr val="accent1">
                    <a:lumMod val="75000"/>
                  </a:schemeClr>
                </a:solidFill>
                <a:latin typeface="Abadi" panose="020B0604020104020204" pitchFamily="34" charset="0"/>
                <a:cs typeface="Arial" panose="020B0604020202020204" pitchFamily="34" charset="0"/>
              </a:rPr>
              <a:t>proveedores</a:t>
            </a:r>
            <a:r>
              <a:rPr lang="en-US" sz="1400" dirty="0">
                <a:solidFill>
                  <a:schemeClr val="accent1">
                    <a:lumMod val="75000"/>
                  </a:schemeClr>
                </a:solidFill>
                <a:latin typeface="Abadi" panose="020B0604020104020204" pitchFamily="34" charset="0"/>
                <a:cs typeface="Arial" panose="020B0604020202020204" pitchFamily="34" charset="0"/>
              </a:rPr>
              <a:t> de prekindergarten </a:t>
            </a:r>
            <a:br>
              <a:rPr lang="en-US" sz="1400" dirty="0">
                <a:solidFill>
                  <a:schemeClr val="accent1">
                    <a:lumMod val="75000"/>
                  </a:schemeClr>
                </a:solidFill>
                <a:latin typeface="Abadi" panose="020B0604020104020204" pitchFamily="34" charset="0"/>
                <a:cs typeface="Arial" panose="020B0604020202020204" pitchFamily="34" charset="0"/>
              </a:rPr>
            </a:br>
            <a:r>
              <a:rPr lang="en-US" sz="1400" dirty="0">
                <a:solidFill>
                  <a:schemeClr val="accent1">
                    <a:lumMod val="75000"/>
                  </a:schemeClr>
                </a:solidFill>
                <a:latin typeface="Abadi" panose="020B0604020104020204" pitchFamily="34" charset="0"/>
                <a:cs typeface="Arial" panose="020B0604020202020204" pitchFamily="34" charset="0"/>
              </a:rPr>
              <a:t>
</a:t>
            </a:r>
            <a:r>
              <a:rPr lang="en-US" sz="1400" dirty="0" err="1">
                <a:solidFill>
                  <a:schemeClr val="accent1">
                    <a:lumMod val="75000"/>
                  </a:schemeClr>
                </a:solidFill>
                <a:latin typeface="Abadi" panose="020B0604020104020204" pitchFamily="34" charset="0"/>
                <a:cs typeface="Arial" panose="020B0604020202020204" pitchFamily="34" charset="0"/>
              </a:rPr>
              <a:t>Solicitud</a:t>
            </a:r>
            <a:r>
              <a:rPr lang="en-US" sz="1400" dirty="0">
                <a:solidFill>
                  <a:schemeClr val="accent1">
                    <a:lumMod val="75000"/>
                  </a:schemeClr>
                </a:solidFill>
                <a:latin typeface="Abadi" panose="020B0604020104020204" pitchFamily="34" charset="0"/>
                <a:cs typeface="Arial" panose="020B0604020202020204" pitchFamily="34" charset="0"/>
              </a:rPr>
              <a:t> de </a:t>
            </a:r>
            <a:r>
              <a:rPr lang="en-US" sz="1400" dirty="0" err="1">
                <a:solidFill>
                  <a:schemeClr val="accent1">
                    <a:lumMod val="75000"/>
                  </a:schemeClr>
                </a:solidFill>
                <a:latin typeface="Abadi" panose="020B0604020104020204" pitchFamily="34" charset="0"/>
                <a:cs typeface="Arial" panose="020B0604020202020204" pitchFamily="34" charset="0"/>
              </a:rPr>
              <a:t>Proveedores</a:t>
            </a:r>
            <a:r>
              <a:rPr lang="en-US" sz="1400" dirty="0">
                <a:solidFill>
                  <a:schemeClr val="accent1">
                    <a:lumMod val="75000"/>
                  </a:schemeClr>
                </a:solidFill>
                <a:latin typeface="Abadi" panose="020B0604020104020204" pitchFamily="34" charset="0"/>
                <a:cs typeface="Arial" panose="020B0604020202020204" pitchFamily="34" charset="0"/>
              </a:rPr>
              <a:t> </a:t>
            </a:r>
            <a:r>
              <a:rPr lang="en-US" sz="1400" dirty="0" err="1">
                <a:solidFill>
                  <a:schemeClr val="accent1">
                    <a:lumMod val="75000"/>
                  </a:schemeClr>
                </a:solidFill>
                <a:latin typeface="Abadi" panose="020B0604020104020204" pitchFamily="34" charset="0"/>
                <a:cs typeface="Arial" panose="020B0604020202020204" pitchFamily="34" charset="0"/>
              </a:rPr>
              <a:t>disponibles</a:t>
            </a:r>
            <a:r>
              <a:rPr lang="en-US" sz="1400" dirty="0">
                <a:solidFill>
                  <a:schemeClr val="accent1">
                    <a:lumMod val="75000"/>
                  </a:schemeClr>
                </a:solidFill>
                <a:latin typeface="Abadi" panose="020B0604020104020204" pitchFamily="34" charset="0"/>
                <a:cs typeface="Arial" panose="020B0604020202020204" pitchFamily="34" charset="0"/>
              </a:rPr>
              <a:t>
</a:t>
            </a:r>
            <a:r>
              <a:rPr lang="en-US" sz="1400" dirty="0">
                <a:solidFill>
                  <a:schemeClr val="accent1">
                    <a:lumMod val="75000"/>
                  </a:schemeClr>
                </a:solidFill>
                <a:latin typeface="Abadi" panose="020B0604020104020204" pitchFamily="34" charset="0"/>
                <a:cs typeface="Arial" panose="020B0604020202020204" pitchFamily="34" charset="0"/>
                <a:hlinkClick r:id="rId8"/>
              </a:rPr>
              <a:t>www.miamibeachfl.gov/prek</a:t>
            </a:r>
            <a:r>
              <a:rPr lang="en-US" sz="1400" dirty="0">
                <a:solidFill>
                  <a:schemeClr val="accent1">
                    <a:lumMod val="75000"/>
                  </a:schemeClr>
                </a:solidFill>
                <a:latin typeface="Abadi" panose="020B0604020104020204" pitchFamily="34" charset="0"/>
                <a:cs typeface="Arial" panose="020B0604020202020204" pitchFamily="34" charset="0"/>
              </a:rPr>
              <a:t>    </a:t>
            </a:r>
            <a:br>
              <a:rPr lang="en-US" sz="1400" dirty="0">
                <a:solidFill>
                  <a:schemeClr val="accent1">
                    <a:lumMod val="75000"/>
                  </a:schemeClr>
                </a:solidFill>
                <a:latin typeface="Abadi" panose="020B0604020104020204" pitchFamily="34" charset="0"/>
                <a:cs typeface="Arial" panose="020B0604020202020204" pitchFamily="34" charset="0"/>
              </a:rPr>
            </a:br>
            <a:r>
              <a:rPr lang="en-US" sz="1400" dirty="0">
                <a:solidFill>
                  <a:schemeClr val="accent1">
                    <a:lumMod val="75000"/>
                  </a:schemeClr>
                </a:solidFill>
                <a:latin typeface="Abadi" panose="020B0604020104020204" pitchFamily="34" charset="0"/>
                <a:cs typeface="Arial" panose="020B0604020202020204" pitchFamily="34" charset="0"/>
              </a:rPr>
              <a:t>
Familia de Miami Beach 
</a:t>
            </a:r>
            <a:r>
              <a:rPr lang="en-US" sz="1400" dirty="0" err="1">
                <a:solidFill>
                  <a:schemeClr val="accent1">
                    <a:lumMod val="75000"/>
                  </a:schemeClr>
                </a:solidFill>
                <a:latin typeface="Abadi" panose="020B0604020104020204" pitchFamily="34" charset="0"/>
                <a:cs typeface="Arial" panose="020B0604020202020204" pitchFamily="34" charset="0"/>
              </a:rPr>
              <a:t>Folleto</a:t>
            </a:r>
            <a:r>
              <a:rPr lang="en-US" sz="1400" dirty="0">
                <a:solidFill>
                  <a:schemeClr val="accent1">
                    <a:lumMod val="75000"/>
                  </a:schemeClr>
                </a:solidFill>
                <a:latin typeface="Abadi" panose="020B0604020104020204" pitchFamily="34" charset="0"/>
                <a:cs typeface="Arial" panose="020B0604020202020204" pitchFamily="34" charset="0"/>
              </a:rPr>
              <a:t> de </a:t>
            </a:r>
            <a:r>
              <a:rPr lang="en-US" sz="1400" dirty="0" err="1">
                <a:solidFill>
                  <a:schemeClr val="accent1">
                    <a:lumMod val="75000"/>
                  </a:schemeClr>
                </a:solidFill>
                <a:latin typeface="Abadi" panose="020B0604020104020204" pitchFamily="34" charset="0"/>
                <a:cs typeface="Arial" panose="020B0604020202020204" pitchFamily="34" charset="0"/>
              </a:rPr>
              <a:t>sesiones</a:t>
            </a:r>
            <a:r>
              <a:rPr lang="en-US" sz="1400" dirty="0">
                <a:solidFill>
                  <a:schemeClr val="accent1">
                    <a:lumMod val="75000"/>
                  </a:schemeClr>
                </a:solidFill>
                <a:latin typeface="Abadi" panose="020B0604020104020204" pitchFamily="34" charset="0"/>
                <a:cs typeface="Arial" panose="020B0604020202020204" pitchFamily="34" charset="0"/>
              </a:rPr>
              <a:t> </a:t>
            </a:r>
            <a:r>
              <a:rPr lang="en-US" sz="1400" dirty="0" err="1">
                <a:solidFill>
                  <a:schemeClr val="accent1">
                    <a:lumMod val="75000"/>
                  </a:schemeClr>
                </a:solidFill>
                <a:latin typeface="Abadi" panose="020B0604020104020204" pitchFamily="34" charset="0"/>
                <a:cs typeface="Arial" panose="020B0604020202020204" pitchFamily="34" charset="0"/>
              </a:rPr>
              <a:t>informativas</a:t>
            </a:r>
            <a:r>
              <a:rPr lang="en-US" sz="1400" dirty="0">
                <a:solidFill>
                  <a:schemeClr val="accent1">
                    <a:lumMod val="75000"/>
                  </a:schemeClr>
                </a:solidFill>
                <a:latin typeface="Abadi" panose="020B0604020104020204" pitchFamily="34" charset="0"/>
                <a:cs typeface="Arial" panose="020B0604020202020204" pitchFamily="34" charset="0"/>
              </a:rPr>
              <a:t> </a:t>
            </a:r>
            <a:r>
              <a:rPr lang="en-US" sz="1400" dirty="0" err="1">
                <a:solidFill>
                  <a:schemeClr val="accent1">
                    <a:lumMod val="75000"/>
                  </a:schemeClr>
                </a:solidFill>
                <a:latin typeface="Abadi" panose="020B0604020104020204" pitchFamily="34" charset="0"/>
                <a:cs typeface="Arial" panose="020B0604020202020204" pitchFamily="34" charset="0"/>
              </a:rPr>
              <a:t>distribuido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Straight Connector 48">
            <a:extLst>
              <a:ext uri="{FF2B5EF4-FFF2-40B4-BE49-F238E27FC236}">
                <a16:creationId xmlns:a16="http://schemas.microsoft.com/office/drawing/2014/main" id="{C98B3740-3F06-4C0C-A052-3B71093379EA}"/>
              </a:ext>
            </a:extLst>
          </p:cNvPr>
          <p:cNvCxnSpPr>
            <a:cxnSpLocks/>
          </p:cNvCxnSpPr>
          <p:nvPr/>
        </p:nvCxnSpPr>
        <p:spPr>
          <a:xfrm>
            <a:off x="6227146" y="4188382"/>
            <a:ext cx="13538" cy="2533093"/>
          </a:xfrm>
          <a:prstGeom prst="line">
            <a:avLst/>
          </a:prstGeom>
          <a:ln w="31750">
            <a:solidFill>
              <a:schemeClr val="bg1">
                <a:lumMod val="65000"/>
              </a:schemeClr>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71AF145-B146-4F5D-8638-9E6160D876E6}"/>
              </a:ext>
            </a:extLst>
          </p:cNvPr>
          <p:cNvCxnSpPr>
            <a:cxnSpLocks/>
          </p:cNvCxnSpPr>
          <p:nvPr/>
        </p:nvCxnSpPr>
        <p:spPr>
          <a:xfrm>
            <a:off x="3614738" y="474509"/>
            <a:ext cx="1" cy="2247667"/>
          </a:xfrm>
          <a:prstGeom prst="line">
            <a:avLst/>
          </a:prstGeom>
          <a:ln w="31750">
            <a:solidFill>
              <a:schemeClr val="bg1">
                <a:lumMod val="65000"/>
              </a:schemeClr>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3BC4781-06B7-4B13-859E-E20FB4A0A6A5}"/>
              </a:ext>
            </a:extLst>
          </p:cNvPr>
          <p:cNvCxnSpPr>
            <a:cxnSpLocks/>
          </p:cNvCxnSpPr>
          <p:nvPr/>
        </p:nvCxnSpPr>
        <p:spPr>
          <a:xfrm>
            <a:off x="9144770" y="474509"/>
            <a:ext cx="0" cy="2247667"/>
          </a:xfrm>
          <a:prstGeom prst="line">
            <a:avLst/>
          </a:prstGeom>
          <a:ln w="31750">
            <a:solidFill>
              <a:schemeClr val="bg1">
                <a:lumMod val="65000"/>
              </a:schemeClr>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BF60AE6F-D80E-45A5-852B-2854A709D87B}"/>
              </a:ext>
            </a:extLst>
          </p:cNvPr>
          <p:cNvSpPr txBox="1"/>
          <p:nvPr/>
        </p:nvSpPr>
        <p:spPr>
          <a:xfrm>
            <a:off x="3749038" y="548640"/>
            <a:ext cx="4943857" cy="2462213"/>
          </a:xfrm>
          <a:prstGeom prst="rect">
            <a:avLst/>
          </a:prstGeom>
          <a:noFill/>
        </p:spPr>
        <p:txBody>
          <a:bodyPr wrap="square" rtlCol="0" anchor="t">
            <a:spAutoFit/>
          </a:bodyPr>
          <a:lstStyle/>
          <a:p>
            <a:r>
              <a:rPr lang="es-ES" sz="1400" b="1" dirty="0">
                <a:solidFill>
                  <a:schemeClr val="accent1">
                    <a:lumMod val="75000"/>
                  </a:schemeClr>
                </a:solidFill>
                <a:latin typeface="Abadi" panose="020B0604020104020204" pitchFamily="34" charset="0"/>
                <a:cs typeface="Arial" panose="020B0604020202020204" pitchFamily="34" charset="0"/>
              </a:rPr>
              <a:t>La solicitud para familias se abre el 8 de septiembre de 2025 </a:t>
            </a:r>
            <a:br>
              <a:rPr lang="es-ES" sz="1400" b="1" dirty="0">
                <a:solidFill>
                  <a:schemeClr val="accent1">
                    <a:lumMod val="75000"/>
                  </a:schemeClr>
                </a:solidFill>
                <a:latin typeface="Abadi" panose="020B0604020104020204" pitchFamily="34" charset="0"/>
                <a:cs typeface="Arial" panose="020B0604020202020204" pitchFamily="34" charset="0"/>
              </a:rPr>
            </a:br>
            <a:r>
              <a:rPr lang="es-ES" sz="1400" b="1" dirty="0">
                <a:solidFill>
                  <a:schemeClr val="accent1">
                    <a:lumMod val="75000"/>
                  </a:schemeClr>
                </a:solidFill>
                <a:latin typeface="Abadi" panose="020B0604020104020204" pitchFamily="34" charset="0"/>
                <a:cs typeface="Arial" panose="020B0604020202020204" pitchFamily="34" charset="0"/>
              </a:rPr>
              <a:t>
</a:t>
            </a:r>
            <a:r>
              <a:rPr lang="es-ES" sz="1400" dirty="0">
                <a:solidFill>
                  <a:schemeClr val="accent1">
                    <a:lumMod val="75000"/>
                  </a:schemeClr>
                </a:solidFill>
                <a:latin typeface="Abadi" panose="020B0604020104020204" pitchFamily="34" charset="0"/>
                <a:cs typeface="Arial" panose="020B0604020202020204" pitchFamily="34" charset="0"/>
              </a:rPr>
              <a:t>Sesiones informativas familiares de Miami Beach del 8 al 15 de septiembre de 2025 </a:t>
            </a:r>
          </a:p>
          <a:p>
            <a:r>
              <a:rPr lang="es-ES" sz="1400" dirty="0">
                <a:solidFill>
                  <a:schemeClr val="accent1">
                    <a:lumMod val="75000"/>
                  </a:schemeClr>
                </a:solidFill>
                <a:latin typeface="Abadi" panose="020B0604020104020204" pitchFamily="34" charset="0"/>
                <a:cs typeface="Arial" panose="020B0604020202020204" pitchFamily="34" charset="0"/>
              </a:rPr>
              <a:t>
Las solicitudes para familias vencen el 1 de diciembre de 2025 
</a:t>
            </a:r>
            <a:r>
              <a:rPr lang="es-ES" sz="1400" dirty="0">
                <a:solidFill>
                  <a:schemeClr val="accent1">
                    <a:lumMod val="75000"/>
                  </a:schemeClr>
                </a:solidFill>
                <a:latin typeface="Abadi" panose="020B0604020104020204" pitchFamily="34" charset="0"/>
                <a:cs typeface="Arial" panose="020B0604020202020204" pitchFamily="34" charset="0"/>
                <a:hlinkClick r:id="rId8"/>
              </a:rPr>
              <a:t>www.miamibeachfl.gov/prek</a:t>
            </a:r>
            <a:r>
              <a:rPr lang="es-ES" sz="1400" dirty="0">
                <a:solidFill>
                  <a:schemeClr val="accent1">
                    <a:lumMod val="75000"/>
                  </a:schemeClr>
                </a:solidFill>
                <a:latin typeface="Abadi" panose="020B0604020104020204" pitchFamily="34" charset="0"/>
                <a:cs typeface="Arial" panose="020B0604020202020204" pitchFamily="34" charset="0"/>
              </a:rPr>
              <a:t> </a:t>
            </a:r>
          </a:p>
          <a:p>
            <a:r>
              <a:rPr lang="es-ES" sz="1400" dirty="0">
                <a:solidFill>
                  <a:schemeClr val="accent1">
                    <a:lumMod val="75000"/>
                  </a:schemeClr>
                </a:solidFill>
                <a:latin typeface="Abadi" panose="020B0604020104020204" pitchFamily="34" charset="0"/>
                <a:cs typeface="Arial" panose="020B0604020202020204" pitchFamily="34" charset="0"/>
              </a:rPr>
              <a:t> 
Solicitud de Proveedores disponibles www.miamibeachfl.gov/prek</a:t>
            </a:r>
            <a:r>
              <a:rPr lang="en-US" sz="1400" dirty="0">
                <a:solidFill>
                  <a:schemeClr val="accent1">
                    <a:lumMod val="7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B99D2066-1496-4EAE-BA1B-4755312BC02B}"/>
              </a:ext>
            </a:extLst>
          </p:cNvPr>
          <p:cNvSpPr txBox="1"/>
          <p:nvPr/>
        </p:nvSpPr>
        <p:spPr>
          <a:xfrm>
            <a:off x="9241680" y="1188720"/>
            <a:ext cx="2749299" cy="954107"/>
          </a:xfrm>
          <a:prstGeom prst="rect">
            <a:avLst/>
          </a:prstGeom>
          <a:noFill/>
        </p:spPr>
        <p:txBody>
          <a:bodyPr wrap="square" rtlCol="0" anchor="t">
            <a:spAutoFit/>
          </a:bodyPr>
          <a:lstStyle/>
          <a:p>
            <a:pPr lvl="0">
              <a:defRPr/>
            </a:pPr>
            <a:r>
              <a:rPr lang="es-ES" sz="1400" dirty="0">
                <a:solidFill>
                  <a:schemeClr val="accent1">
                    <a:lumMod val="75000"/>
                  </a:schemeClr>
                </a:solidFill>
                <a:latin typeface="Abadi" panose="020B0604020104020204" pitchFamily="34" charset="0"/>
                <a:cs typeface="Arial" panose="020B0604020202020204" pitchFamily="34" charset="0"/>
              </a:rPr>
              <a:t>Carta de confirmación ejecutada por la familia / proveedor debido a Ciudad Miami Beach</a:t>
            </a:r>
            <a:endParaRPr lang="en-US" sz="1200" dirty="0">
              <a:solidFill>
                <a:prstClr val="black"/>
              </a:solidFill>
              <a:latin typeface="Calibri" panose="020F0502020204030204"/>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cxnSp>
        <p:nvCxnSpPr>
          <p:cNvPr id="33" name="Straight Connector 32">
            <a:extLst>
              <a:ext uri="{FF2B5EF4-FFF2-40B4-BE49-F238E27FC236}">
                <a16:creationId xmlns:a16="http://schemas.microsoft.com/office/drawing/2014/main" id="{E96D50DC-5B12-48DC-A9E4-566A23E59109}"/>
              </a:ext>
            </a:extLst>
          </p:cNvPr>
          <p:cNvCxnSpPr>
            <a:cxnSpLocks/>
          </p:cNvCxnSpPr>
          <p:nvPr/>
        </p:nvCxnSpPr>
        <p:spPr>
          <a:xfrm>
            <a:off x="619886" y="4188382"/>
            <a:ext cx="0" cy="1642147"/>
          </a:xfrm>
          <a:prstGeom prst="line">
            <a:avLst/>
          </a:prstGeom>
          <a:ln w="31750">
            <a:solidFill>
              <a:schemeClr val="bg1">
                <a:lumMod val="65000"/>
              </a:schemeClr>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A211067-BEDB-4BC9-A5F7-D4DE6E481FE8}"/>
              </a:ext>
            </a:extLst>
          </p:cNvPr>
          <p:cNvSpPr txBox="1"/>
          <p:nvPr/>
        </p:nvSpPr>
        <p:spPr>
          <a:xfrm>
            <a:off x="6403612" y="4114800"/>
            <a:ext cx="2838068" cy="1815882"/>
          </a:xfrm>
          <a:prstGeom prst="rect">
            <a:avLst/>
          </a:prstGeom>
          <a:noFill/>
        </p:spPr>
        <p:txBody>
          <a:bodyPr wrap="square" rtlCol="0">
            <a:spAutoFit/>
          </a:bodyPr>
          <a:lstStyle/>
          <a:p>
            <a:pPr lvl="0">
              <a:defRPr/>
            </a:pPr>
            <a:r>
              <a:rPr lang="es-ES" sz="1400" b="1" dirty="0">
                <a:solidFill>
                  <a:srgbClr val="4472C4">
                    <a:lumMod val="75000"/>
                  </a:srgbClr>
                </a:solidFill>
                <a:latin typeface="Abadi" panose="020B0604020104020204" pitchFamily="34" charset="0"/>
                <a:cs typeface="Arial" panose="020B0604020202020204" pitchFamily="34" charset="0"/>
              </a:rPr>
              <a:t>Lotería 5 de diciembre de 2025
</a:t>
            </a:r>
          </a:p>
          <a:p>
            <a:pPr lvl="0">
              <a:defRPr/>
            </a:pPr>
            <a:r>
              <a:rPr lang="es-ES" sz="1400" dirty="0">
                <a:solidFill>
                  <a:srgbClr val="4472C4">
                    <a:lumMod val="75000"/>
                  </a:srgbClr>
                </a:solidFill>
                <a:latin typeface="Abadi" panose="020B0604020104020204" pitchFamily="34" charset="0"/>
                <a:cs typeface="Arial" panose="020B0604020202020204" pitchFamily="34" charset="0"/>
              </a:rPr>
              <a:t>Notificación a las familias y publicación pública 
</a:t>
            </a:r>
          </a:p>
          <a:p>
            <a:pPr lvl="0">
              <a:defRPr/>
            </a:pPr>
            <a:r>
              <a:rPr lang="es-ES" sz="1400" dirty="0">
                <a:solidFill>
                  <a:srgbClr val="4472C4">
                    <a:lumMod val="75000"/>
                  </a:srgbClr>
                </a:solidFill>
                <a:latin typeface="Abadi" panose="020B0604020104020204" pitchFamily="34" charset="0"/>
                <a:cs typeface="Arial" panose="020B0604020202020204" pitchFamily="34" charset="0"/>
              </a:rPr>
              <a:t>Notificación al proveedor de la selección de la familia Miami Beach</a:t>
            </a:r>
            <a:endParaRPr lang="en-US" sz="1400" dirty="0">
              <a:solidFill>
                <a:srgbClr val="4472C4">
                  <a:lumMod val="75000"/>
                </a:srgbClr>
              </a:solidFill>
              <a:latin typeface="Abadi" panose="020B0604020104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E95A027-FCD7-35BA-D1CE-0FCAE674A0C3}"/>
              </a:ext>
            </a:extLst>
          </p:cNvPr>
          <p:cNvPicPr>
            <a:picLocks noChangeAspect="1"/>
          </p:cNvPicPr>
          <p:nvPr/>
        </p:nvPicPr>
        <p:blipFill rotWithShape="1">
          <a:blip r:embed="rId9">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2620099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326328" y="586060"/>
            <a:ext cx="5760719" cy="1325562"/>
          </a:xfrm>
        </p:spPr>
        <p:txBody>
          <a:bodyPr>
            <a:normAutofit/>
          </a:bodyPr>
          <a:lstStyle/>
          <a:p>
            <a:r>
              <a:rPr lang="en-US" sz="4000" b="1"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La </a:t>
            </a:r>
            <a:r>
              <a:rPr lang="en-US" sz="4000" b="1" dirty="0" err="1">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Lotería</a:t>
            </a:r>
            <a:r>
              <a:rPr lang="en-US" sz="4000" b="1"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4000" b="1" dirty="0" err="1">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Proceso</a:t>
            </a:r>
            <a:endParaRPr lang="en-US"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1025236" y="1665768"/>
            <a:ext cx="10350036" cy="4733665"/>
          </a:xfrm>
        </p:spPr>
        <p:txBody>
          <a:bodyPr>
            <a:normAutofit/>
          </a:bodyPr>
          <a:lstStyle/>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Los fondos para el programa son limitados, no todas las personas en la lista de espera serán contactadas  </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El personal contactará a los solicitantes en el orden que sean seleccionados por medio de una lotería computarizada que establecerá el orden numérico en que serán contactados hasta que los fondos se agoten    </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Los resultados de la lotería se publicarán en el sitio de web de la Ciudad, incluyendo  nombre del padre/madre/ tutor legal, número de confirmación, y número de lotería</a:t>
            </a:r>
          </a:p>
          <a:p>
            <a:pPr marL="0" indent="0">
              <a:buNone/>
            </a:pPr>
            <a:endParaRPr lang="en-US" dirty="0"/>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D56289A5-9106-D415-E272-F0FC31379C7C}"/>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52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106589" y="658403"/>
            <a:ext cx="5760719" cy="1325562"/>
          </a:xfrm>
        </p:spPr>
        <p:txBody>
          <a:bodyPr>
            <a:normAutofit/>
          </a:bodyPr>
          <a:lstStyle/>
          <a:p>
            <a:r>
              <a:rPr lang="en-US" sz="4000" b="1"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Pago al </a:t>
            </a:r>
            <a:r>
              <a:rPr lang="en-US" sz="4000" b="1" dirty="0" err="1">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Proveedor</a:t>
            </a:r>
            <a:endParaRPr lang="en-US"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964419" y="1696229"/>
            <a:ext cx="10554185" cy="4733665"/>
          </a:xfrm>
        </p:spPr>
        <p:txBody>
          <a:bodyPr>
            <a:normAutofit/>
          </a:bodyPr>
          <a:lstStyle/>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Se le pagará a los Proveedores a su tasa de pago normal o $6.66 por hora, o lo que sea menos, hasta 2.5 horas por día por 180 días, a no exceder $3,000 por cada año escolar correspondiente a cada menor participante.  </a:t>
            </a:r>
          </a:p>
          <a:p>
            <a:pPr>
              <a:lnSpc>
                <a:spcPct val="107000"/>
              </a:lnSpc>
              <a:spcBef>
                <a:spcPts val="0"/>
              </a:spcBef>
              <a:buFont typeface="Wingdings" panose="05000000000000000000" pitchFamily="2" charset="2"/>
              <a:buChar char="Ø"/>
            </a:pP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Cualquier rebaja basada en nivel de ingreso u otra oferta ofrecida por el Proveedor disminuirá la cantidad debida por la Ciudad. </a:t>
            </a:r>
          </a:p>
          <a:p>
            <a:pPr>
              <a:lnSpc>
                <a:spcPct val="107000"/>
              </a:lnSpc>
              <a:spcBef>
                <a:spcPts val="0"/>
              </a:spcBef>
              <a:buFont typeface="Wingdings" panose="05000000000000000000" pitchFamily="2" charset="2"/>
              <a:buChar char="Ø"/>
            </a:pP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Si el costo de la matrícula del Proveedor excede la tasa máxima de $6.66 por hora aprobada por CMB, el padre/madre/tutor legal se compromete a pagar cualquier cantidad  adicional al proveedor. </a:t>
            </a:r>
            <a:endParaRPr lang="en-US" dirty="0"/>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56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front of a fence&#10;&#10;Description automatically generated">
            <a:extLst>
              <a:ext uri="{FF2B5EF4-FFF2-40B4-BE49-F238E27FC236}">
                <a16:creationId xmlns:a16="http://schemas.microsoft.com/office/drawing/2014/main" id="{C9C10CE1-AC3D-4861-90F0-E4738D053CB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4864" y="0"/>
            <a:ext cx="12246864" cy="6858000"/>
          </a:xfrm>
          <a:prstGeom prst="rect">
            <a:avLst/>
          </a:prstGeom>
        </p:spPr>
      </p:pic>
      <p:sp>
        <p:nvSpPr>
          <p:cNvPr id="9" name="Rectangle 8">
            <a:extLst>
              <a:ext uri="{FF2B5EF4-FFF2-40B4-BE49-F238E27FC236}">
                <a16:creationId xmlns:a16="http://schemas.microsoft.com/office/drawing/2014/main" id="{F0CFED13-36B4-4008-AD98-F47E7D22DA59}"/>
              </a:ext>
            </a:extLst>
          </p:cNvPr>
          <p:cNvSpPr/>
          <p:nvPr/>
        </p:nvSpPr>
        <p:spPr>
          <a:xfrm>
            <a:off x="1127960" y="2705725"/>
            <a:ext cx="9881216" cy="2123658"/>
          </a:xfrm>
          <a:prstGeom prst="rect">
            <a:avLst/>
          </a:prstGeom>
        </p:spPr>
        <p:txBody>
          <a:bodyPr wrap="square">
            <a:spAutoFit/>
          </a:bodyPr>
          <a:lstStyle/>
          <a:p>
            <a:pPr algn="ctr"/>
            <a:r>
              <a:rPr lang="en-US" sz="4400" b="1" dirty="0" err="1">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Aplicar</a:t>
            </a:r>
            <a:r>
              <a:rPr lang="en-US" sz="44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 </a:t>
            </a:r>
            <a:r>
              <a:rPr lang="en-US" sz="4400"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www.miamibeachfl.gov/prek</a:t>
            </a:r>
          </a:p>
          <a:p>
            <a:pPr algn="ctr"/>
            <a:r>
              <a:rPr lang="en-US" sz="4400" b="1" dirty="0" err="1">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Envíenos</a:t>
            </a:r>
            <a:r>
              <a:rPr lang="en-US" sz="44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 un </a:t>
            </a:r>
            <a:r>
              <a:rPr lang="en-US" sz="4400" b="1" dirty="0" err="1">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correo</a:t>
            </a:r>
            <a:r>
              <a:rPr lang="en-US" sz="44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 </a:t>
            </a:r>
            <a:r>
              <a:rPr lang="en-US" sz="4400" b="1" dirty="0" err="1">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electrónico</a:t>
            </a:r>
            <a:r>
              <a:rPr lang="en-US" sz="44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 </a:t>
            </a:r>
            <a:r>
              <a:rPr lang="en-US" sz="4400"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education@miamibeachfl.gov</a:t>
            </a:r>
            <a:endParaRPr lang="en-US" sz="4400" dirty="0">
              <a:effectLst>
                <a:outerShdw blurRad="38100" dist="38100" dir="2700000" algn="tl">
                  <a:srgbClr val="000000">
                    <a:alpha val="43137"/>
                  </a:srgbClr>
                </a:outerShdw>
              </a:effectLst>
              <a:latin typeface="Abadi" panose="020B0604020104020204" pitchFamily="34" charset="0"/>
            </a:endParaRPr>
          </a:p>
        </p:txBody>
      </p:sp>
      <p:sp>
        <p:nvSpPr>
          <p:cNvPr id="7" name="Right Triangle 6">
            <a:extLst>
              <a:ext uri="{FF2B5EF4-FFF2-40B4-BE49-F238E27FC236}">
                <a16:creationId xmlns:a16="http://schemas.microsoft.com/office/drawing/2014/main" id="{9884E3BE-5057-42D0-AFEE-C04B4A30C868}"/>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2712A701-82DD-474D-9F59-351669676851}"/>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44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9A7868-33FA-4872-63C1-92F0B64EDA9C}"/>
              </a:ext>
            </a:extLst>
          </p:cNvPr>
          <p:cNvPicPr>
            <a:picLocks noChangeAspect="1"/>
          </p:cNvPicPr>
          <p:nvPr/>
        </p:nvPicPr>
        <p:blipFill>
          <a:blip r:embed="rId3"/>
          <a:stretch>
            <a:fillRect/>
          </a:stretch>
        </p:blipFill>
        <p:spPr>
          <a:xfrm>
            <a:off x="1545265" y="984024"/>
            <a:ext cx="8651029" cy="5873976"/>
          </a:xfrm>
          <a:prstGeom prst="rect">
            <a:avLst/>
          </a:prstGeom>
        </p:spPr>
      </p:pic>
      <p:sp>
        <p:nvSpPr>
          <p:cNvPr id="7" name="Rectangle 6">
            <a:extLst>
              <a:ext uri="{FF2B5EF4-FFF2-40B4-BE49-F238E27FC236}">
                <a16:creationId xmlns:a16="http://schemas.microsoft.com/office/drawing/2014/main" id="{77927A4C-EE25-4529-ADBE-93065D044EE9}"/>
              </a:ext>
            </a:extLst>
          </p:cNvPr>
          <p:cNvSpPr/>
          <p:nvPr/>
        </p:nvSpPr>
        <p:spPr>
          <a:xfrm>
            <a:off x="0" y="0"/>
            <a:ext cx="12180517" cy="47707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9698362-23EC-C3F0-2358-3BA5F6D2A533}"/>
              </a:ext>
            </a:extLst>
          </p:cNvPr>
          <p:cNvPicPr>
            <a:picLocks noChangeAspect="1"/>
          </p:cNvPicPr>
          <p:nvPr/>
        </p:nvPicPr>
        <p:blipFill rotWithShape="1">
          <a:blip r:embed="rId4"/>
          <a:srcRect t="9804"/>
          <a:stretch/>
        </p:blipFill>
        <p:spPr>
          <a:xfrm>
            <a:off x="4807220" y="524201"/>
            <a:ext cx="2118120" cy="666344"/>
          </a:xfrm>
          <a:prstGeom prst="rect">
            <a:avLst/>
          </a:prstGeom>
        </p:spPr>
      </p:pic>
      <p:sp>
        <p:nvSpPr>
          <p:cNvPr id="6" name="Rectangle 5">
            <a:extLst>
              <a:ext uri="{FF2B5EF4-FFF2-40B4-BE49-F238E27FC236}">
                <a16:creationId xmlns:a16="http://schemas.microsoft.com/office/drawing/2014/main" id="{B979A4D8-D272-670D-B042-B3A3122C384C}"/>
              </a:ext>
            </a:extLst>
          </p:cNvPr>
          <p:cNvSpPr/>
          <p:nvPr/>
        </p:nvSpPr>
        <p:spPr>
          <a:xfrm>
            <a:off x="4203392" y="0"/>
            <a:ext cx="9881216" cy="461665"/>
          </a:xfrm>
          <a:prstGeom prst="rect">
            <a:avLst/>
          </a:prstGeom>
        </p:spPr>
        <p:txBody>
          <a:bodyPr wrap="square">
            <a:spAutoFit/>
          </a:bodyPr>
          <a:lstStyle/>
          <a:p>
            <a:r>
              <a:rPr lang="en-US" sz="2400" dirty="0">
                <a:ln w="22225">
                  <a:solidFill>
                    <a:schemeClr val="tx1"/>
                  </a:solidFill>
                  <a:prstDash val="solid"/>
                </a:ln>
                <a:effectLst>
                  <a:outerShdw blurRad="38100" dist="38100" dir="2700000" algn="tl">
                    <a:srgbClr val="000000">
                      <a:alpha val="43137"/>
                    </a:srgbClr>
                  </a:outerShdw>
                </a:effectLst>
                <a:latin typeface="Abadi Extra Light" panose="020B0204020104020204" pitchFamily="34" charset="0"/>
              </a:rPr>
              <a:t>www.miamibeachfl.gov/prek</a:t>
            </a:r>
            <a:endParaRPr lang="en-US" sz="2400" dirty="0">
              <a:effectLst>
                <a:outerShdw blurRad="38100" dist="38100" dir="2700000" algn="tl">
                  <a:srgbClr val="000000">
                    <a:alpha val="43137"/>
                  </a:srgbClr>
                </a:outerShdw>
              </a:effectLst>
              <a:latin typeface="Abadi Extra Light" panose="020B0204020104020204" pitchFamily="34" charset="0"/>
            </a:endParaRPr>
          </a:p>
        </p:txBody>
      </p:sp>
      <p:sp>
        <p:nvSpPr>
          <p:cNvPr id="4" name="Arrow: Right 3">
            <a:extLst>
              <a:ext uri="{FF2B5EF4-FFF2-40B4-BE49-F238E27FC236}">
                <a16:creationId xmlns:a16="http://schemas.microsoft.com/office/drawing/2014/main" id="{8E97BC55-BF3D-C272-13D3-C61AAEDC79E5}"/>
              </a:ext>
            </a:extLst>
          </p:cNvPr>
          <p:cNvSpPr/>
          <p:nvPr/>
        </p:nvSpPr>
        <p:spPr>
          <a:xfrm>
            <a:off x="656246" y="5555993"/>
            <a:ext cx="1992253" cy="43891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028FF7-8AF4-5FA8-CD0D-F7420B327B68}"/>
              </a:ext>
            </a:extLst>
          </p:cNvPr>
          <p:cNvPicPr>
            <a:picLocks noChangeAspect="1"/>
          </p:cNvPicPr>
          <p:nvPr/>
        </p:nvPicPr>
        <p:blipFill>
          <a:blip r:embed="rId5"/>
          <a:stretch>
            <a:fillRect/>
          </a:stretch>
        </p:blipFill>
        <p:spPr>
          <a:xfrm>
            <a:off x="1431636" y="461665"/>
            <a:ext cx="9568873" cy="4479790"/>
          </a:xfrm>
          <a:prstGeom prst="rect">
            <a:avLst/>
          </a:prstGeom>
        </p:spPr>
      </p:pic>
    </p:spTree>
    <p:extLst>
      <p:ext uri="{BB962C8B-B14F-4D97-AF65-F5344CB8AC3E}">
        <p14:creationId xmlns:p14="http://schemas.microsoft.com/office/powerpoint/2010/main" val="1351473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9DDF-0C1F-4517-B643-4BA600893603}"/>
              </a:ext>
            </a:extLst>
          </p:cNvPr>
          <p:cNvSpPr>
            <a:spLocks noGrp="1"/>
          </p:cNvSpPr>
          <p:nvPr>
            <p:ph type="title" idx="4294967295"/>
          </p:nvPr>
        </p:nvSpPr>
        <p:spPr>
          <a:xfrm>
            <a:off x="4941071" y="2766218"/>
            <a:ext cx="2309858" cy="1325563"/>
          </a:xfrm>
        </p:spPr>
        <p:txBody>
          <a:bodyPr>
            <a:normAutofit fontScale="90000"/>
          </a:bodyPr>
          <a:lstStyle/>
          <a:p>
            <a:r>
              <a:rPr lang="en-US" sz="7200" b="1" dirty="0">
                <a:solidFill>
                  <a:schemeClr val="accent1">
                    <a:lumMod val="75000"/>
                  </a:schemeClr>
                </a:solidFill>
                <a:latin typeface="Abadi" panose="020B0604020104020204" pitchFamily="34" charset="0"/>
              </a:rPr>
              <a:t>Q &amp; A</a:t>
            </a:r>
          </a:p>
        </p:txBody>
      </p:sp>
      <p:sp>
        <p:nvSpPr>
          <p:cNvPr id="6" name="Rectangle 5">
            <a:extLst>
              <a:ext uri="{FF2B5EF4-FFF2-40B4-BE49-F238E27FC236}">
                <a16:creationId xmlns:a16="http://schemas.microsoft.com/office/drawing/2014/main" id="{4E2AF41C-71C2-4D76-8309-500276F038C2}"/>
              </a:ext>
            </a:extLst>
          </p:cNvPr>
          <p:cNvSpPr/>
          <p:nvPr/>
        </p:nvSpPr>
        <p:spPr>
          <a:xfrm>
            <a:off x="0" y="6176356"/>
            <a:ext cx="12192000" cy="722273"/>
          </a:xfrm>
          <a:prstGeom prst="rect">
            <a:avLst/>
          </a:prstGeom>
          <a:solidFill>
            <a:srgbClr val="ACD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9" name="TextBox 8">
            <a:extLst>
              <a:ext uri="{FF2B5EF4-FFF2-40B4-BE49-F238E27FC236}">
                <a16:creationId xmlns:a16="http://schemas.microsoft.com/office/drawing/2014/main" id="{E269BBBA-58C2-455B-A126-D2772060F751}"/>
              </a:ext>
            </a:extLst>
          </p:cNvPr>
          <p:cNvSpPr txBox="1"/>
          <p:nvPr/>
        </p:nvSpPr>
        <p:spPr>
          <a:xfrm>
            <a:off x="73195" y="6368215"/>
            <a:ext cx="4795126" cy="369332"/>
          </a:xfrm>
          <a:prstGeom prst="rect">
            <a:avLst/>
          </a:prstGeom>
          <a:noFill/>
        </p:spPr>
        <p:txBody>
          <a:bodyPr wrap="square" rtlCol="0">
            <a:spAutoFit/>
          </a:bodyPr>
          <a:lstStyle>
            <a:defPPr>
              <a:defRPr lang="en-US"/>
            </a:defPPr>
            <a:lvl1pPr algn="r">
              <a:defRPr sz="1200">
                <a:solidFill>
                  <a:srgbClr val="3576B2"/>
                </a:solidFill>
                <a:latin typeface="Futura Std Book" panose="020B05020202040203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badi" panose="020B0604020104020204" pitchFamily="34" charset="0"/>
                <a:cs typeface="Arial" panose="020B0604020202020204" pitchFamily="34" charset="0"/>
              </a:rPr>
              <a:t>Education and Performance Initiative</a:t>
            </a:r>
          </a:p>
        </p:txBody>
      </p:sp>
      <p:pic>
        <p:nvPicPr>
          <p:cNvPr id="7" name="Picture 6">
            <a:extLst>
              <a:ext uri="{FF2B5EF4-FFF2-40B4-BE49-F238E27FC236}">
                <a16:creationId xmlns:a16="http://schemas.microsoft.com/office/drawing/2014/main" id="{E7E59B47-CA5E-91AF-2429-35EAEB1F2F79}"/>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066713" y="6112601"/>
            <a:ext cx="2052092" cy="745399"/>
          </a:xfrm>
          <a:prstGeom prst="rect">
            <a:avLst/>
          </a:prstGeom>
          <a:ln w="57150">
            <a:noFill/>
          </a:ln>
        </p:spPr>
      </p:pic>
    </p:spTree>
    <p:extLst>
      <p:ext uri="{BB962C8B-B14F-4D97-AF65-F5344CB8AC3E}">
        <p14:creationId xmlns:p14="http://schemas.microsoft.com/office/powerpoint/2010/main" val="9601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0" y="426569"/>
            <a:ext cx="10515600" cy="1325563"/>
          </a:xfrm>
        </p:spPr>
        <p:txBody>
          <a:bodyPr>
            <a:normAutofit/>
          </a:bodyPr>
          <a:lstStyle/>
          <a:p>
            <a:r>
              <a:rPr lang="en-US" sz="4000" b="1" dirty="0">
                <a:solidFill>
                  <a:schemeClr val="accent1">
                    <a:lumMod val="75000"/>
                  </a:schemeClr>
                </a:solidFill>
                <a:latin typeface="Abadi" panose="020B0604020104020204" pitchFamily="34" charset="0"/>
                <a:cs typeface="Arial" panose="020B0604020202020204" pitchFamily="34" charset="0"/>
              </a:rPr>
              <a:t>       </a:t>
            </a:r>
            <a:r>
              <a:rPr lang="es-ES" sz="4000" b="1" dirty="0">
                <a:solidFill>
                  <a:schemeClr val="accent1">
                    <a:lumMod val="75000"/>
                  </a:schemeClr>
                </a:solidFill>
                <a:latin typeface="Abadi" panose="020B0604020104020204" pitchFamily="34" charset="0"/>
                <a:cs typeface="Arial" panose="020B0604020202020204" pitchFamily="34" charset="0"/>
              </a:rPr>
              <a:t> Propósito de la Sesión Informativa</a:t>
            </a:r>
            <a:endParaRPr lang="en-US" sz="4000" b="1" dirty="0">
              <a:solidFill>
                <a:schemeClr val="accent1">
                  <a:lumMod val="75000"/>
                </a:schemeClr>
              </a:solidFill>
              <a:latin typeface="Abadi" panose="020B0604020104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0FD33CBF-0CF1-46F8-A10A-65B8A2D3D4C6}"/>
              </a:ext>
            </a:extLst>
          </p:cNvPr>
          <p:cNvGraphicFramePr/>
          <p:nvPr>
            <p:extLst>
              <p:ext uri="{D42A27DB-BD31-4B8C-83A1-F6EECF244321}">
                <p14:modId xmlns:p14="http://schemas.microsoft.com/office/powerpoint/2010/main" val="3530898047"/>
              </p:ext>
            </p:extLst>
          </p:nvPr>
        </p:nvGraphicFramePr>
        <p:xfrm>
          <a:off x="933855" y="1324820"/>
          <a:ext cx="10419945" cy="45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BD377DA-4910-5A48-AB00-D89AD3D04FF6}"/>
              </a:ext>
            </a:extLst>
          </p:cNvPr>
          <p:cNvPicPr>
            <a:picLocks noChangeAspect="1"/>
          </p:cNvPicPr>
          <p:nvPr/>
        </p:nvPicPr>
        <p:blipFill rotWithShape="1">
          <a:blip r:embed="rId8">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353581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3682793" y="237314"/>
            <a:ext cx="5751817" cy="1325562"/>
          </a:xfrm>
        </p:spPr>
        <p:txBody>
          <a:bodyPr>
            <a:normAutofit/>
          </a:bodyPr>
          <a:lstStyle/>
          <a:p>
            <a:r>
              <a:rPr lang="es-ES" sz="3600" b="1" dirty="0">
                <a:solidFill>
                  <a:schemeClr val="accent1">
                    <a:lumMod val="75000"/>
                  </a:schemeClr>
                </a:solidFill>
                <a:latin typeface="Abadi" panose="020B0604020104020204" pitchFamily="34" charset="0"/>
                <a:cs typeface="Arial" panose="020B0604020202020204" pitchFamily="34" charset="0"/>
              </a:rPr>
              <a:t>Descripción General del Programa </a:t>
            </a:r>
            <a:r>
              <a:rPr lang="es-ES" sz="3600" b="1" dirty="0" err="1">
                <a:solidFill>
                  <a:schemeClr val="accent1">
                    <a:lumMod val="75000"/>
                  </a:schemeClr>
                </a:solidFill>
                <a:latin typeface="Abadi" panose="020B0604020104020204" pitchFamily="34" charset="0"/>
                <a:cs typeface="Arial" panose="020B0604020202020204" pitchFamily="34" charset="0"/>
              </a:rPr>
              <a:t>Prekinder</a:t>
            </a:r>
            <a:endParaRPr lang="en-US" sz="3600" b="1" dirty="0">
              <a:solidFill>
                <a:schemeClr val="accent1">
                  <a:lumMod val="75000"/>
                </a:schemeClr>
              </a:solidFill>
              <a:latin typeface="Abadi" panose="020B0604020104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F905112-274F-49CB-B45B-E31845E101A8}"/>
              </a:ext>
            </a:extLst>
          </p:cNvPr>
          <p:cNvSpPr>
            <a:spLocks noGrp="1"/>
          </p:cNvSpPr>
          <p:nvPr>
            <p:ph idx="4294967295"/>
          </p:nvPr>
        </p:nvSpPr>
        <p:spPr>
          <a:xfrm>
            <a:off x="3682793" y="1578370"/>
            <a:ext cx="8110277" cy="4783137"/>
          </a:xfrm>
        </p:spPr>
        <p:txBody>
          <a:bodyPr>
            <a:normAutofit/>
          </a:bodyPr>
          <a:lstStyle/>
          <a:p>
            <a:pPr marR="0" lvl="0">
              <a:lnSpc>
                <a:spcPct val="107000"/>
              </a:lnSpc>
              <a:spcBef>
                <a:spcPts val="0"/>
              </a:spcBef>
              <a:spcAft>
                <a:spcPts val="0"/>
              </a:spcAft>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Programa patrocinado por la Ciudad proveerá una asignación de hasta $3,000.00 por año escolar, para cubrir hasta unas 450 horas adicionales de instrucción (hasta 2.5 horas por día por 180 días)  </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Se aplicará solamente a instrucción durante el horario escolar regular, no a horas de instrucción después del horario escolar</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Los fondos cubrirán  192 menores residentes de Miami Beach, escogidos por una lotería de solicitantes elegibles</a:t>
            </a:r>
          </a:p>
          <a:p>
            <a:endParaRPr lang="en-US" dirty="0"/>
          </a:p>
        </p:txBody>
      </p:sp>
      <p:pic>
        <p:nvPicPr>
          <p:cNvPr id="16" name="Picture 15">
            <a:extLst>
              <a:ext uri="{FF2B5EF4-FFF2-40B4-BE49-F238E27FC236}">
                <a16:creationId xmlns:a16="http://schemas.microsoft.com/office/drawing/2014/main" id="{BF652E4A-7488-853A-C6E6-83B46C66A229}"/>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pic>
        <p:nvPicPr>
          <p:cNvPr id="18" name="Picture 17">
            <a:extLst>
              <a:ext uri="{FF2B5EF4-FFF2-40B4-BE49-F238E27FC236}">
                <a16:creationId xmlns:a16="http://schemas.microsoft.com/office/drawing/2014/main" id="{67D38111-FB8D-0A48-CE1F-044485422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1538"/>
            <a:ext cx="3303380" cy="2342273"/>
          </a:xfrm>
          <a:prstGeom prst="rect">
            <a:avLst/>
          </a:prstGeom>
        </p:spPr>
      </p:pic>
      <p:pic>
        <p:nvPicPr>
          <p:cNvPr id="20" name="Picture 19" descr="A group of children in a classroom&#10;&#10;Description automatically generated with low confidence">
            <a:extLst>
              <a:ext uri="{FF2B5EF4-FFF2-40B4-BE49-F238E27FC236}">
                <a16:creationId xmlns:a16="http://schemas.microsoft.com/office/drawing/2014/main" id="{F425BBB6-36F4-D742-606D-9B5F1BC2032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3303380" cy="2171538"/>
          </a:xfrm>
          <a:prstGeom prst="rect">
            <a:avLst/>
          </a:prstGeom>
        </p:spPr>
      </p:pic>
      <p:pic>
        <p:nvPicPr>
          <p:cNvPr id="22" name="Picture 21" descr="A picture containing text, book, shelf, person&#10;&#10;Description automatically generated">
            <a:extLst>
              <a:ext uri="{FF2B5EF4-FFF2-40B4-BE49-F238E27FC236}">
                <a16:creationId xmlns:a16="http://schemas.microsoft.com/office/drawing/2014/main" id="{3F2A32B3-6677-08F4-17AA-85749FEB43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11979" y="4513811"/>
            <a:ext cx="3515359" cy="2344189"/>
          </a:xfrm>
          <a:prstGeom prst="rect">
            <a:avLst/>
          </a:prstGeom>
        </p:spPr>
      </p:pic>
    </p:spTree>
    <p:extLst>
      <p:ext uri="{BB962C8B-B14F-4D97-AF65-F5344CB8AC3E}">
        <p14:creationId xmlns:p14="http://schemas.microsoft.com/office/powerpoint/2010/main" val="209071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359945" y="292817"/>
            <a:ext cx="9832595" cy="1325562"/>
          </a:xfrm>
        </p:spPr>
        <p:txBody>
          <a:bodyPr>
            <a:normAutofit/>
          </a:bodyPr>
          <a:lstStyle/>
          <a:p>
            <a:r>
              <a:rPr lang="en-US" sz="4000" b="1"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Elegibilidad</a:t>
            </a:r>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de Niño para 2026-2027 </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1359945" y="1347050"/>
            <a:ext cx="9263231" cy="4690669"/>
          </a:xfrm>
        </p:spPr>
        <p:txBody>
          <a:bodyPr>
            <a:normAutofit/>
          </a:bodyPr>
          <a:lstStyle/>
          <a:p>
            <a:pPr>
              <a:lnSpc>
                <a:spcPct val="107000"/>
              </a:lnSpc>
              <a:spcBef>
                <a:spcPts val="0"/>
              </a:spcBef>
              <a:buFont typeface="Wingdings" panose="05000000000000000000" pitchFamily="2" charset="2"/>
              <a:buChar char="Ø"/>
            </a:pPr>
            <a:r>
              <a:rPr lang="en-U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r>
              <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Familias que viven en la Ciudad de Miami Beach con un niño(es) que tiene 4 años en o antes del el1 de septiembre, 2026</a:t>
            </a:r>
          </a:p>
          <a:p>
            <a:pPr>
              <a:lnSpc>
                <a:spcPct val="107000"/>
              </a:lnSpc>
              <a:spcBef>
                <a:spcPts val="0"/>
              </a:spcBef>
              <a:buFont typeface="Wingdings" panose="05000000000000000000" pitchFamily="2" charset="2"/>
              <a:buChar char="Ø"/>
            </a:pPr>
            <a:endPar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Niño nacidos entre el 2 de febrero 202</a:t>
            </a: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1</a:t>
            </a:r>
            <a:r>
              <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y el 1 de septiembre 2022 son elegibles</a:t>
            </a: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5" name="Right Triangle 14">
            <a:extLst>
              <a:ext uri="{FF2B5EF4-FFF2-40B4-BE49-F238E27FC236}">
                <a16:creationId xmlns:a16="http://schemas.microsoft.com/office/drawing/2014/main" id="{D56289A5-9106-D415-E272-F0FC31379C7C}"/>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76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442512" y="192856"/>
            <a:ext cx="11306976" cy="1325562"/>
          </a:xfrm>
        </p:spPr>
        <p:txBody>
          <a:bodyPr>
            <a:normAutofit/>
          </a:bodyPr>
          <a:lstStyle/>
          <a:p>
            <a:r>
              <a:rPr lang="es-E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Comprobante de Residencia en Miami Beach:</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622755" y="1184017"/>
            <a:ext cx="11306975" cy="4690669"/>
          </a:xfrm>
        </p:spPr>
        <p:txBody>
          <a:bodyPr>
            <a:normAutofit/>
          </a:bodyPr>
          <a:lstStyle/>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r>
              <a:rPr lang="es-ES" sz="24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Un/a padre/madre/tutor legal tiene que ser residente de la Ciudad de Miami Beach al entregar la solicitud y durante el año escolar 2026-2027 </a:t>
            </a:r>
            <a:br>
              <a:rPr lang="es-ES" sz="24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br>
            <a:endParaRPr lang="es-ES" sz="24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Se requiere presentar los documentos de verificación si son elegidos por la lotería:</a:t>
            </a:r>
          </a:p>
          <a:p>
            <a:pPr lvl="1">
              <a:lnSpc>
                <a:spcPct val="107000"/>
              </a:lnSpc>
              <a:spcBef>
                <a:spcPts val="0"/>
              </a:spcBef>
              <a:buFont typeface="Wingdings" panose="05000000000000000000" pitchFamily="2" charset="2"/>
              <a:buChar char="Ø"/>
            </a:pPr>
            <a:r>
              <a:rPr lang="es-ES"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t>Identificación válida con foto emitida por el estado de la Florida (Licencia de Conducir)  </a:t>
            </a:r>
            <a:r>
              <a:rPr lang="es-ES" b="1" u="sng"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t>O</a:t>
            </a:r>
          </a:p>
          <a:p>
            <a:pPr lvl="1">
              <a:lnSpc>
                <a:spcPct val="107000"/>
              </a:lnSpc>
              <a:spcBef>
                <a:spcPts val="0"/>
              </a:spcBef>
              <a:buFont typeface="Wingdings" panose="05000000000000000000" pitchFamily="2" charset="2"/>
              <a:buChar char="Ø"/>
            </a:pPr>
            <a:r>
              <a:rPr lang="es-ES"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t>Identificación válida con foto emitida por una agencia federal (Pasaporte) </a:t>
            </a:r>
            <a:br>
              <a:rPr lang="es-ES"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br>
            <a:r>
              <a:rPr lang="es-ES" b="1" u="sng"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t>Y TAMBIÉN</a:t>
            </a:r>
          </a:p>
          <a:p>
            <a:pPr lvl="1">
              <a:lnSpc>
                <a:spcPct val="107000"/>
              </a:lnSpc>
              <a:spcBef>
                <a:spcPts val="0"/>
              </a:spcBef>
              <a:buFont typeface="Wingdings" panose="05000000000000000000" pitchFamily="2" charset="2"/>
              <a:buChar char="Ø"/>
            </a:pPr>
            <a:r>
              <a:rPr lang="es-ES"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t>Una factura mensual con el nombre y dirección del residente, que ha sido enviada por correo regular en los 30 días previos</a:t>
            </a:r>
          </a:p>
          <a:p>
            <a:pPr>
              <a:lnSpc>
                <a:spcPct val="107000"/>
              </a:lnSpc>
              <a:spcBef>
                <a:spcPts val="0"/>
              </a:spcBef>
              <a:buFont typeface="Wingdings" panose="05000000000000000000" pitchFamily="2" charset="2"/>
              <a:buChar char="Ø"/>
            </a:pPr>
            <a:endParaRPr lang="en-U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5" name="Right Triangle 14">
            <a:extLst>
              <a:ext uri="{FF2B5EF4-FFF2-40B4-BE49-F238E27FC236}">
                <a16:creationId xmlns:a16="http://schemas.microsoft.com/office/drawing/2014/main" id="{D56289A5-9106-D415-E272-F0FC31379C7C}"/>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4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714907" y="335345"/>
            <a:ext cx="8685007" cy="1325562"/>
          </a:xfrm>
        </p:spPr>
        <p:txBody>
          <a:bodyPr>
            <a:normAutofit/>
          </a:bodyPr>
          <a:lstStyle/>
          <a:p>
            <a:r>
              <a:rPr lang="es-E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Comprobante de la edad del Menor</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714906" y="1389578"/>
            <a:ext cx="10640665" cy="4926162"/>
          </a:xfrm>
        </p:spPr>
        <p:txBody>
          <a:bodyPr>
            <a:normAutofit fontScale="92500" lnSpcReduction="10000"/>
          </a:bodyPr>
          <a:lstStyle/>
          <a:p>
            <a:pPr marL="0" indent="0">
              <a:lnSpc>
                <a:spcPct val="107000"/>
              </a:lnSpc>
              <a:spcBef>
                <a:spcPts val="0"/>
              </a:spcBef>
              <a:buNone/>
            </a:pPr>
            <a:r>
              <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Uno de los siguientes documentos de verificación:</a:t>
            </a:r>
            <a:endParaRPr lang="en-U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n-US" sz="2600" dirty="0">
                <a:solidFill>
                  <a:schemeClr val="accent1">
                    <a:lumMod val="75000"/>
                  </a:schemeClr>
                </a:solidFill>
                <a:effectLst/>
                <a:latin typeface="+mj-lt"/>
                <a:ea typeface="Calibri" panose="020F0502020204030204" pitchFamily="34" charset="0"/>
                <a:cs typeface="Times New Roman" panose="02020603050405020304" pitchFamily="18" charset="0"/>
              </a:rPr>
              <a:t> </a:t>
            </a: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Certificado de nacimiento</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Certificado de bautismo u otro registro religioso del nacimiento del niño</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una póliza de seguro sobre la vida del niño que haya estado en vigor durante al menos dos años</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un pasaporte o certificado de la llegada del niño a los Estados Unidos</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un registro de vacunación firmado por el médico</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una tarjeta válida de identificación para dependiente militar</a:t>
            </a:r>
            <a:endParaRPr lang="en-US" sz="2600" i="1" dirty="0">
              <a:solidFill>
                <a:schemeClr val="accent1">
                  <a:lumMod val="75000"/>
                </a:schemeClr>
              </a:solidFill>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836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714907" y="335345"/>
            <a:ext cx="8685007" cy="1325562"/>
          </a:xfrm>
        </p:spPr>
        <p:txBody>
          <a:bodyPr>
            <a:normAutofit/>
          </a:bodyPr>
          <a:lstStyle/>
          <a:p>
            <a:r>
              <a:rPr lang="es-E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Solicitud de Participante: Proceso</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629845" y="1403755"/>
            <a:ext cx="10640665" cy="4926162"/>
          </a:xfrm>
        </p:spPr>
        <p:txBody>
          <a:bodyPr>
            <a:normAutofit fontScale="92500" lnSpcReduction="10000"/>
          </a:bodyPr>
          <a:lstStyle/>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Si su proveedor de </a:t>
            </a:r>
            <a:r>
              <a:rPr lang="es-ES" sz="2600" dirty="0" err="1">
                <a:solidFill>
                  <a:schemeClr val="accent1">
                    <a:lumMod val="75000"/>
                  </a:schemeClr>
                </a:solidFill>
                <a:effectLst/>
                <a:latin typeface="+mj-lt"/>
                <a:ea typeface="Calibri" panose="020F0502020204030204" pitchFamily="34" charset="0"/>
                <a:cs typeface="Times New Roman" panose="02020603050405020304" pitchFamily="18" charset="0"/>
              </a:rPr>
              <a:t>PreK</a:t>
            </a: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preferido no aparece en la lista, comuníquese con ellos para presentar su solicitud</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Fecha límite para entregar la solicitud es el 1 de diciembre 2025</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Solicitantes elegibles (residentes con un menor de la edad requerida) serán añadidos a la lotería del 5 de diciembre 2025</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Después de ser seleccionado y haber verificado los documentos, se requiere que legalicen un acuerdo entre la familia y el Proveedor</a:t>
            </a:r>
            <a:b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br>
            <a:endPar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La admisión por parte del proveedor de </a:t>
            </a:r>
            <a:r>
              <a:rPr lang="es-ES" sz="2600" dirty="0" err="1">
                <a:solidFill>
                  <a:schemeClr val="accent1">
                    <a:lumMod val="75000"/>
                  </a:schemeClr>
                </a:solidFill>
                <a:effectLst/>
                <a:latin typeface="+mj-lt"/>
                <a:ea typeface="Calibri" panose="020F0502020204030204" pitchFamily="34" charset="0"/>
                <a:cs typeface="Times New Roman" panose="02020603050405020304" pitchFamily="18" charset="0"/>
              </a:rPr>
              <a:t>PreK</a:t>
            </a: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es un proceso separado a la lotería de </a:t>
            </a:r>
            <a:r>
              <a:rPr lang="es-ES" sz="2600" dirty="0" err="1">
                <a:solidFill>
                  <a:schemeClr val="accent1">
                    <a:lumMod val="75000"/>
                  </a:schemeClr>
                </a:solidFill>
                <a:effectLst/>
                <a:latin typeface="+mj-lt"/>
                <a:ea typeface="Calibri" panose="020F0502020204030204" pitchFamily="34" charset="0"/>
                <a:cs typeface="Times New Roman" panose="02020603050405020304" pitchFamily="18" charset="0"/>
              </a:rPr>
              <a:t>PreK</a:t>
            </a:r>
            <a:r>
              <a:rPr lang="es-ES" sz="2600" dirty="0">
                <a:solidFill>
                  <a:schemeClr val="accent1">
                    <a:lumMod val="75000"/>
                  </a:schemeClr>
                </a:solidFill>
                <a:effectLst/>
                <a:latin typeface="+mj-lt"/>
                <a:ea typeface="Calibri" panose="020F0502020204030204" pitchFamily="34" charset="0"/>
                <a:cs typeface="Times New Roman" panose="02020603050405020304" pitchFamily="18" charset="0"/>
              </a:rPr>
              <a:t> de la Ciudad</a:t>
            </a: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8667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21E1A098E79343845533E272081A49" ma:contentTypeVersion="11" ma:contentTypeDescription="Create a new document." ma:contentTypeScope="" ma:versionID="89b4135a52e3b9b809bb42e1a529259d">
  <xsd:schema xmlns:xsd="http://www.w3.org/2001/XMLSchema" xmlns:xs="http://www.w3.org/2001/XMLSchema" xmlns:p="http://schemas.microsoft.com/office/2006/metadata/properties" xmlns:ns3="4a0cab04-da1a-4c1a-9b6d-dfb4ba6e6ad8" xmlns:ns4="8140dac8-9186-45b2-b6a3-370fc8589def" targetNamespace="http://schemas.microsoft.com/office/2006/metadata/properties" ma:root="true" ma:fieldsID="66b7677ca1571e75f9352931ec9c9417" ns3:_="" ns4:_="">
    <xsd:import namespace="4a0cab04-da1a-4c1a-9b6d-dfb4ba6e6ad8"/>
    <xsd:import namespace="8140dac8-9186-45b2-b6a3-370fc8589d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cab04-da1a-4c1a-9b6d-dfb4ba6e6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0dac8-9186-45b2-b6a3-370fc8589de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4241BB-86B3-46B3-BF2F-8397B27ECCDD}">
  <ds:schemaRef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4a0cab04-da1a-4c1a-9b6d-dfb4ba6e6ad8"/>
    <ds:schemaRef ds:uri="http://schemas.microsoft.com/office/2006/documentManagement/types"/>
    <ds:schemaRef ds:uri="http://www.w3.org/XML/1998/namespace"/>
    <ds:schemaRef ds:uri="8140dac8-9186-45b2-b6a3-370fc8589def"/>
    <ds:schemaRef ds:uri="http://purl.org/dc/dcmitype/"/>
    <ds:schemaRef ds:uri="http://purl.org/dc/terms/"/>
  </ds:schemaRefs>
</ds:datastoreItem>
</file>

<file path=customXml/itemProps2.xml><?xml version="1.0" encoding="utf-8"?>
<ds:datastoreItem xmlns:ds="http://schemas.openxmlformats.org/officeDocument/2006/customXml" ds:itemID="{B50C443B-6EAE-411D-AB2C-AE3C1B3CF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cab04-da1a-4c1a-9b6d-dfb4ba6e6ad8"/>
    <ds:schemaRef ds:uri="8140dac8-9186-45b2-b6a3-370fc8589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43B42-944E-45FD-A3F9-CD38A1BAAA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1003</TotalTime>
  <Words>1513</Words>
  <Application>Microsoft Office PowerPoint</Application>
  <PresentationFormat>Widescreen</PresentationFormat>
  <Paragraphs>118</Paragraphs>
  <Slides>30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Abadi</vt:lpstr>
      <vt:lpstr>Abadi Extra Light</vt:lpstr>
      <vt:lpstr>Arial</vt:lpstr>
      <vt:lpstr>Avenir Black</vt:lpstr>
      <vt:lpstr>Book Antiqua</vt:lpstr>
      <vt:lpstr>Calibri</vt:lpstr>
      <vt:lpstr>Calibri Light</vt:lpstr>
      <vt:lpstr>Segoe UI Web (West European)</vt:lpstr>
      <vt:lpstr>Wingdings</vt:lpstr>
      <vt:lpstr>Office Theme</vt:lpstr>
      <vt:lpstr>PowerPoint Presentation</vt:lpstr>
      <vt:lpstr>PowerPoint Presentation</vt:lpstr>
      <vt:lpstr>PowerPoint Presentation</vt:lpstr>
      <vt:lpstr>        Propósito de la Sesión Informativa</vt:lpstr>
      <vt:lpstr>Descripción General del Programa Prekinder</vt:lpstr>
      <vt:lpstr>Elegibilidad de Niño para 2026-2027 </vt:lpstr>
      <vt:lpstr>Comprobante de Residencia en Miami Beach:</vt:lpstr>
      <vt:lpstr>Comprobante de la edad del Menor</vt:lpstr>
      <vt:lpstr>Solicitud de Participante: Proceso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Lotería: Proceso</vt:lpstr>
      <vt:lpstr>Pago al Proveedor</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Ramos Perez, Manuel</dc:creator>
  <cp:lastModifiedBy>Brown, Maggie</cp:lastModifiedBy>
  <cp:revision>72</cp:revision>
  <dcterms:created xsi:type="dcterms:W3CDTF">2020-10-22T14:58:10Z</dcterms:created>
  <dcterms:modified xsi:type="dcterms:W3CDTF">2025-08-21T16:30:47Z</dcterms:modified>
</cp:coreProperties>
</file>