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5"/>
  </p:notesMasterIdLst>
  <p:sldIdLst>
    <p:sldId id="1213" r:id="rId5"/>
    <p:sldId id="1184" r:id="rId6"/>
    <p:sldId id="1222" r:id="rId7"/>
    <p:sldId id="1214" r:id="rId8"/>
    <p:sldId id="1169" r:id="rId9"/>
    <p:sldId id="1215" r:id="rId10"/>
    <p:sldId id="1216" r:id="rId11"/>
    <p:sldId id="1217" r:id="rId12"/>
    <p:sldId id="1180" r:id="rId13"/>
    <p:sldId id="1182" r:id="rId14"/>
    <p:sldId id="1195" r:id="rId15"/>
    <p:sldId id="1199" r:id="rId16"/>
    <p:sldId id="1201" r:id="rId17"/>
    <p:sldId id="1202" r:id="rId18"/>
    <p:sldId id="1203" r:id="rId19"/>
    <p:sldId id="1204" r:id="rId20"/>
    <p:sldId id="1218" r:id="rId21"/>
    <p:sldId id="1205" r:id="rId22"/>
    <p:sldId id="1206" r:id="rId23"/>
    <p:sldId id="1207" r:id="rId24"/>
    <p:sldId id="1208" r:id="rId25"/>
    <p:sldId id="1209" r:id="rId26"/>
    <p:sldId id="1210" r:id="rId27"/>
    <p:sldId id="1211" r:id="rId28"/>
    <p:sldId id="1212" r:id="rId29"/>
    <p:sldId id="1196" r:id="rId30"/>
    <p:sldId id="1220" r:id="rId31"/>
    <p:sldId id="1221" r:id="rId32"/>
    <p:sldId id="1219" r:id="rId33"/>
    <p:sldId id="1057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to, Ines" initials="MI" lastIdx="5" clrIdx="0">
    <p:extLst>
      <p:ext uri="{19B8F6BF-5375-455C-9EA6-DF929625EA0E}">
        <p15:presenceInfo xmlns:p15="http://schemas.microsoft.com/office/powerpoint/2012/main" userId="S::inesmato@miamibeachfl.gov::e3199610-24e5-44cf-b343-27fc5b37773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81" autoAdjust="0"/>
    <p:restoredTop sz="94660"/>
  </p:normalViewPr>
  <p:slideViewPr>
    <p:cSldViewPr snapToGrid="0">
      <p:cViewPr varScale="1">
        <p:scale>
          <a:sx n="69" d="100"/>
          <a:sy n="69" d="100"/>
        </p:scale>
        <p:origin x="64" y="6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121A2B-EEC6-42C9-A5AE-F07DB2F8B479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DE6C777-C097-4B95-A4C3-F1B2914F9D81}">
      <dgm:prSet phldrT="[Text]" custT="1"/>
      <dgm:spPr/>
      <dgm:t>
        <a:bodyPr/>
        <a:lstStyle/>
        <a:p>
          <a:r>
            <a:rPr lang="en-US" sz="2400" b="1" dirty="0">
              <a:latin typeface="Abadi" panose="020B0604020104020204" pitchFamily="34" charset="0"/>
            </a:rPr>
            <a:t>1. City of Miami Beach Pre-Kindergarten Scholarship Program Overview </a:t>
          </a:r>
        </a:p>
      </dgm:t>
    </dgm:pt>
    <dgm:pt modelId="{DD009F7A-D1D1-456F-AE2B-F5915BD7985D}" type="parTrans" cxnId="{92BE2EA1-0FB3-4D71-BDE8-45E624F92472}">
      <dgm:prSet/>
      <dgm:spPr/>
      <dgm:t>
        <a:bodyPr/>
        <a:lstStyle/>
        <a:p>
          <a:endParaRPr lang="en-US" sz="2000"/>
        </a:p>
      </dgm:t>
    </dgm:pt>
    <dgm:pt modelId="{6FBB3F43-9C95-4A56-86DA-D2165F4CD5FF}" type="sibTrans" cxnId="{92BE2EA1-0FB3-4D71-BDE8-45E624F92472}">
      <dgm:prSet/>
      <dgm:spPr/>
      <dgm:t>
        <a:bodyPr/>
        <a:lstStyle/>
        <a:p>
          <a:endParaRPr lang="en-US" sz="2000"/>
        </a:p>
      </dgm:t>
    </dgm:pt>
    <dgm:pt modelId="{9347C676-F7F3-491C-961B-3BA48D0DC66E}">
      <dgm:prSet phldrT="[Text]" custT="1"/>
      <dgm:spPr/>
      <dgm:t>
        <a:bodyPr/>
        <a:lstStyle/>
        <a:p>
          <a:r>
            <a:rPr lang="en-US" sz="2400" b="1" dirty="0">
              <a:latin typeface="Abadi" panose="020B0604020104020204" pitchFamily="34" charset="0"/>
            </a:rPr>
            <a:t>2.</a:t>
          </a:r>
          <a:r>
            <a:rPr lang="en-US" sz="2400" b="1" baseline="0" dirty="0">
              <a:latin typeface="Abadi" panose="020B0604020104020204" pitchFamily="34" charset="0"/>
            </a:rPr>
            <a:t> Family Application and Lottery Process </a:t>
          </a:r>
          <a:endParaRPr lang="en-US" sz="2400" b="1" dirty="0">
            <a:latin typeface="Abadi" panose="020B0604020104020204" pitchFamily="34" charset="0"/>
          </a:endParaRPr>
        </a:p>
      </dgm:t>
    </dgm:pt>
    <dgm:pt modelId="{E8BE7E77-B5A6-444A-9EE6-42EBED300FFF}" type="parTrans" cxnId="{4540FB1F-0762-4A58-BF82-60711C7E9458}">
      <dgm:prSet/>
      <dgm:spPr/>
      <dgm:t>
        <a:bodyPr/>
        <a:lstStyle/>
        <a:p>
          <a:endParaRPr lang="en-US" sz="2000"/>
        </a:p>
      </dgm:t>
    </dgm:pt>
    <dgm:pt modelId="{94A38175-830A-42EF-B889-74BDA2F6918D}" type="sibTrans" cxnId="{4540FB1F-0762-4A58-BF82-60711C7E9458}">
      <dgm:prSet/>
      <dgm:spPr/>
      <dgm:t>
        <a:bodyPr/>
        <a:lstStyle/>
        <a:p>
          <a:endParaRPr lang="en-US" sz="2000"/>
        </a:p>
      </dgm:t>
    </dgm:pt>
    <dgm:pt modelId="{A9B25037-2639-4C74-A764-36620AAFAF40}">
      <dgm:prSet phldrT="[Text]" custT="1"/>
      <dgm:spPr/>
      <dgm:t>
        <a:bodyPr/>
        <a:lstStyle/>
        <a:p>
          <a:r>
            <a:rPr lang="en-US" sz="2400" b="1" dirty="0">
              <a:latin typeface="Abadi" panose="020B0604020104020204" pitchFamily="34" charset="0"/>
            </a:rPr>
            <a:t>3. Discuss next steps</a:t>
          </a:r>
        </a:p>
      </dgm:t>
    </dgm:pt>
    <dgm:pt modelId="{59F02AC9-323F-4392-B5D7-50BDBCEB8857}" type="parTrans" cxnId="{03D24997-13BF-4DBE-A0F1-FEB081EE5543}">
      <dgm:prSet/>
      <dgm:spPr/>
      <dgm:t>
        <a:bodyPr/>
        <a:lstStyle/>
        <a:p>
          <a:endParaRPr lang="en-US" sz="2000"/>
        </a:p>
      </dgm:t>
    </dgm:pt>
    <dgm:pt modelId="{899506D9-E601-4505-B91B-AD1E0DFFA540}" type="sibTrans" cxnId="{03D24997-13BF-4DBE-A0F1-FEB081EE5543}">
      <dgm:prSet/>
      <dgm:spPr/>
      <dgm:t>
        <a:bodyPr/>
        <a:lstStyle/>
        <a:p>
          <a:endParaRPr lang="en-US" sz="2000"/>
        </a:p>
      </dgm:t>
    </dgm:pt>
    <dgm:pt modelId="{26AFBFF8-6499-48ED-8C7D-F9470509E538}" type="pres">
      <dgm:prSet presAssocID="{31121A2B-EEC6-42C9-A5AE-F07DB2F8B479}" presName="linear" presStyleCnt="0">
        <dgm:presLayoutVars>
          <dgm:animLvl val="lvl"/>
          <dgm:resizeHandles val="exact"/>
        </dgm:presLayoutVars>
      </dgm:prSet>
      <dgm:spPr/>
    </dgm:pt>
    <dgm:pt modelId="{EB3E04D3-4B3D-4985-9C68-F877FA3D3B5B}" type="pres">
      <dgm:prSet presAssocID="{2DE6C777-C097-4B95-A4C3-F1B2914F9D81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5D74E021-9C3D-4A0F-81F3-4B0E85F7AF79}" type="pres">
      <dgm:prSet presAssocID="{6FBB3F43-9C95-4A56-86DA-D2165F4CD5FF}" presName="spacer" presStyleCnt="0"/>
      <dgm:spPr/>
    </dgm:pt>
    <dgm:pt modelId="{52D0D718-72AE-42D4-84FE-2A38F9B491C2}" type="pres">
      <dgm:prSet presAssocID="{9347C676-F7F3-491C-961B-3BA48D0DC66E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B0F30026-4578-40C8-8669-7E0D25B0F797}" type="pres">
      <dgm:prSet presAssocID="{94A38175-830A-42EF-B889-74BDA2F6918D}" presName="spacer" presStyleCnt="0"/>
      <dgm:spPr/>
    </dgm:pt>
    <dgm:pt modelId="{6F5798FE-4B7D-417E-AE02-FCFABC2AD858}" type="pres">
      <dgm:prSet presAssocID="{A9B25037-2639-4C74-A764-36620AAFAF40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4540FB1F-0762-4A58-BF82-60711C7E9458}" srcId="{31121A2B-EEC6-42C9-A5AE-F07DB2F8B479}" destId="{9347C676-F7F3-491C-961B-3BA48D0DC66E}" srcOrd="1" destOrd="0" parTransId="{E8BE7E77-B5A6-444A-9EE6-42EBED300FFF}" sibTransId="{94A38175-830A-42EF-B889-74BDA2F6918D}"/>
    <dgm:cxn modelId="{787A0A25-368C-41D5-BF88-4337935AB115}" type="presOf" srcId="{31121A2B-EEC6-42C9-A5AE-F07DB2F8B479}" destId="{26AFBFF8-6499-48ED-8C7D-F9470509E538}" srcOrd="0" destOrd="0" presId="urn:microsoft.com/office/officeart/2005/8/layout/vList2"/>
    <dgm:cxn modelId="{96AD1834-2671-43F9-B519-F4B22DB3B5E0}" type="presOf" srcId="{9347C676-F7F3-491C-961B-3BA48D0DC66E}" destId="{52D0D718-72AE-42D4-84FE-2A38F9B491C2}" srcOrd="0" destOrd="0" presId="urn:microsoft.com/office/officeart/2005/8/layout/vList2"/>
    <dgm:cxn modelId="{03D24997-13BF-4DBE-A0F1-FEB081EE5543}" srcId="{31121A2B-EEC6-42C9-A5AE-F07DB2F8B479}" destId="{A9B25037-2639-4C74-A764-36620AAFAF40}" srcOrd="2" destOrd="0" parTransId="{59F02AC9-323F-4392-B5D7-50BDBCEB8857}" sibTransId="{899506D9-E601-4505-B91B-AD1E0DFFA540}"/>
    <dgm:cxn modelId="{92BE2EA1-0FB3-4D71-BDE8-45E624F92472}" srcId="{31121A2B-EEC6-42C9-A5AE-F07DB2F8B479}" destId="{2DE6C777-C097-4B95-A4C3-F1B2914F9D81}" srcOrd="0" destOrd="0" parTransId="{DD009F7A-D1D1-456F-AE2B-F5915BD7985D}" sibTransId="{6FBB3F43-9C95-4A56-86DA-D2165F4CD5FF}"/>
    <dgm:cxn modelId="{6B4834A6-F880-41EB-9572-7E9B10B9DDA2}" type="presOf" srcId="{A9B25037-2639-4C74-A764-36620AAFAF40}" destId="{6F5798FE-4B7D-417E-AE02-FCFABC2AD858}" srcOrd="0" destOrd="0" presId="urn:microsoft.com/office/officeart/2005/8/layout/vList2"/>
    <dgm:cxn modelId="{148CF3F1-A1F1-4A36-B093-6079DD535F7A}" type="presOf" srcId="{2DE6C777-C097-4B95-A4C3-F1B2914F9D81}" destId="{EB3E04D3-4B3D-4985-9C68-F877FA3D3B5B}" srcOrd="0" destOrd="0" presId="urn:microsoft.com/office/officeart/2005/8/layout/vList2"/>
    <dgm:cxn modelId="{03B4FB4F-A8C4-4AE9-A221-89E5116DCD8D}" type="presParOf" srcId="{26AFBFF8-6499-48ED-8C7D-F9470509E538}" destId="{EB3E04D3-4B3D-4985-9C68-F877FA3D3B5B}" srcOrd="0" destOrd="0" presId="urn:microsoft.com/office/officeart/2005/8/layout/vList2"/>
    <dgm:cxn modelId="{21DF8CDB-4754-4AFA-A341-E12B1E369794}" type="presParOf" srcId="{26AFBFF8-6499-48ED-8C7D-F9470509E538}" destId="{5D74E021-9C3D-4A0F-81F3-4B0E85F7AF79}" srcOrd="1" destOrd="0" presId="urn:microsoft.com/office/officeart/2005/8/layout/vList2"/>
    <dgm:cxn modelId="{B8474912-DAC3-430B-8C8F-375C58283C81}" type="presParOf" srcId="{26AFBFF8-6499-48ED-8C7D-F9470509E538}" destId="{52D0D718-72AE-42D4-84FE-2A38F9B491C2}" srcOrd="2" destOrd="0" presId="urn:microsoft.com/office/officeart/2005/8/layout/vList2"/>
    <dgm:cxn modelId="{F3A9E4BE-B409-4E95-ACC7-57643D309317}" type="presParOf" srcId="{26AFBFF8-6499-48ED-8C7D-F9470509E538}" destId="{B0F30026-4578-40C8-8669-7E0D25B0F797}" srcOrd="3" destOrd="0" presId="urn:microsoft.com/office/officeart/2005/8/layout/vList2"/>
    <dgm:cxn modelId="{DBD728A4-3DA0-4B55-848E-6F2BA72BC7F6}" type="presParOf" srcId="{26AFBFF8-6499-48ED-8C7D-F9470509E538}" destId="{6F5798FE-4B7D-417E-AE02-FCFABC2AD858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79E0067-2B60-4C94-9304-CBF83616478F}" type="doc">
      <dgm:prSet loTypeId="urn:microsoft.com/office/officeart/2005/8/layout/chevron1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680AF78-0BE7-45B0-9E1C-6F74529F7B45}">
      <dgm:prSet phldrT="[Text]" custT="1"/>
      <dgm:spPr>
        <a:solidFill>
          <a:srgbClr val="DC2364"/>
        </a:solidFill>
      </dgm:spPr>
      <dgm:t>
        <a:bodyPr/>
        <a:lstStyle/>
        <a:p>
          <a:r>
            <a:rPr lang="en-US" sz="3200" b="1" dirty="0">
              <a:latin typeface="Abadi" panose="020B0604020104020204" pitchFamily="34" charset="0"/>
            </a:rPr>
            <a:t>Sept. 2025</a:t>
          </a:r>
        </a:p>
      </dgm:t>
    </dgm:pt>
    <dgm:pt modelId="{D746411B-EB52-4637-8C11-7814C902AD01}" type="parTrans" cxnId="{206786D1-906D-4B6C-AB8B-4C358650AB3A}">
      <dgm:prSet/>
      <dgm:spPr/>
      <dgm:t>
        <a:bodyPr/>
        <a:lstStyle/>
        <a:p>
          <a:endParaRPr lang="en-US">
            <a:latin typeface="Abadi" panose="020B0604020104020204" pitchFamily="34" charset="0"/>
          </a:endParaRPr>
        </a:p>
      </dgm:t>
    </dgm:pt>
    <dgm:pt modelId="{DD17D64E-8099-4727-81D5-B98F6A0CAB06}" type="sibTrans" cxnId="{206786D1-906D-4B6C-AB8B-4C358650AB3A}">
      <dgm:prSet/>
      <dgm:spPr/>
      <dgm:t>
        <a:bodyPr/>
        <a:lstStyle/>
        <a:p>
          <a:endParaRPr lang="en-US">
            <a:latin typeface="Abadi" panose="020B0604020104020204" pitchFamily="34" charset="0"/>
          </a:endParaRPr>
        </a:p>
      </dgm:t>
    </dgm:pt>
    <dgm:pt modelId="{84C56FEE-93F7-4A54-ADB8-CBAD6DFA7F15}">
      <dgm:prSet phldrT="[Text]" custT="1"/>
      <dgm:spPr>
        <a:solidFill>
          <a:srgbClr val="FEC00F"/>
        </a:solidFill>
      </dgm:spPr>
      <dgm:t>
        <a:bodyPr/>
        <a:lstStyle/>
        <a:p>
          <a:r>
            <a:rPr lang="en-US" sz="3200" b="1" dirty="0">
              <a:latin typeface="Abadi" panose="020B0604020104020204" pitchFamily="34" charset="0"/>
            </a:rPr>
            <a:t>Dec.2025</a:t>
          </a:r>
        </a:p>
      </dgm:t>
    </dgm:pt>
    <dgm:pt modelId="{78D89A4E-CDFE-4F77-BEC6-5637FE1CA9BD}" type="parTrans" cxnId="{64EC6C91-B6D1-408A-AC0B-CF08252C09B0}">
      <dgm:prSet/>
      <dgm:spPr/>
      <dgm:t>
        <a:bodyPr/>
        <a:lstStyle/>
        <a:p>
          <a:endParaRPr lang="en-US">
            <a:latin typeface="Abadi" panose="020B0604020104020204" pitchFamily="34" charset="0"/>
          </a:endParaRPr>
        </a:p>
      </dgm:t>
    </dgm:pt>
    <dgm:pt modelId="{4940DF9C-0553-4442-80A3-3678FF426EE9}" type="sibTrans" cxnId="{64EC6C91-B6D1-408A-AC0B-CF08252C09B0}">
      <dgm:prSet/>
      <dgm:spPr/>
      <dgm:t>
        <a:bodyPr/>
        <a:lstStyle/>
        <a:p>
          <a:endParaRPr lang="en-US">
            <a:latin typeface="Abadi" panose="020B0604020104020204" pitchFamily="34" charset="0"/>
          </a:endParaRPr>
        </a:p>
      </dgm:t>
    </dgm:pt>
    <dgm:pt modelId="{257382F6-4BF1-4927-B88C-B5726CBD17B8}">
      <dgm:prSet custT="1"/>
      <dgm:spPr>
        <a:solidFill>
          <a:srgbClr val="511B73"/>
        </a:solidFill>
      </dgm:spPr>
      <dgm:t>
        <a:bodyPr/>
        <a:lstStyle/>
        <a:p>
          <a:r>
            <a:rPr lang="en-US" sz="3200" b="1" dirty="0">
              <a:latin typeface="Abadi" panose="020B0604020104020204" pitchFamily="34" charset="0"/>
            </a:rPr>
            <a:t>Aug. 2025</a:t>
          </a:r>
          <a:endParaRPr lang="en-US" sz="2400" b="1" dirty="0">
            <a:latin typeface="Abadi" panose="020B0604020104020204" pitchFamily="34" charset="0"/>
          </a:endParaRPr>
        </a:p>
      </dgm:t>
    </dgm:pt>
    <dgm:pt modelId="{CA21F870-3353-40BE-B163-C9977093195E}" type="parTrans" cxnId="{BEE80C6B-01D3-44EE-8EF1-CF90CD6F67AF}">
      <dgm:prSet/>
      <dgm:spPr/>
      <dgm:t>
        <a:bodyPr/>
        <a:lstStyle/>
        <a:p>
          <a:endParaRPr lang="en-US">
            <a:latin typeface="Abadi" panose="020B0604020104020204" pitchFamily="34" charset="0"/>
          </a:endParaRPr>
        </a:p>
      </dgm:t>
    </dgm:pt>
    <dgm:pt modelId="{A4537548-AC2D-47BA-A282-7A9492D29C36}" type="sibTrans" cxnId="{BEE80C6B-01D3-44EE-8EF1-CF90CD6F67AF}">
      <dgm:prSet/>
      <dgm:spPr/>
      <dgm:t>
        <a:bodyPr/>
        <a:lstStyle/>
        <a:p>
          <a:endParaRPr lang="en-US">
            <a:latin typeface="Abadi" panose="020B0604020104020204" pitchFamily="34" charset="0"/>
          </a:endParaRPr>
        </a:p>
      </dgm:t>
    </dgm:pt>
    <dgm:pt modelId="{CB141B5A-A546-4494-88BE-FD26A1E201ED}">
      <dgm:prSet phldrT="[Text]" custT="1"/>
      <dgm:spPr>
        <a:solidFill>
          <a:srgbClr val="85C441"/>
        </a:solidFill>
      </dgm:spPr>
      <dgm:t>
        <a:bodyPr/>
        <a:lstStyle/>
        <a:p>
          <a:r>
            <a:rPr lang="en-US" sz="3200" b="1" dirty="0">
              <a:latin typeface="Abadi" panose="020B0604020104020204" pitchFamily="34" charset="0"/>
            </a:rPr>
            <a:t>Jan. 2026</a:t>
          </a:r>
        </a:p>
      </dgm:t>
    </dgm:pt>
    <dgm:pt modelId="{6DA29689-229E-4C46-BF4D-AE3FF8EB4AAE}" type="sibTrans" cxnId="{07588E3D-9E40-4A30-8099-C3B001A44DD3}">
      <dgm:prSet/>
      <dgm:spPr/>
      <dgm:t>
        <a:bodyPr/>
        <a:lstStyle/>
        <a:p>
          <a:endParaRPr lang="en-US">
            <a:latin typeface="Abadi" panose="020B0604020104020204" pitchFamily="34" charset="0"/>
          </a:endParaRPr>
        </a:p>
      </dgm:t>
    </dgm:pt>
    <dgm:pt modelId="{2B417A10-E00F-40CB-8D06-BC0DACB56E2C}" type="parTrans" cxnId="{07588E3D-9E40-4A30-8099-C3B001A44DD3}">
      <dgm:prSet/>
      <dgm:spPr/>
      <dgm:t>
        <a:bodyPr/>
        <a:lstStyle/>
        <a:p>
          <a:endParaRPr lang="en-US">
            <a:latin typeface="Abadi" panose="020B0604020104020204" pitchFamily="34" charset="0"/>
          </a:endParaRPr>
        </a:p>
      </dgm:t>
    </dgm:pt>
    <dgm:pt modelId="{8AEE9434-5353-4C3A-8B3F-11AF1CE89E4D}" type="pres">
      <dgm:prSet presAssocID="{079E0067-2B60-4C94-9304-CBF83616478F}" presName="Name0" presStyleCnt="0">
        <dgm:presLayoutVars>
          <dgm:dir/>
          <dgm:animLvl val="lvl"/>
          <dgm:resizeHandles val="exact"/>
        </dgm:presLayoutVars>
      </dgm:prSet>
      <dgm:spPr/>
    </dgm:pt>
    <dgm:pt modelId="{D4238457-F4B9-4E09-8DAB-F4E84597934B}" type="pres">
      <dgm:prSet presAssocID="{257382F6-4BF1-4927-B88C-B5726CBD17B8}" presName="parTxOnly" presStyleLbl="node1" presStyleIdx="0" presStyleCnt="4" custScaleY="49908">
        <dgm:presLayoutVars>
          <dgm:chMax val="0"/>
          <dgm:chPref val="0"/>
          <dgm:bulletEnabled val="1"/>
        </dgm:presLayoutVars>
      </dgm:prSet>
      <dgm:spPr/>
    </dgm:pt>
    <dgm:pt modelId="{C3277FCB-0F20-47F9-A926-F4F4D747602B}" type="pres">
      <dgm:prSet presAssocID="{A4537548-AC2D-47BA-A282-7A9492D29C36}" presName="parTxOnlySpace" presStyleCnt="0"/>
      <dgm:spPr/>
    </dgm:pt>
    <dgm:pt modelId="{35BF6D44-9005-417F-A2C6-C256AAA87DE9}" type="pres">
      <dgm:prSet presAssocID="{7680AF78-0BE7-45B0-9E1C-6F74529F7B45}" presName="parTxOnly" presStyleLbl="node1" presStyleIdx="1" presStyleCnt="4" custScaleY="49908" custLinFactNeighborX="2059">
        <dgm:presLayoutVars>
          <dgm:chMax val="0"/>
          <dgm:chPref val="0"/>
          <dgm:bulletEnabled val="1"/>
        </dgm:presLayoutVars>
      </dgm:prSet>
      <dgm:spPr/>
    </dgm:pt>
    <dgm:pt modelId="{0987F371-1A6B-4F98-87C4-93A06FDB21AA}" type="pres">
      <dgm:prSet presAssocID="{DD17D64E-8099-4727-81D5-B98F6A0CAB06}" presName="parTxOnlySpace" presStyleCnt="0"/>
      <dgm:spPr/>
    </dgm:pt>
    <dgm:pt modelId="{9D4C6F68-2F5C-456D-84D4-FFCBF1BE30CC}" type="pres">
      <dgm:prSet presAssocID="{84C56FEE-93F7-4A54-ADB8-CBAD6DFA7F15}" presName="parTxOnly" presStyleLbl="node1" presStyleIdx="2" presStyleCnt="4" custScaleY="53436" custLinFactNeighborX="-2409" custLinFactNeighborY="-1176">
        <dgm:presLayoutVars>
          <dgm:chMax val="0"/>
          <dgm:chPref val="0"/>
          <dgm:bulletEnabled val="1"/>
        </dgm:presLayoutVars>
      </dgm:prSet>
      <dgm:spPr/>
    </dgm:pt>
    <dgm:pt modelId="{3CBBC478-CD6E-4AA1-A1DF-4DCF0A741583}" type="pres">
      <dgm:prSet presAssocID="{4940DF9C-0553-4442-80A3-3678FF426EE9}" presName="parTxOnlySpace" presStyleCnt="0"/>
      <dgm:spPr/>
    </dgm:pt>
    <dgm:pt modelId="{BDA98A49-9967-4BA6-A8E4-ECB234A232DA}" type="pres">
      <dgm:prSet presAssocID="{CB141B5A-A546-4494-88BE-FD26A1E201ED}" presName="parTxOnly" presStyleLbl="node1" presStyleIdx="3" presStyleCnt="4" custScaleY="50264" custLinFactNeighborX="-6733" custLinFactNeighborY="178">
        <dgm:presLayoutVars>
          <dgm:chMax val="0"/>
          <dgm:chPref val="0"/>
          <dgm:bulletEnabled val="1"/>
        </dgm:presLayoutVars>
      </dgm:prSet>
      <dgm:spPr/>
    </dgm:pt>
  </dgm:ptLst>
  <dgm:cxnLst>
    <dgm:cxn modelId="{2B0A430D-2E7D-4330-8715-53A673A075F2}" type="presOf" srcId="{CB141B5A-A546-4494-88BE-FD26A1E201ED}" destId="{BDA98A49-9967-4BA6-A8E4-ECB234A232DA}" srcOrd="0" destOrd="0" presId="urn:microsoft.com/office/officeart/2005/8/layout/chevron1"/>
    <dgm:cxn modelId="{8AC0142D-60FB-48A7-925C-08663591CD2C}" type="presOf" srcId="{257382F6-4BF1-4927-B88C-B5726CBD17B8}" destId="{D4238457-F4B9-4E09-8DAB-F4E84597934B}" srcOrd="0" destOrd="0" presId="urn:microsoft.com/office/officeart/2005/8/layout/chevron1"/>
    <dgm:cxn modelId="{82F30035-FC91-4F3D-96FD-5411B47B3801}" type="presOf" srcId="{079E0067-2B60-4C94-9304-CBF83616478F}" destId="{8AEE9434-5353-4C3A-8B3F-11AF1CE89E4D}" srcOrd="0" destOrd="0" presId="urn:microsoft.com/office/officeart/2005/8/layout/chevron1"/>
    <dgm:cxn modelId="{07588E3D-9E40-4A30-8099-C3B001A44DD3}" srcId="{079E0067-2B60-4C94-9304-CBF83616478F}" destId="{CB141B5A-A546-4494-88BE-FD26A1E201ED}" srcOrd="3" destOrd="0" parTransId="{2B417A10-E00F-40CB-8D06-BC0DACB56E2C}" sibTransId="{6DA29689-229E-4C46-BF4D-AE3FF8EB4AAE}"/>
    <dgm:cxn modelId="{BEE80C6B-01D3-44EE-8EF1-CF90CD6F67AF}" srcId="{079E0067-2B60-4C94-9304-CBF83616478F}" destId="{257382F6-4BF1-4927-B88C-B5726CBD17B8}" srcOrd="0" destOrd="0" parTransId="{CA21F870-3353-40BE-B163-C9977093195E}" sibTransId="{A4537548-AC2D-47BA-A282-7A9492D29C36}"/>
    <dgm:cxn modelId="{64EC6C91-B6D1-408A-AC0B-CF08252C09B0}" srcId="{079E0067-2B60-4C94-9304-CBF83616478F}" destId="{84C56FEE-93F7-4A54-ADB8-CBAD6DFA7F15}" srcOrd="2" destOrd="0" parTransId="{78D89A4E-CDFE-4F77-BEC6-5637FE1CA9BD}" sibTransId="{4940DF9C-0553-4442-80A3-3678FF426EE9}"/>
    <dgm:cxn modelId="{0E679CC9-9BE5-4D3B-B00A-168FEEAB50C7}" type="presOf" srcId="{7680AF78-0BE7-45B0-9E1C-6F74529F7B45}" destId="{35BF6D44-9005-417F-A2C6-C256AAA87DE9}" srcOrd="0" destOrd="0" presId="urn:microsoft.com/office/officeart/2005/8/layout/chevron1"/>
    <dgm:cxn modelId="{206786D1-906D-4B6C-AB8B-4C358650AB3A}" srcId="{079E0067-2B60-4C94-9304-CBF83616478F}" destId="{7680AF78-0BE7-45B0-9E1C-6F74529F7B45}" srcOrd="1" destOrd="0" parTransId="{D746411B-EB52-4637-8C11-7814C902AD01}" sibTransId="{DD17D64E-8099-4727-81D5-B98F6A0CAB06}"/>
    <dgm:cxn modelId="{9C3893F0-4ABE-405C-A138-A82FE19EECCD}" type="presOf" srcId="{84C56FEE-93F7-4A54-ADB8-CBAD6DFA7F15}" destId="{9D4C6F68-2F5C-456D-84D4-FFCBF1BE30CC}" srcOrd="0" destOrd="0" presId="urn:microsoft.com/office/officeart/2005/8/layout/chevron1"/>
    <dgm:cxn modelId="{A07D48A9-6933-44E6-85A0-2B8EF56B0D69}" type="presParOf" srcId="{8AEE9434-5353-4C3A-8B3F-11AF1CE89E4D}" destId="{D4238457-F4B9-4E09-8DAB-F4E84597934B}" srcOrd="0" destOrd="0" presId="urn:microsoft.com/office/officeart/2005/8/layout/chevron1"/>
    <dgm:cxn modelId="{C76ED598-A624-4D17-890E-366D2AA63CF3}" type="presParOf" srcId="{8AEE9434-5353-4C3A-8B3F-11AF1CE89E4D}" destId="{C3277FCB-0F20-47F9-A926-F4F4D747602B}" srcOrd="1" destOrd="0" presId="urn:microsoft.com/office/officeart/2005/8/layout/chevron1"/>
    <dgm:cxn modelId="{2A29505F-EFB8-41C6-99C4-2214125C8BBB}" type="presParOf" srcId="{8AEE9434-5353-4C3A-8B3F-11AF1CE89E4D}" destId="{35BF6D44-9005-417F-A2C6-C256AAA87DE9}" srcOrd="2" destOrd="0" presId="urn:microsoft.com/office/officeart/2005/8/layout/chevron1"/>
    <dgm:cxn modelId="{79B1459F-85BD-42EB-9340-FDADEE1726C6}" type="presParOf" srcId="{8AEE9434-5353-4C3A-8B3F-11AF1CE89E4D}" destId="{0987F371-1A6B-4F98-87C4-93A06FDB21AA}" srcOrd="3" destOrd="0" presId="urn:microsoft.com/office/officeart/2005/8/layout/chevron1"/>
    <dgm:cxn modelId="{A36F1015-3B7F-401E-AD17-11FE66E4FFB7}" type="presParOf" srcId="{8AEE9434-5353-4C3A-8B3F-11AF1CE89E4D}" destId="{9D4C6F68-2F5C-456D-84D4-FFCBF1BE30CC}" srcOrd="4" destOrd="0" presId="urn:microsoft.com/office/officeart/2005/8/layout/chevron1"/>
    <dgm:cxn modelId="{759410B1-831F-454D-8CE7-91F0A8FF4707}" type="presParOf" srcId="{8AEE9434-5353-4C3A-8B3F-11AF1CE89E4D}" destId="{3CBBC478-CD6E-4AA1-A1DF-4DCF0A741583}" srcOrd="5" destOrd="0" presId="urn:microsoft.com/office/officeart/2005/8/layout/chevron1"/>
    <dgm:cxn modelId="{6D0B8000-2D89-45DF-AC3F-9721860A91C0}" type="presParOf" srcId="{8AEE9434-5353-4C3A-8B3F-11AF1CE89E4D}" destId="{BDA98A49-9967-4BA6-A8E4-ECB234A232DA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3E04D3-4B3D-4985-9C68-F877FA3D3B5B}">
      <dsp:nvSpPr>
        <dsp:cNvPr id="0" name=""/>
        <dsp:cNvSpPr/>
      </dsp:nvSpPr>
      <dsp:spPr>
        <a:xfrm>
          <a:off x="0" y="268735"/>
          <a:ext cx="10419945" cy="12168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Abadi" panose="020B0604020104020204" pitchFamily="34" charset="0"/>
            </a:rPr>
            <a:t>1. City of Miami Beach Pre-Kindergarten Scholarship Program Overview </a:t>
          </a:r>
        </a:p>
      </dsp:txBody>
      <dsp:txXfrm>
        <a:off x="59399" y="328134"/>
        <a:ext cx="10301147" cy="1098002"/>
      </dsp:txXfrm>
    </dsp:sp>
    <dsp:sp modelId="{52D0D718-72AE-42D4-84FE-2A38F9B491C2}">
      <dsp:nvSpPr>
        <dsp:cNvPr id="0" name=""/>
        <dsp:cNvSpPr/>
      </dsp:nvSpPr>
      <dsp:spPr>
        <a:xfrm>
          <a:off x="0" y="1672736"/>
          <a:ext cx="10419945" cy="1216800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Abadi" panose="020B0604020104020204" pitchFamily="34" charset="0"/>
            </a:rPr>
            <a:t>2.</a:t>
          </a:r>
          <a:r>
            <a:rPr lang="en-US" sz="2400" b="1" kern="1200" baseline="0" dirty="0">
              <a:latin typeface="Abadi" panose="020B0604020104020204" pitchFamily="34" charset="0"/>
            </a:rPr>
            <a:t> Family Application and Lottery Process </a:t>
          </a:r>
          <a:endParaRPr lang="en-US" sz="2400" b="1" kern="1200" dirty="0">
            <a:latin typeface="Abadi" panose="020B0604020104020204" pitchFamily="34" charset="0"/>
          </a:endParaRPr>
        </a:p>
      </dsp:txBody>
      <dsp:txXfrm>
        <a:off x="59399" y="1732135"/>
        <a:ext cx="10301147" cy="1098002"/>
      </dsp:txXfrm>
    </dsp:sp>
    <dsp:sp modelId="{6F5798FE-4B7D-417E-AE02-FCFABC2AD858}">
      <dsp:nvSpPr>
        <dsp:cNvPr id="0" name=""/>
        <dsp:cNvSpPr/>
      </dsp:nvSpPr>
      <dsp:spPr>
        <a:xfrm>
          <a:off x="0" y="3076736"/>
          <a:ext cx="10419945" cy="121680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Abadi" panose="020B0604020104020204" pitchFamily="34" charset="0"/>
            </a:rPr>
            <a:t>3. Discuss next steps</a:t>
          </a:r>
        </a:p>
      </dsp:txBody>
      <dsp:txXfrm>
        <a:off x="59399" y="3136135"/>
        <a:ext cx="10301147" cy="10980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238457-F4B9-4E09-8DAB-F4E84597934B}">
      <dsp:nvSpPr>
        <dsp:cNvPr id="0" name=""/>
        <dsp:cNvSpPr/>
      </dsp:nvSpPr>
      <dsp:spPr>
        <a:xfrm>
          <a:off x="5658" y="1981863"/>
          <a:ext cx="3293957" cy="657579"/>
        </a:xfrm>
        <a:prstGeom prst="chevron">
          <a:avLst/>
        </a:prstGeom>
        <a:solidFill>
          <a:srgbClr val="511B7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42672" rIns="42672" bIns="42672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latin typeface="Abadi" panose="020B0604020104020204" pitchFamily="34" charset="0"/>
            </a:rPr>
            <a:t>Aug. 2025</a:t>
          </a:r>
          <a:endParaRPr lang="en-US" sz="2400" b="1" kern="1200" dirty="0">
            <a:latin typeface="Abadi" panose="020B0604020104020204" pitchFamily="34" charset="0"/>
          </a:endParaRPr>
        </a:p>
      </dsp:txBody>
      <dsp:txXfrm>
        <a:off x="334448" y="1981863"/>
        <a:ext cx="2636378" cy="657579"/>
      </dsp:txXfrm>
    </dsp:sp>
    <dsp:sp modelId="{35BF6D44-9005-417F-A2C6-C256AAA87DE9}">
      <dsp:nvSpPr>
        <dsp:cNvPr id="0" name=""/>
        <dsp:cNvSpPr/>
      </dsp:nvSpPr>
      <dsp:spPr>
        <a:xfrm>
          <a:off x="2977002" y="1981863"/>
          <a:ext cx="3293957" cy="657579"/>
        </a:xfrm>
        <a:prstGeom prst="chevron">
          <a:avLst/>
        </a:prstGeom>
        <a:solidFill>
          <a:srgbClr val="DC236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42672" rIns="42672" bIns="42672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latin typeface="Abadi" panose="020B0604020104020204" pitchFamily="34" charset="0"/>
            </a:rPr>
            <a:t>Sept. 2025</a:t>
          </a:r>
        </a:p>
      </dsp:txBody>
      <dsp:txXfrm>
        <a:off x="3305792" y="1981863"/>
        <a:ext cx="2636378" cy="657579"/>
      </dsp:txXfrm>
    </dsp:sp>
    <dsp:sp modelId="{9D4C6F68-2F5C-456D-84D4-FFCBF1BE30CC}">
      <dsp:nvSpPr>
        <dsp:cNvPr id="0" name=""/>
        <dsp:cNvSpPr/>
      </dsp:nvSpPr>
      <dsp:spPr>
        <a:xfrm>
          <a:off x="5926846" y="1943126"/>
          <a:ext cx="3293957" cy="704063"/>
        </a:xfrm>
        <a:prstGeom prst="chevron">
          <a:avLst/>
        </a:prstGeom>
        <a:solidFill>
          <a:srgbClr val="FEC00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42672" rIns="42672" bIns="42672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latin typeface="Abadi" panose="020B0604020104020204" pitchFamily="34" charset="0"/>
            </a:rPr>
            <a:t>Dec.2025</a:t>
          </a:r>
        </a:p>
      </dsp:txBody>
      <dsp:txXfrm>
        <a:off x="6278878" y="1943126"/>
        <a:ext cx="2589894" cy="704063"/>
      </dsp:txXfrm>
    </dsp:sp>
    <dsp:sp modelId="{BDA98A49-9967-4BA6-A8E4-ECB234A232DA}">
      <dsp:nvSpPr>
        <dsp:cNvPr id="0" name=""/>
        <dsp:cNvSpPr/>
      </dsp:nvSpPr>
      <dsp:spPr>
        <a:xfrm>
          <a:off x="8877164" y="1981863"/>
          <a:ext cx="3293957" cy="662269"/>
        </a:xfrm>
        <a:prstGeom prst="chevron">
          <a:avLst/>
        </a:prstGeom>
        <a:solidFill>
          <a:srgbClr val="85C44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42672" rIns="42672" bIns="42672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latin typeface="Abadi" panose="020B0604020104020204" pitchFamily="34" charset="0"/>
            </a:rPr>
            <a:t>Jan. 2026</a:t>
          </a:r>
        </a:p>
      </dsp:txBody>
      <dsp:txXfrm>
        <a:off x="9208299" y="1981863"/>
        <a:ext cx="2631688" cy="6622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1E1DC2-8A83-4D96-B984-7E88C276A27C}" type="datetimeFigureOut">
              <a:rPr lang="en-US" smtClean="0"/>
              <a:t>8/21/2025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09CC6D-EA54-4E65-97FE-431E7C4E0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5464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09CC6D-EA54-4E65-97FE-431E7C4E0C2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0574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424963-FFD6-4021-B684-36009628042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5015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2C18A8-21C4-4876-A70D-695A1F0B9E1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9164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2C18A8-21C4-4876-A70D-695A1F0B9E1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05717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4496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2C18A8-21C4-4876-A70D-695A1F0B9E1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92588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2C18A8-21C4-4876-A70D-695A1F0B9E1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0326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2C18A8-21C4-4876-A70D-695A1F0B9E1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23724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2C18A8-21C4-4876-A70D-695A1F0B9E1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66783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2C18A8-21C4-4876-A70D-695A1F0B9E1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77970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2C18A8-21C4-4876-A70D-695A1F0B9E1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3827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09CC6D-EA54-4E65-97FE-431E7C4E0C2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3059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>
                <a:effectLst/>
                <a:latin typeface="Segoe UI Web (West European)"/>
              </a:rPr>
              <a:t>Si ha presentado una solicitud en el pasado pero olvidó su contraseña, simplemente haga clic en el botón "olvidé mi contraseña", le enviará un enlace a su correo electrónico y lo dirigirá a esta página donde puede crear una nueva contraseña.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09CC6D-EA54-4E65-97FE-431E7C4E0C2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3324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4357E-6D1E-4F47-B396-631C5C4B47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B33E74-D591-49E0-902F-3BB68983A3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2095BF-F463-4019-B7EA-2A0CE9C62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D6BBF-BB28-4431-B2E0-0936A1318D6A}" type="datetimeFigureOut">
              <a:rPr lang="en-US" smtClean="0"/>
              <a:t>8/21/2025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D14317-7024-4A81-9CD9-596E7A37B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852B47-9ECE-4664-8C10-389C2ADC8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EB735-6345-4BFF-9347-5428DF7F8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692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1C98A-EE53-4FC8-8991-15F65D2F5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125E93-EDA3-4C3E-9446-625A03EB2E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59F77A-3D1B-4FD1-AE4A-141C9508F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D6BBF-BB28-4431-B2E0-0936A1318D6A}" type="datetimeFigureOut">
              <a:rPr lang="en-US" smtClean="0"/>
              <a:t>8/21/2025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DBAC88-2411-4EBF-91E4-F3DF5DE0E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1E74B9-7AFB-432B-8B94-CEA078100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EB735-6345-4BFF-9347-5428DF7F8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372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441E132-DC4D-45C7-AB4F-5BD0CB906E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EAB145-A25C-4AC4-B31B-B346F4A869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40760F-1051-4F99-87E2-A3C78B214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D6BBF-BB28-4431-B2E0-0936A1318D6A}" type="datetimeFigureOut">
              <a:rPr lang="en-US" smtClean="0"/>
              <a:t>8/21/2025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15E5DC-F0B5-4AD2-A7A3-120E06886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93909B-D81B-4F85-B330-F1C217B4C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EB735-6345-4BFF-9347-5428DF7F8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336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1E780-57B3-4392-A959-D16F8B2EA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6D7EAD-DEFA-4FAB-A9FF-943E903ACE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93E00B-23F2-45F0-9630-DE62B38F15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D6BBF-BB28-4431-B2E0-0936A1318D6A}" type="datetimeFigureOut">
              <a:rPr lang="en-US" smtClean="0"/>
              <a:t>8/21/2025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652140-2CAF-44C8-B2AA-2E2CED1B1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BA4766-C44C-4333-AA7D-442740355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EB735-6345-4BFF-9347-5428DF7F8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70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91D4B-CDCB-4437-AE15-BBFCC4ADA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D845C6-2F91-4C37-A751-F1596B3B63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C41AA4-EF05-4359-9D43-1DCA3F767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D6BBF-BB28-4431-B2E0-0936A1318D6A}" type="datetimeFigureOut">
              <a:rPr lang="en-US" smtClean="0"/>
              <a:t>8/21/2025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7337DB-B56C-49BE-A554-88906041C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04D940-21E5-4660-9169-EA7B6A405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EB735-6345-4BFF-9347-5428DF7F8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599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80838D-6A51-4ED7-813C-7D211E398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4C37FF-419B-4CA3-BA7E-92F13EA9B3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FEEDCD-623D-4676-8872-AE4D5160C4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CB72C9-E9AC-4170-B0F6-DF9E14A309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D6BBF-BB28-4431-B2E0-0936A1318D6A}" type="datetimeFigureOut">
              <a:rPr lang="en-US" smtClean="0"/>
              <a:t>8/21/2025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7F799A-F6F0-445C-B413-4ADC2F304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79773B-B184-488C-A11C-D6058F1A5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EB735-6345-4BFF-9347-5428DF7F8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541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DFD86B-0ECF-4B22-B8FA-857B9ECA6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DB270E-4698-4132-99F0-7B9CA7775B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12A1FC-F41B-4F3F-AFD4-EA13F178CF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84A673-8AAC-4164-8010-E1378CD387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3DFE56-AF77-4F57-9328-B6419635BC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079045E-E21F-433C-A54A-A4CA9978B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D6BBF-BB28-4431-B2E0-0936A1318D6A}" type="datetimeFigureOut">
              <a:rPr lang="en-US" smtClean="0"/>
              <a:t>8/21/2025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75AD45-96C3-43EC-9647-DD34E6FCB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E196C0-02C2-4AB2-ACAC-998804579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EB735-6345-4BFF-9347-5428DF7F8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529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32980-3F6D-47BD-A1D5-B037337CD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839B98-54E2-4959-837B-DBD0188BE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D6BBF-BB28-4431-B2E0-0936A1318D6A}" type="datetimeFigureOut">
              <a:rPr lang="en-US" smtClean="0"/>
              <a:t>8/21/2025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DE10CC-DB02-4B14-9B50-851C15F76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CFC429-3B92-4F95-9AD4-3948B88DC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EB735-6345-4BFF-9347-5428DF7F8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255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94CDA1-F110-498C-B3AB-D775A1F70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D6BBF-BB28-4431-B2E0-0936A1318D6A}" type="datetimeFigureOut">
              <a:rPr lang="en-US" smtClean="0"/>
              <a:t>8/21/2025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DE294A-3D64-4626-B730-ACCCA3CAC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81A9C0-3BD8-4834-82C8-39737B0CA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EB735-6345-4BFF-9347-5428DF7F8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657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7428C6-2CCB-49D3-83ED-5129A390A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8C7084-1028-486B-B565-3F7F53ED15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DB3A2E-EEB9-4F10-BF36-E3989A5728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212EF9-99B2-45B8-AC04-4D8A836A0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D6BBF-BB28-4431-B2E0-0936A1318D6A}" type="datetimeFigureOut">
              <a:rPr lang="en-US" smtClean="0"/>
              <a:t>8/21/2025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9DE387-0E45-44A5-85CA-5EE393564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FC13B8-F2D2-4573-9F7D-E60FCE60D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EB735-6345-4BFF-9347-5428DF7F8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610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CCEEB5-9DAD-4FCA-9BF4-7C7E1F22AF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10313F6-300A-44DC-9055-3B4C276F78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55CDFF-7B3E-44DA-BF82-4E703CE93C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167758-D226-418C-9868-19DEC04E1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D6BBF-BB28-4431-B2E0-0936A1318D6A}" type="datetimeFigureOut">
              <a:rPr lang="en-US" smtClean="0"/>
              <a:t>8/21/2025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9A2680-4136-432B-B2D7-3F6FAB74E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4BF920-EEE3-4DA2-9F51-7B8B39AAB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EB735-6345-4BFF-9347-5428DF7F8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738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B1345A0-672A-4009-96FD-48672A21D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82B05F-0946-4D21-B0CD-7DF448F340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C247C1-4DF0-4F4B-9F19-F524C7537C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2D6BBF-BB28-4431-B2E0-0936A1318D6A}" type="datetimeFigureOut">
              <a:rPr lang="en-US" smtClean="0"/>
              <a:t>8/21/2025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8AB096-C55D-4956-B5FD-0C671B93D5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D0AC93-26E1-4441-9CE7-633EAEB4E6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1EB735-6345-4BFF-9347-5428DF7F8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741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iamibeachfl.gov/prek" TargetMode="Externa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qualitypre-k.earlysuccess.org/home/policy-2/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qualitypre-k.earlysuccess.org/home/practice-2/" TargetMode="Externa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>
            <a:extLst>
              <a:ext uri="{FF2B5EF4-FFF2-40B4-BE49-F238E27FC236}">
                <a16:creationId xmlns:a16="http://schemas.microsoft.com/office/drawing/2014/main" id="{9B81A44F-FA69-4B80-A703-2673221C29DD}"/>
              </a:ext>
            </a:extLst>
          </p:cNvPr>
          <p:cNvSpPr/>
          <p:nvPr/>
        </p:nvSpPr>
        <p:spPr>
          <a:xfrm>
            <a:off x="0" y="3784061"/>
            <a:ext cx="9805482" cy="3073940"/>
          </a:xfrm>
          <a:prstGeom prst="rtTriangle">
            <a:avLst/>
          </a:prstGeom>
          <a:solidFill>
            <a:srgbClr val="0070C0">
              <a:alpha val="5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</a:rPr>
              <a:t>Dr. Leslie Rosenfeld</a:t>
            </a:r>
          </a:p>
          <a:p>
            <a: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</a:rPr>
              <a:t>Chief Education Officer</a:t>
            </a:r>
          </a:p>
          <a:p>
            <a: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</a:rPr>
              <a:t>Education and Performance Initiatives</a:t>
            </a:r>
          </a:p>
          <a:p>
            <a:endParaRPr 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" panose="020B0604020104020204" pitchFamily="34" charset="0"/>
            </a:endParaRPr>
          </a:p>
          <a:p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</a:rPr>
              <a:t>Maggie Brown </a:t>
            </a:r>
            <a:b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</a:rPr>
            </a:b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</a:rPr>
              <a:t>Pre-K Administrator</a:t>
            </a:r>
            <a:endParaRPr lang="en-US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" panose="020B0604020104020204" pitchFamily="34" charset="0"/>
            </a:endParaRPr>
          </a:p>
          <a:p>
            <a: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</a:rPr>
              <a:t>Education and Performance Initiatives</a:t>
            </a:r>
          </a:p>
          <a:p>
            <a:endParaRPr 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" panose="020B0604020104020204" pitchFamily="34" charset="0"/>
            </a:endParaRPr>
          </a:p>
          <a:p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</a:rPr>
              <a:t> </a:t>
            </a:r>
          </a:p>
        </p:txBody>
      </p:sp>
      <p:sp>
        <p:nvSpPr>
          <p:cNvPr id="5" name="Right Triangle 4">
            <a:extLst>
              <a:ext uri="{FF2B5EF4-FFF2-40B4-BE49-F238E27FC236}">
                <a16:creationId xmlns:a16="http://schemas.microsoft.com/office/drawing/2014/main" id="{6BC3F2D7-C42A-40B0-AB81-4CF9F578B769}"/>
              </a:ext>
            </a:extLst>
          </p:cNvPr>
          <p:cNvSpPr/>
          <p:nvPr/>
        </p:nvSpPr>
        <p:spPr>
          <a:xfrm flipH="1">
            <a:off x="6555544" y="4037428"/>
            <a:ext cx="5632587" cy="2820572"/>
          </a:xfrm>
          <a:prstGeom prst="rtTriangle">
            <a:avLst/>
          </a:prstGeom>
          <a:solidFill>
            <a:schemeClr val="bg1">
              <a:lumMod val="95000"/>
              <a:alpha val="7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109694-3DB1-4DDE-A290-50DA7FA07214}"/>
              </a:ext>
            </a:extLst>
          </p:cNvPr>
          <p:cNvSpPr txBox="1"/>
          <p:nvPr/>
        </p:nvSpPr>
        <p:spPr>
          <a:xfrm>
            <a:off x="1244845" y="1508400"/>
            <a:ext cx="9702310" cy="2640723"/>
          </a:xfrm>
          <a:prstGeom prst="rect">
            <a:avLst/>
          </a:prstGeom>
          <a:noFill/>
          <a:effectLst>
            <a:softEdge rad="12700"/>
          </a:effectLst>
          <a:scene3d>
            <a:camera prst="orthographicFront"/>
            <a:lightRig rig="threePt" dir="t"/>
          </a:scene3d>
          <a:sp3d z="50800"/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  <a:defRPr/>
            </a:pPr>
            <a:r>
              <a:rPr kumimoji="0" lang="en-US" sz="4600" b="1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badi" panose="020B0604020104020204" pitchFamily="34" charset="0"/>
                <a:ea typeface="+mj-ea"/>
                <a:cs typeface="Arial" panose="020B0604020202020204" pitchFamily="34" charset="0"/>
              </a:rPr>
              <a:t>Pre-k</a:t>
            </a:r>
            <a:r>
              <a:rPr lang="en-US" sz="4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  <a:ea typeface="+mj-ea"/>
                <a:cs typeface="Arial" panose="020B0604020202020204" pitchFamily="34" charset="0"/>
              </a:rPr>
              <a:t>in</a:t>
            </a:r>
            <a:r>
              <a:rPr kumimoji="0" lang="en-US" sz="4600" b="1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badi" panose="020B0604020104020204" pitchFamily="34" charset="0"/>
                <a:ea typeface="+mj-ea"/>
                <a:cs typeface="Arial" panose="020B0604020202020204" pitchFamily="34" charset="0"/>
              </a:rPr>
              <a:t>dergarten</a:t>
            </a:r>
            <a:r>
              <a:rPr kumimoji="0" lang="en-US" sz="4600" b="1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badi" panose="020B0604020104020204" pitchFamily="34" charset="0"/>
                <a:ea typeface="+mj-ea"/>
                <a:cs typeface="Arial" panose="020B0604020202020204" pitchFamily="34" charset="0"/>
              </a:rPr>
              <a:t> Scholarship Program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  <a:cs typeface="Arial" panose="020B0604020202020204" pitchFamily="34" charset="0"/>
              </a:rPr>
              <a:t>City of Miami Beach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  <a:cs typeface="Arial" panose="020B0604020202020204" pitchFamily="34" charset="0"/>
              </a:rPr>
              <a:t>Family Application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  <a:cs typeface="Arial" panose="020B0604020202020204" pitchFamily="34" charset="0"/>
              </a:rPr>
              <a:t>(School Year 2026-2027)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C79BE15-523C-4B31-AFF4-581163133D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12480" y="4224526"/>
            <a:ext cx="4005944" cy="4005944"/>
          </a:xfrm>
          <a:prstGeom prst="rect">
            <a:avLst/>
          </a:prstGeom>
          <a:ln w="57150">
            <a:noFill/>
          </a:ln>
        </p:spPr>
      </p:pic>
    </p:spTree>
    <p:extLst>
      <p:ext uri="{BB962C8B-B14F-4D97-AF65-F5344CB8AC3E}">
        <p14:creationId xmlns:p14="http://schemas.microsoft.com/office/powerpoint/2010/main" val="2354029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group of people in front of a fence&#10;&#10;Description automatically generated">
            <a:extLst>
              <a:ext uri="{FF2B5EF4-FFF2-40B4-BE49-F238E27FC236}">
                <a16:creationId xmlns:a16="http://schemas.microsoft.com/office/drawing/2014/main" id="{C9C10CE1-AC3D-4861-90F0-E4738D053CB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864" y="0"/>
            <a:ext cx="12246864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0CFED13-36B4-4008-AD98-F47E7D22DA59}"/>
              </a:ext>
            </a:extLst>
          </p:cNvPr>
          <p:cNvSpPr/>
          <p:nvPr/>
        </p:nvSpPr>
        <p:spPr>
          <a:xfrm>
            <a:off x="1155392" y="2921168"/>
            <a:ext cx="98812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>
                <a:ln w="22225">
                  <a:solidFill>
                    <a:schemeClr val="tx1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</a:rPr>
              <a:t>www.miamibeachfl.gov/prek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" panose="020B0604020104020204" pitchFamily="34" charset="0"/>
            </a:endParaRPr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9884E3BE-5057-42D0-AFEE-C04B4A30C868}"/>
              </a:ext>
            </a:extLst>
          </p:cNvPr>
          <p:cNvSpPr/>
          <p:nvPr/>
        </p:nvSpPr>
        <p:spPr>
          <a:xfrm rot="10800000">
            <a:off x="7680959" y="0"/>
            <a:ext cx="4511039" cy="2048256"/>
          </a:xfrm>
          <a:prstGeom prst="rtTriangl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ight Triangle 2">
            <a:extLst>
              <a:ext uri="{FF2B5EF4-FFF2-40B4-BE49-F238E27FC236}">
                <a16:creationId xmlns:a16="http://schemas.microsoft.com/office/drawing/2014/main" id="{2712A701-82DD-474D-9F59-351669676851}"/>
              </a:ext>
            </a:extLst>
          </p:cNvPr>
          <p:cNvSpPr/>
          <p:nvPr/>
        </p:nvSpPr>
        <p:spPr>
          <a:xfrm>
            <a:off x="-54864" y="5321808"/>
            <a:ext cx="5084064" cy="1536192"/>
          </a:xfrm>
          <a:prstGeom prst="rtTriangl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E453981-130B-2FF0-9335-728AA9F7CAA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9" t="31660" r="8447" b="36944"/>
          <a:stretch/>
        </p:blipFill>
        <p:spPr>
          <a:xfrm>
            <a:off x="10515600" y="6203066"/>
            <a:ext cx="1656963" cy="601873"/>
          </a:xfrm>
          <a:prstGeom prst="rect">
            <a:avLst/>
          </a:prstGeom>
          <a:ln w="57150">
            <a:noFill/>
          </a:ln>
        </p:spPr>
      </p:pic>
    </p:spTree>
    <p:extLst>
      <p:ext uri="{BB962C8B-B14F-4D97-AF65-F5344CB8AC3E}">
        <p14:creationId xmlns:p14="http://schemas.microsoft.com/office/powerpoint/2010/main" val="10663126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BA7216-E860-E804-E8C7-41839AD865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7620" y="605571"/>
            <a:ext cx="9208404" cy="625242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7927A4C-EE25-4529-ADBE-93065D044EE9}"/>
              </a:ext>
            </a:extLst>
          </p:cNvPr>
          <p:cNvSpPr/>
          <p:nvPr/>
        </p:nvSpPr>
        <p:spPr>
          <a:xfrm>
            <a:off x="0" y="0"/>
            <a:ext cx="12180517" cy="276447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9698362-23EC-C3F0-2358-3BA5F6D2A53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804"/>
          <a:stretch/>
        </p:blipFill>
        <p:spPr>
          <a:xfrm>
            <a:off x="4992501" y="341527"/>
            <a:ext cx="1678642" cy="528088"/>
          </a:xfrm>
          <a:prstGeom prst="rect">
            <a:avLst/>
          </a:prstGeom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id="{8E97BC55-BF3D-C272-13D3-C61AAEDC79E5}"/>
              </a:ext>
            </a:extLst>
          </p:cNvPr>
          <p:cNvSpPr/>
          <p:nvPr/>
        </p:nvSpPr>
        <p:spPr>
          <a:xfrm>
            <a:off x="3301197" y="4890410"/>
            <a:ext cx="1463040" cy="438912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62B6CD-0AC4-BEB2-6396-BE3986748A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10565" y="264045"/>
            <a:ext cx="9208404" cy="4520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571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8EB8442-9D3E-6AE3-FC7C-E109E21673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7592" y="0"/>
            <a:ext cx="72168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5105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D0820D-6081-839A-77B1-524D01AFED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349" y="1612372"/>
            <a:ext cx="11801302" cy="36332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EFFDC07-9887-5B5B-EE65-7B5DEA7FB5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5825" y="4371055"/>
            <a:ext cx="4789862" cy="5111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974801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B94C073-D71E-1991-128F-BEDEC2DA69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404" y="721694"/>
            <a:ext cx="9799644" cy="5753920"/>
          </a:xfrm>
          <a:prstGeom prst="rect">
            <a:avLst/>
          </a:prstGeom>
        </p:spPr>
      </p:pic>
      <p:sp>
        <p:nvSpPr>
          <p:cNvPr id="2" name="Star: 5 Points 1">
            <a:extLst>
              <a:ext uri="{FF2B5EF4-FFF2-40B4-BE49-F238E27FC236}">
                <a16:creationId xmlns:a16="http://schemas.microsoft.com/office/drawing/2014/main" id="{E4E3E18B-6592-CCB6-10BF-4782B815233F}"/>
              </a:ext>
            </a:extLst>
          </p:cNvPr>
          <p:cNvSpPr/>
          <p:nvPr/>
        </p:nvSpPr>
        <p:spPr>
          <a:xfrm>
            <a:off x="5413248" y="5681471"/>
            <a:ext cx="365760" cy="336111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9542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115EDE2-3F3C-8D1E-0C7B-0D8DBDF3DE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7502"/>
            <a:ext cx="12192000" cy="6662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3817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05B975-8C92-DF8F-DF69-63005D8651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58119"/>
            <a:ext cx="12192000" cy="4541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436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31971DE-5CBA-5BF6-79B4-67A2CF3C05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0753" b="64011"/>
          <a:stretch/>
        </p:blipFill>
        <p:spPr>
          <a:xfrm>
            <a:off x="0" y="1789670"/>
            <a:ext cx="12326551" cy="133670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0D8839E-A88E-9589-F2CA-D340E109EB93}"/>
              </a:ext>
            </a:extLst>
          </p:cNvPr>
          <p:cNvSpPr txBox="1"/>
          <p:nvPr/>
        </p:nvSpPr>
        <p:spPr>
          <a:xfrm>
            <a:off x="7622809" y="1029420"/>
            <a:ext cx="3950541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Select SY: 2026 – 2027 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FF7B3E5-B275-283D-899D-CF8A8BC6CC2B}"/>
              </a:ext>
            </a:extLst>
          </p:cNvPr>
          <p:cNvCxnSpPr>
            <a:cxnSpLocks/>
          </p:cNvCxnSpPr>
          <p:nvPr/>
        </p:nvCxnSpPr>
        <p:spPr>
          <a:xfrm>
            <a:off x="9994605" y="1603282"/>
            <a:ext cx="466918" cy="4221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ACC92672-67BB-7F96-BEE5-F6789118510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3571"/>
          <a:stretch/>
        </p:blipFill>
        <p:spPr>
          <a:xfrm>
            <a:off x="7445839" y="1838830"/>
            <a:ext cx="6308053" cy="11556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D2C3A1A-D93F-2712-2A6F-F72757E794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60217" y="1950978"/>
            <a:ext cx="1413133" cy="311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8684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FE2EC9F-98ED-30F4-3B0E-F32AF3F3C1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3484" y="0"/>
            <a:ext cx="9185031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72DC34B-1A38-0B2D-1576-64EE08278F0F}"/>
              </a:ext>
            </a:extLst>
          </p:cNvPr>
          <p:cNvSpPr txBox="1"/>
          <p:nvPr/>
        </p:nvSpPr>
        <p:spPr>
          <a:xfrm>
            <a:off x="3947310" y="1140736"/>
            <a:ext cx="894797" cy="25391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050" dirty="0"/>
              <a:t>2026 – 2027 </a:t>
            </a:r>
          </a:p>
        </p:txBody>
      </p:sp>
    </p:spTree>
    <p:extLst>
      <p:ext uri="{BB962C8B-B14F-4D97-AF65-F5344CB8AC3E}">
        <p14:creationId xmlns:p14="http://schemas.microsoft.com/office/powerpoint/2010/main" val="27271159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D950CF8-4BFB-6229-E076-CA971DD91D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586" y="422133"/>
            <a:ext cx="10845338" cy="6013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5826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5C35BB-D96C-D630-E4A1-A7266B48C6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3986" y="0"/>
            <a:ext cx="69040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3354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1C810A0-55E7-67CB-0365-6F7D2B3BAD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2960"/>
            <a:ext cx="12192000" cy="521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1526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59223A3-4114-2C03-3110-25E74076A8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0612"/>
            <a:ext cx="12192000" cy="427951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D114538-BC0F-8A9B-F7DA-DA75327D7956}"/>
              </a:ext>
            </a:extLst>
          </p:cNvPr>
          <p:cNvSpPr txBox="1"/>
          <p:nvPr/>
        </p:nvSpPr>
        <p:spPr>
          <a:xfrm>
            <a:off x="3023858" y="3152001"/>
            <a:ext cx="445430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1F00FF"/>
                </a:solidFill>
              </a:rPr>
              <a:t>Note: Children born between 2/2/21 and 9/1/2022 are eligible.</a:t>
            </a:r>
          </a:p>
        </p:txBody>
      </p:sp>
    </p:spTree>
    <p:extLst>
      <p:ext uri="{BB962C8B-B14F-4D97-AF65-F5344CB8AC3E}">
        <p14:creationId xmlns:p14="http://schemas.microsoft.com/office/powerpoint/2010/main" val="23810377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3DCDC3F-4874-E452-0A75-E52E016529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6046"/>
            <a:ext cx="12192000" cy="5845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3676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FF4AB3E-59EE-4BEC-7EEF-93C11483C6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9376" y="0"/>
            <a:ext cx="94532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2452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FEFA70F-A8B9-13E6-1361-C85BDF8703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0073"/>
            <a:ext cx="12192000" cy="6297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8819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621D73B-666B-C7E2-1246-D33053A584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29590"/>
            <a:ext cx="12192000" cy="17988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3F276F8-87E3-BA2B-3B12-8945DA45E8A3}"/>
              </a:ext>
            </a:extLst>
          </p:cNvPr>
          <p:cNvSpPr txBox="1"/>
          <p:nvPr/>
        </p:nvSpPr>
        <p:spPr>
          <a:xfrm>
            <a:off x="2695100" y="4912242"/>
            <a:ext cx="6801799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Abadi" panose="020B0604020104020204" pitchFamily="34" charset="0"/>
              </a:rPr>
              <a:t>Please note: </a:t>
            </a:r>
            <a:r>
              <a:rPr lang="en-US" sz="2000" b="1" dirty="0">
                <a:latin typeface="Abadi Extra Light" panose="020B0204020104020204" pitchFamily="34" charset="0"/>
              </a:rPr>
              <a:t>If you select “Save Draft” your application is NOT submitted, and will not be reviewed. You must click </a:t>
            </a:r>
            <a:r>
              <a:rPr lang="en-US" sz="2000" b="1" dirty="0">
                <a:latin typeface="Abadi" panose="020B0604020104020204" pitchFamily="34" charset="0"/>
              </a:rPr>
              <a:t>“Save” </a:t>
            </a:r>
            <a:r>
              <a:rPr lang="en-US" sz="2000" b="1" dirty="0">
                <a:latin typeface="Abadi Extra Light" panose="020B0204020104020204" pitchFamily="34" charset="0"/>
              </a:rPr>
              <a:t>in order for it to be reviewed and added to the lottery. 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17063B6-4B9F-798D-C557-64B0524EE85B}"/>
              </a:ext>
            </a:extLst>
          </p:cNvPr>
          <p:cNvCxnSpPr>
            <a:cxnSpLocks/>
          </p:cNvCxnSpPr>
          <p:nvPr/>
        </p:nvCxnSpPr>
        <p:spPr>
          <a:xfrm flipH="1" flipV="1">
            <a:off x="5429693" y="4274288"/>
            <a:ext cx="467833" cy="6379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09199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187615935"/>
              </p:ext>
            </p:extLst>
          </p:nvPr>
        </p:nvGraphicFramePr>
        <p:xfrm>
          <a:off x="20877" y="1122819"/>
          <a:ext cx="12198959" cy="46213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21E26096-29D3-474B-93C8-2FBF1533D3F7}"/>
              </a:ext>
            </a:extLst>
          </p:cNvPr>
          <p:cNvSpPr txBox="1"/>
          <p:nvPr/>
        </p:nvSpPr>
        <p:spPr>
          <a:xfrm>
            <a:off x="619886" y="3931920"/>
            <a:ext cx="3543417" cy="224676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Abadi" panose="020B0604020104020204" pitchFamily="34" charset="0"/>
                <a:cs typeface="Arial" panose="020B0604020202020204" pitchFamily="34" charset="0"/>
              </a:rPr>
              <a:t>Prekindergarten Provider informational sessions hosted </a:t>
            </a:r>
          </a:p>
          <a:p>
            <a:endParaRPr lang="en-US" sz="1400" dirty="0">
              <a:solidFill>
                <a:schemeClr val="accent1">
                  <a:lumMod val="75000"/>
                </a:schemeClr>
              </a:solidFill>
              <a:latin typeface="Abadi" panose="020B0604020104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Abadi" panose="020B0604020104020204" pitchFamily="34" charset="0"/>
                <a:cs typeface="Arial" panose="020B0604020202020204" pitchFamily="34" charset="0"/>
              </a:rPr>
              <a:t>Application for Providers available</a:t>
            </a:r>
          </a:p>
          <a:p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Abadi" panose="020B0604020104020204" pitchFamily="34" charset="0"/>
                <a:cs typeface="Arial" panose="020B0604020202020204" pitchFamily="34" charset="0"/>
                <a:hlinkClick r:id="rId8"/>
              </a:rPr>
              <a:t>www.miamibeachfl.gov/prek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Abadi" panose="020B0604020104020204" pitchFamily="34" charset="0"/>
                <a:cs typeface="Arial" panose="020B0604020202020204" pitchFamily="34" charset="0"/>
              </a:rPr>
              <a:t>  </a:t>
            </a:r>
          </a:p>
          <a:p>
            <a:endParaRPr lang="en-US" sz="1400" dirty="0">
              <a:solidFill>
                <a:schemeClr val="accent1">
                  <a:lumMod val="75000"/>
                </a:schemeClr>
              </a:solidFill>
              <a:latin typeface="Abadi" panose="020B0604020104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Abadi" panose="020B0604020104020204" pitchFamily="34" charset="0"/>
                <a:cs typeface="Arial" panose="020B0604020202020204" pitchFamily="34" charset="0"/>
              </a:rPr>
              <a:t>Miami Beach Family </a:t>
            </a:r>
          </a:p>
          <a:p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Abadi" panose="020B0604020104020204" pitchFamily="34" charset="0"/>
                <a:cs typeface="Arial" panose="020B0604020202020204" pitchFamily="34" charset="0"/>
              </a:rPr>
              <a:t>informational sessions flyer distributed </a:t>
            </a:r>
            <a:endParaRPr lang="en-US" sz="1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C98B3740-3F06-4C0C-A052-3B71093379EA}"/>
              </a:ext>
            </a:extLst>
          </p:cNvPr>
          <p:cNvCxnSpPr>
            <a:cxnSpLocks/>
          </p:cNvCxnSpPr>
          <p:nvPr/>
        </p:nvCxnSpPr>
        <p:spPr>
          <a:xfrm>
            <a:off x="6227146" y="4188382"/>
            <a:ext cx="13538" cy="2533093"/>
          </a:xfrm>
          <a:prstGeom prst="line">
            <a:avLst/>
          </a:prstGeom>
          <a:ln w="31750">
            <a:solidFill>
              <a:schemeClr val="bg1">
                <a:lumMod val="65000"/>
              </a:schemeClr>
            </a:solidFill>
            <a:prstDash val="sysDot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E71AF145-B146-4F5D-8638-9E6160D876E6}"/>
              </a:ext>
            </a:extLst>
          </p:cNvPr>
          <p:cNvCxnSpPr>
            <a:cxnSpLocks/>
          </p:cNvCxnSpPr>
          <p:nvPr/>
        </p:nvCxnSpPr>
        <p:spPr>
          <a:xfrm>
            <a:off x="3614738" y="474509"/>
            <a:ext cx="1" cy="2247667"/>
          </a:xfrm>
          <a:prstGeom prst="line">
            <a:avLst/>
          </a:prstGeom>
          <a:ln w="31750">
            <a:solidFill>
              <a:schemeClr val="bg1">
                <a:lumMod val="65000"/>
              </a:schemeClr>
            </a:solidFill>
            <a:prstDash val="sysDot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53BC4781-06B7-4B13-859E-E20FB4A0A6A5}"/>
              </a:ext>
            </a:extLst>
          </p:cNvPr>
          <p:cNvCxnSpPr>
            <a:cxnSpLocks/>
          </p:cNvCxnSpPr>
          <p:nvPr/>
        </p:nvCxnSpPr>
        <p:spPr>
          <a:xfrm>
            <a:off x="9144770" y="474509"/>
            <a:ext cx="0" cy="2247667"/>
          </a:xfrm>
          <a:prstGeom prst="line">
            <a:avLst/>
          </a:prstGeom>
          <a:ln w="31750">
            <a:solidFill>
              <a:schemeClr val="bg1">
                <a:lumMod val="65000"/>
              </a:schemeClr>
            </a:solidFill>
            <a:prstDash val="sysDot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BF60AE6F-D80E-45A5-852B-2854A709D87B}"/>
              </a:ext>
            </a:extLst>
          </p:cNvPr>
          <p:cNvSpPr txBox="1"/>
          <p:nvPr/>
        </p:nvSpPr>
        <p:spPr>
          <a:xfrm>
            <a:off x="3749039" y="548640"/>
            <a:ext cx="3979116" cy="246221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400" b="1" dirty="0">
                <a:solidFill>
                  <a:schemeClr val="accent1">
                    <a:lumMod val="75000"/>
                  </a:schemeClr>
                </a:solidFill>
                <a:latin typeface="Abadi" panose="020B0604020104020204" pitchFamily="34" charset="0"/>
                <a:cs typeface="Arial" panose="020B0604020202020204" pitchFamily="34" charset="0"/>
              </a:rPr>
              <a:t>Application for Families open September 8, 2025 </a:t>
            </a:r>
            <a:br>
              <a:rPr lang="en-US" sz="1400" b="1" dirty="0">
                <a:solidFill>
                  <a:schemeClr val="accent1">
                    <a:lumMod val="75000"/>
                  </a:schemeClr>
                </a:solidFill>
                <a:latin typeface="Abadi" panose="020B0604020104020204" pitchFamily="34" charset="0"/>
                <a:cs typeface="Arial" panose="020B0604020202020204" pitchFamily="34" charset="0"/>
              </a:rPr>
            </a:br>
            <a:endParaRPr lang="en-US" sz="1400" b="1" dirty="0">
              <a:solidFill>
                <a:schemeClr val="accent1">
                  <a:lumMod val="75000"/>
                </a:schemeClr>
              </a:solidFill>
              <a:latin typeface="Abadi" panose="020B0604020104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Abadi" panose="020B0604020104020204" pitchFamily="34" charset="0"/>
                <a:cs typeface="Arial" panose="020B0604020202020204" pitchFamily="34" charset="0"/>
              </a:rPr>
              <a:t>Miami Beach Family informational sessions September 8 – September 15, 2025 </a:t>
            </a:r>
          </a:p>
          <a:p>
            <a:endParaRPr lang="en-US" sz="1400" b="1" dirty="0">
              <a:solidFill>
                <a:schemeClr val="accent1">
                  <a:lumMod val="75000"/>
                </a:schemeClr>
              </a:solidFill>
              <a:latin typeface="Abadi" panose="020B0604020104020204" pitchFamily="34" charset="0"/>
              <a:cs typeface="Arial" panose="020B0604020202020204" pitchFamily="34" charset="0"/>
            </a:endParaRPr>
          </a:p>
          <a:p>
            <a:r>
              <a:rPr lang="en-US" sz="1400" b="1" dirty="0">
                <a:solidFill>
                  <a:schemeClr val="accent1">
                    <a:lumMod val="75000"/>
                  </a:schemeClr>
                </a:solidFill>
                <a:latin typeface="Abadi" panose="020B0604020104020204" pitchFamily="34" charset="0"/>
                <a:cs typeface="Arial" panose="020B0604020202020204" pitchFamily="34" charset="0"/>
              </a:rPr>
              <a:t>Applications for Families close December 1, 2025 </a:t>
            </a:r>
          </a:p>
          <a:p>
            <a:r>
              <a:rPr lang="en-US" sz="1400" b="1" dirty="0">
                <a:solidFill>
                  <a:schemeClr val="accent1">
                    <a:lumMod val="75000"/>
                  </a:schemeClr>
                </a:solidFill>
                <a:latin typeface="Abadi" panose="020B0604020104020204" pitchFamily="34" charset="0"/>
                <a:cs typeface="Arial" panose="020B0604020202020204" pitchFamily="34" charset="0"/>
                <a:hlinkClick r:id="rId8"/>
              </a:rPr>
              <a:t>www.miamibeachfl.gov/prek</a:t>
            </a: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  <a:latin typeface="Abadi" panose="020B0604020104020204" pitchFamily="34" charset="0"/>
                <a:cs typeface="Arial" panose="020B0604020202020204" pitchFamily="34" charset="0"/>
              </a:rPr>
              <a:t> </a:t>
            </a:r>
          </a:p>
          <a:p>
            <a:endParaRPr lang="en-US" sz="1400" b="1" dirty="0">
              <a:solidFill>
                <a:schemeClr val="accent1">
                  <a:lumMod val="75000"/>
                </a:schemeClr>
              </a:solidFill>
              <a:latin typeface="Abadi" panose="020B0604020104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Abadi" panose="020B0604020104020204" pitchFamily="34" charset="0"/>
                <a:cs typeface="Arial" panose="020B0604020202020204" pitchFamily="34" charset="0"/>
              </a:rPr>
              <a:t>Application for Providers available 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Abadi" panose="020B0604020104020204" pitchFamily="34" charset="0"/>
                <a:cs typeface="Arial" panose="020B0604020202020204" pitchFamily="34" charset="0"/>
                <a:hlinkClick r:id="rId8"/>
              </a:rPr>
              <a:t>www.miamibeachfl.gov/prek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Abadi" panose="020B0604020104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1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99D2066-1496-4EAE-BA1B-4755312BC02B}"/>
              </a:ext>
            </a:extLst>
          </p:cNvPr>
          <p:cNvSpPr txBox="1"/>
          <p:nvPr/>
        </p:nvSpPr>
        <p:spPr>
          <a:xfrm>
            <a:off x="9241680" y="1188720"/>
            <a:ext cx="2749299" cy="13080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badi" panose="020B0604020104020204" pitchFamily="34" charset="0"/>
              <a:cs typeface="Arial" panose="020B060402020202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badi" panose="020B0604020104020204" pitchFamily="34" charset="0"/>
                <a:cs typeface="Arial" panose="020B0604020202020204" pitchFamily="34" charset="0"/>
              </a:rPr>
              <a:t>Family/Provider executed  Confirmatory Letter due to CMB </a:t>
            </a:r>
            <a:endParaRPr lang="en-US" sz="1400" b="1" dirty="0">
              <a:solidFill>
                <a:schemeClr val="accent1">
                  <a:lumMod val="75000"/>
                </a:schemeClr>
              </a:solidFill>
              <a:latin typeface="Abadi" panose="020B0604020104020204" pitchFamily="34" charset="0"/>
              <a:cs typeface="Arial" panose="020B060402020202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200" dirty="0">
              <a:solidFill>
                <a:prstClr val="black"/>
              </a:solidFill>
              <a:latin typeface="Calibri" panose="020F0502020204030204"/>
              <a:cs typeface="Calibri" panose="020F0502020204030204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 panose="020F0502020204030204"/>
            </a:endParaRP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E96D50DC-5B12-48DC-A9E4-566A23E59109}"/>
              </a:ext>
            </a:extLst>
          </p:cNvPr>
          <p:cNvCxnSpPr>
            <a:cxnSpLocks/>
          </p:cNvCxnSpPr>
          <p:nvPr/>
        </p:nvCxnSpPr>
        <p:spPr>
          <a:xfrm>
            <a:off x="619886" y="4188382"/>
            <a:ext cx="0" cy="1642147"/>
          </a:xfrm>
          <a:prstGeom prst="line">
            <a:avLst/>
          </a:prstGeom>
          <a:ln w="31750">
            <a:solidFill>
              <a:schemeClr val="bg1">
                <a:lumMod val="65000"/>
              </a:schemeClr>
            </a:solidFill>
            <a:prstDash val="sysDot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3A211067-BEDB-4BC9-A5F7-D4DE6E481FE8}"/>
              </a:ext>
            </a:extLst>
          </p:cNvPr>
          <p:cNvSpPr txBox="1"/>
          <p:nvPr/>
        </p:nvSpPr>
        <p:spPr>
          <a:xfrm>
            <a:off x="6403612" y="4114800"/>
            <a:ext cx="244259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badi" panose="020B0604020104020204" pitchFamily="34" charset="0"/>
                <a:cs typeface="Arial" panose="020B0604020202020204" pitchFamily="34" charset="0"/>
              </a:rPr>
              <a:t>Lottery December </a:t>
            </a:r>
            <a:r>
              <a:rPr lang="en-US" sz="1400" b="1" dirty="0">
                <a:solidFill>
                  <a:srgbClr val="4472C4">
                    <a:lumMod val="75000"/>
                  </a:srgbClr>
                </a:solidFill>
                <a:latin typeface="Abadi" panose="020B0604020104020204" pitchFamily="34" charset="0"/>
                <a:cs typeface="Arial" panose="020B0604020202020204" pitchFamily="34" charset="0"/>
              </a:rPr>
              <a:t>5,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badi" panose="020B0604020104020204" pitchFamily="34" charset="0"/>
                <a:cs typeface="Arial" panose="020B0604020202020204" pitchFamily="34" charset="0"/>
              </a:rPr>
              <a:t> 2025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Abadi" panose="020B0604020104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badi" panose="020B0604020104020204" pitchFamily="34" charset="0"/>
                <a:cs typeface="Arial" panose="020B0604020202020204" pitchFamily="34" charset="0"/>
              </a:rPr>
              <a:t>Notification to Families and public posting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Abadi" panose="020B0604020104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badi" panose="020B0604020104020204" pitchFamily="34" charset="0"/>
                <a:cs typeface="Arial" panose="020B0604020202020204" pitchFamily="34" charset="0"/>
              </a:rPr>
              <a:t>Notification to Provider of MB family selection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dirty="0">
              <a:solidFill>
                <a:srgbClr val="4472C4">
                  <a:lumMod val="75000"/>
                </a:srgbClr>
              </a:solidFill>
              <a:latin typeface="Abadi" panose="020B0604020104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E95A027-FCD7-35BA-D1CE-0FCAE674A0C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9" t="31660" r="8447" b="36944"/>
          <a:stretch/>
        </p:blipFill>
        <p:spPr>
          <a:xfrm>
            <a:off x="10515600" y="6203066"/>
            <a:ext cx="1656963" cy="601873"/>
          </a:xfrm>
          <a:prstGeom prst="rect">
            <a:avLst/>
          </a:prstGeom>
          <a:ln w="57150">
            <a:noFill/>
          </a:ln>
        </p:spPr>
      </p:pic>
    </p:spTree>
    <p:extLst>
      <p:ext uri="{BB962C8B-B14F-4D97-AF65-F5344CB8AC3E}">
        <p14:creationId xmlns:p14="http://schemas.microsoft.com/office/powerpoint/2010/main" val="26200995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EB69E-660C-6144-8C45-EEC1ED79616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326328" y="586060"/>
            <a:ext cx="5760719" cy="1325562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Lottery Process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Avenir Black" panose="02000503020000020003" pitchFamily="2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9D3DE92-5B9D-438E-9F27-FE51A1441C9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326328" y="1637414"/>
            <a:ext cx="10107216" cy="4733665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Program funding is limited, not all persons on the lottery waitlist will be contacted</a:t>
            </a:r>
            <a:br>
              <a:rPr lang="en-US" sz="2400" dirty="0">
                <a:solidFill>
                  <a:schemeClr val="accent1">
                    <a:lumMod val="75000"/>
                  </a:schemeClr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US" sz="2400" dirty="0">
              <a:solidFill>
                <a:schemeClr val="accent1">
                  <a:lumMod val="75000"/>
                </a:schemeClr>
              </a:solidFill>
              <a:effectLst/>
              <a:latin typeface="Abadi" panose="020B0604020104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Staff will contact applicants in the order of selection by a computerized lottery process which will establish a numerical order of service until all funds are exhausted  </a:t>
            </a:r>
            <a:br>
              <a:rPr lang="en-US" sz="2400" dirty="0">
                <a:solidFill>
                  <a:schemeClr val="accent1">
                    <a:lumMod val="75000"/>
                  </a:schemeClr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US" sz="2400" dirty="0">
              <a:solidFill>
                <a:schemeClr val="accent1">
                  <a:lumMod val="75000"/>
                </a:schemeClr>
              </a:solidFill>
              <a:effectLst/>
              <a:latin typeface="Abadi" panose="020B0604020104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Results from the lottery will be posted on the City’s website including parent/guardian name, confirmation number, and lottery number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D495F82-095D-6AC6-3E0D-A134EBD2E1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9" t="31660" r="8447" b="36944"/>
          <a:stretch/>
        </p:blipFill>
        <p:spPr>
          <a:xfrm>
            <a:off x="10515600" y="6203066"/>
            <a:ext cx="1656963" cy="601873"/>
          </a:xfrm>
          <a:prstGeom prst="rect">
            <a:avLst/>
          </a:prstGeom>
          <a:ln w="57150">
            <a:noFill/>
          </a:ln>
        </p:spPr>
      </p:pic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AD9BAAE4-DE52-AFD2-40BF-7EC98DFEA1E0}"/>
              </a:ext>
            </a:extLst>
          </p:cNvPr>
          <p:cNvSpPr/>
          <p:nvPr/>
        </p:nvSpPr>
        <p:spPr>
          <a:xfrm rot="10800000">
            <a:off x="7680959" y="0"/>
            <a:ext cx="4511039" cy="2048256"/>
          </a:xfrm>
          <a:prstGeom prst="rtTriangl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ight Triangle 14">
            <a:extLst>
              <a:ext uri="{FF2B5EF4-FFF2-40B4-BE49-F238E27FC236}">
                <a16:creationId xmlns:a16="http://schemas.microsoft.com/office/drawing/2014/main" id="{D56289A5-9106-D415-E272-F0FC31379C7C}"/>
              </a:ext>
            </a:extLst>
          </p:cNvPr>
          <p:cNvSpPr/>
          <p:nvPr/>
        </p:nvSpPr>
        <p:spPr>
          <a:xfrm>
            <a:off x="-54864" y="5321808"/>
            <a:ext cx="5084064" cy="1536192"/>
          </a:xfrm>
          <a:prstGeom prst="rtTriangl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5266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EB69E-660C-6144-8C45-EEC1ED79616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72675" y="529356"/>
            <a:ext cx="5962722" cy="1325562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Provider Payment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Avenir Black" panose="02000503020000020003" pitchFamily="2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9D3DE92-5B9D-438E-9F27-FE51A1441C9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72675" y="1580710"/>
            <a:ext cx="10461632" cy="4733665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Providers will be paid at their regular rate or $6.66 per hour, whichever is less, for up to 2.5 hours per day for 180 days, not to </a:t>
            </a:r>
            <a:r>
              <a:rPr lang="en-US" sz="2400">
                <a:solidFill>
                  <a:schemeClr val="accent1">
                    <a:lumMod val="75000"/>
                  </a:schemeClr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exceed $</a:t>
            </a:r>
            <a:r>
              <a:rPr lang="en-US" sz="2400">
                <a:solidFill>
                  <a:schemeClr val="accent1">
                    <a:lumMod val="75000"/>
                  </a:schemeClr>
                </a:solidFill>
                <a:latin typeface="Abadi" panose="020B06040201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TBD</a:t>
            </a:r>
            <a:r>
              <a:rPr lang="en-US" sz="2400">
                <a:solidFill>
                  <a:schemeClr val="accent1">
                    <a:lumMod val="75000"/>
                  </a:schemeClr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 applicable school year per participant child</a:t>
            </a:r>
          </a:p>
          <a:p>
            <a:pPr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sz="2400" dirty="0">
              <a:solidFill>
                <a:schemeClr val="accent1">
                  <a:lumMod val="75000"/>
                </a:schemeClr>
              </a:solidFill>
              <a:effectLst/>
              <a:latin typeface="Abadi" panose="020B0604020104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Any discounts based on income or other Provider offerings will decrease the amount due from the City</a:t>
            </a:r>
          </a:p>
          <a:p>
            <a:pPr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sz="2400" dirty="0">
              <a:solidFill>
                <a:schemeClr val="accent1">
                  <a:lumMod val="75000"/>
                </a:schemeClr>
              </a:solidFill>
              <a:effectLst/>
              <a:latin typeface="Abadi" panose="020B0604020104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If the amount exceeds the City allowed $6.66/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hr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the parent/guardian is responsible for any additional funds owed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D495F82-095D-6AC6-3E0D-A134EBD2E1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9" t="31660" r="8447" b="36944"/>
          <a:stretch/>
        </p:blipFill>
        <p:spPr>
          <a:xfrm>
            <a:off x="10515600" y="6203066"/>
            <a:ext cx="1656963" cy="601873"/>
          </a:xfrm>
          <a:prstGeom prst="rect">
            <a:avLst/>
          </a:prstGeom>
          <a:ln w="57150">
            <a:noFill/>
          </a:ln>
        </p:spPr>
      </p:pic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AD9BAAE4-DE52-AFD2-40BF-7EC98DFEA1E0}"/>
              </a:ext>
            </a:extLst>
          </p:cNvPr>
          <p:cNvSpPr/>
          <p:nvPr/>
        </p:nvSpPr>
        <p:spPr>
          <a:xfrm rot="10800000">
            <a:off x="7680959" y="0"/>
            <a:ext cx="4511039" cy="2048256"/>
          </a:xfrm>
          <a:prstGeom prst="rtTriangl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ight Triangle 14">
            <a:extLst>
              <a:ext uri="{FF2B5EF4-FFF2-40B4-BE49-F238E27FC236}">
                <a16:creationId xmlns:a16="http://schemas.microsoft.com/office/drawing/2014/main" id="{D56289A5-9106-D415-E272-F0FC31379C7C}"/>
              </a:ext>
            </a:extLst>
          </p:cNvPr>
          <p:cNvSpPr/>
          <p:nvPr/>
        </p:nvSpPr>
        <p:spPr>
          <a:xfrm>
            <a:off x="-54864" y="5321808"/>
            <a:ext cx="5084064" cy="1536192"/>
          </a:xfrm>
          <a:prstGeom prst="rtTriangl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0056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group of people in front of a fence&#10;&#10;Description automatically generated">
            <a:extLst>
              <a:ext uri="{FF2B5EF4-FFF2-40B4-BE49-F238E27FC236}">
                <a16:creationId xmlns:a16="http://schemas.microsoft.com/office/drawing/2014/main" id="{C9C10CE1-AC3D-4861-90F0-E4738D053CB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864" y="0"/>
            <a:ext cx="12246864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0CFED13-36B4-4008-AD98-F47E7D22DA59}"/>
              </a:ext>
            </a:extLst>
          </p:cNvPr>
          <p:cNvSpPr/>
          <p:nvPr/>
        </p:nvSpPr>
        <p:spPr>
          <a:xfrm>
            <a:off x="1127960" y="2705725"/>
            <a:ext cx="988121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n w="22225">
                  <a:solidFill>
                    <a:schemeClr val="tx1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</a:rPr>
              <a:t>Apply: </a:t>
            </a:r>
            <a:r>
              <a:rPr lang="en-US" sz="4400" dirty="0">
                <a:ln w="22225">
                  <a:solidFill>
                    <a:schemeClr val="tx1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</a:rPr>
              <a:t>www.miamibeachfl.gov/prek</a:t>
            </a:r>
          </a:p>
          <a:p>
            <a:pPr algn="ctr"/>
            <a:r>
              <a:rPr lang="en-US" sz="4400" b="1" dirty="0">
                <a:ln w="22225">
                  <a:solidFill>
                    <a:schemeClr val="tx1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</a:rPr>
              <a:t>Email us: </a:t>
            </a:r>
            <a:r>
              <a:rPr lang="en-US" sz="4400" dirty="0">
                <a:ln w="22225">
                  <a:solidFill>
                    <a:schemeClr val="tx1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</a:rPr>
              <a:t>education@miamibeachfl.gov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" panose="020B0604020104020204" pitchFamily="34" charset="0"/>
            </a:endParaRPr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9884E3BE-5057-42D0-AFEE-C04B4A30C868}"/>
              </a:ext>
            </a:extLst>
          </p:cNvPr>
          <p:cNvSpPr/>
          <p:nvPr/>
        </p:nvSpPr>
        <p:spPr>
          <a:xfrm rot="10800000">
            <a:off x="7680959" y="0"/>
            <a:ext cx="4511039" cy="2048256"/>
          </a:xfrm>
          <a:prstGeom prst="rtTriangl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ight Triangle 2">
            <a:extLst>
              <a:ext uri="{FF2B5EF4-FFF2-40B4-BE49-F238E27FC236}">
                <a16:creationId xmlns:a16="http://schemas.microsoft.com/office/drawing/2014/main" id="{2712A701-82DD-474D-9F59-351669676851}"/>
              </a:ext>
            </a:extLst>
          </p:cNvPr>
          <p:cNvSpPr/>
          <p:nvPr/>
        </p:nvSpPr>
        <p:spPr>
          <a:xfrm>
            <a:off x="-54864" y="5321808"/>
            <a:ext cx="5084064" cy="1536192"/>
          </a:xfrm>
          <a:prstGeom prst="rtTriangl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4405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7927A4C-EE25-4529-ADBE-93065D044EE9}"/>
              </a:ext>
            </a:extLst>
          </p:cNvPr>
          <p:cNvSpPr/>
          <p:nvPr/>
        </p:nvSpPr>
        <p:spPr>
          <a:xfrm>
            <a:off x="0" y="0"/>
            <a:ext cx="12180517" cy="477078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9698362-23EC-C3F0-2358-3BA5F6D2A53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804"/>
          <a:stretch/>
        </p:blipFill>
        <p:spPr>
          <a:xfrm>
            <a:off x="4807220" y="524201"/>
            <a:ext cx="2118120" cy="66634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979A4D8-D272-670D-B042-B3A3122C384C}"/>
              </a:ext>
            </a:extLst>
          </p:cNvPr>
          <p:cNvSpPr/>
          <p:nvPr/>
        </p:nvSpPr>
        <p:spPr>
          <a:xfrm>
            <a:off x="4203392" y="0"/>
            <a:ext cx="98812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n w="22225">
                  <a:solidFill>
                    <a:schemeClr val="tx1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Extra Light" panose="020B0204020104020204" pitchFamily="34" charset="0"/>
              </a:rPr>
              <a:t>www.miamibeachfl.gov/prek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 Extra Light" panose="020B0204020104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CD0D2A-8BFB-CE08-3520-430B9E534D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4037" y="461664"/>
            <a:ext cx="8063926" cy="6396335"/>
          </a:xfrm>
          <a:prstGeom prst="rect">
            <a:avLst/>
          </a:prstGeom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id="{8E97BC55-BF3D-C272-13D3-C61AAEDC79E5}"/>
              </a:ext>
            </a:extLst>
          </p:cNvPr>
          <p:cNvSpPr/>
          <p:nvPr/>
        </p:nvSpPr>
        <p:spPr>
          <a:xfrm>
            <a:off x="573119" y="5703775"/>
            <a:ext cx="1992253" cy="438912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068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6E9DDF-0C1F-4517-B643-4BA60089360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941071" y="2766218"/>
            <a:ext cx="2309858" cy="1325563"/>
          </a:xfrm>
        </p:spPr>
        <p:txBody>
          <a:bodyPr>
            <a:normAutofit fontScale="90000"/>
          </a:bodyPr>
          <a:lstStyle/>
          <a:p>
            <a:r>
              <a:rPr lang="en-US" sz="7200" b="1" dirty="0">
                <a:solidFill>
                  <a:schemeClr val="accent1">
                    <a:lumMod val="75000"/>
                  </a:schemeClr>
                </a:solidFill>
                <a:latin typeface="Abadi" panose="020B0604020104020204" pitchFamily="34" charset="0"/>
              </a:rPr>
              <a:t>Q &amp; 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E2AF41C-71C2-4D76-8309-500276F038C2}"/>
              </a:ext>
            </a:extLst>
          </p:cNvPr>
          <p:cNvSpPr/>
          <p:nvPr/>
        </p:nvSpPr>
        <p:spPr>
          <a:xfrm>
            <a:off x="0" y="6176356"/>
            <a:ext cx="12192000" cy="722273"/>
          </a:xfrm>
          <a:prstGeom prst="rect">
            <a:avLst/>
          </a:prstGeom>
          <a:solidFill>
            <a:srgbClr val="ACD1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269BBBA-58C2-455B-A126-D2772060F751}"/>
              </a:ext>
            </a:extLst>
          </p:cNvPr>
          <p:cNvSpPr txBox="1"/>
          <p:nvPr/>
        </p:nvSpPr>
        <p:spPr>
          <a:xfrm>
            <a:off x="73195" y="6368215"/>
            <a:ext cx="4795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00">
                <a:solidFill>
                  <a:srgbClr val="3576B2"/>
                </a:solidFill>
                <a:latin typeface="Futura Std Book" panose="020B05020202040203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badi" panose="020B0604020104020204" pitchFamily="34" charset="0"/>
                <a:cs typeface="Arial" panose="020B0604020202020204" pitchFamily="34" charset="0"/>
              </a:rPr>
              <a:t>Education and Performance Initiative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7E59B47-CA5E-91AF-2429-35EAEB1F2F7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9" t="31660" r="8447" b="36944"/>
          <a:stretch/>
        </p:blipFill>
        <p:spPr>
          <a:xfrm>
            <a:off x="10066713" y="6112601"/>
            <a:ext cx="2052092" cy="745399"/>
          </a:xfrm>
          <a:prstGeom prst="rect">
            <a:avLst/>
          </a:prstGeom>
          <a:ln w="57150">
            <a:noFill/>
          </a:ln>
        </p:spPr>
      </p:pic>
    </p:spTree>
    <p:extLst>
      <p:ext uri="{BB962C8B-B14F-4D97-AF65-F5344CB8AC3E}">
        <p14:creationId xmlns:p14="http://schemas.microsoft.com/office/powerpoint/2010/main" val="960192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EB69E-660C-6144-8C45-EEC1ED79616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426569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Abadi" panose="020B0604020104020204" pitchFamily="34" charset="0"/>
                <a:cs typeface="Arial" panose="020B0604020202020204" pitchFamily="34" charset="0"/>
              </a:rPr>
              <a:t>       Purpose of Informational Session  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0FD33CBF-0CF1-46F8-A10A-65B8A2D3D4C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31708001"/>
              </p:ext>
            </p:extLst>
          </p:nvPr>
        </p:nvGraphicFramePr>
        <p:xfrm>
          <a:off x="933855" y="1324820"/>
          <a:ext cx="10419945" cy="4562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ABD377DA-4910-5A48-AB00-D89AD3D04FF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9" t="31660" r="8447" b="36944"/>
          <a:stretch/>
        </p:blipFill>
        <p:spPr>
          <a:xfrm>
            <a:off x="10515600" y="6203066"/>
            <a:ext cx="1656963" cy="601873"/>
          </a:xfrm>
          <a:prstGeom prst="rect">
            <a:avLst/>
          </a:prstGeom>
          <a:ln w="57150">
            <a:noFill/>
          </a:ln>
        </p:spPr>
      </p:pic>
    </p:spTree>
    <p:extLst>
      <p:ext uri="{BB962C8B-B14F-4D97-AF65-F5344CB8AC3E}">
        <p14:creationId xmlns:p14="http://schemas.microsoft.com/office/powerpoint/2010/main" val="35358104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EB69E-660C-6144-8C45-EEC1ED79616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682793" y="237314"/>
            <a:ext cx="5751817" cy="1325562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Abadi" panose="020B0604020104020204" pitchFamily="34" charset="0"/>
                <a:cs typeface="Arial" panose="020B0604020202020204" pitchFamily="34" charset="0"/>
              </a:rPr>
              <a:t>Overview of Prekindergarten </a:t>
            </a:r>
            <a:b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Abadi" panose="020B0604020104020204" pitchFamily="34" charset="0"/>
                <a:cs typeface="Arial" panose="020B0604020202020204" pitchFamily="34" charset="0"/>
              </a:rPr>
            </a:b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Abadi" panose="020B0604020104020204" pitchFamily="34" charset="0"/>
                <a:cs typeface="Arial" panose="020B0604020202020204" pitchFamily="34" charset="0"/>
              </a:rPr>
              <a:t>Scholarship Program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F905112-274F-49CB-B45B-E31845E101A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682793" y="1578370"/>
            <a:ext cx="8110277" cy="4783137"/>
          </a:xfrm>
        </p:spPr>
        <p:txBody>
          <a:bodyPr>
            <a:norm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City funded program will provide a stipend of up to $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badi" panose="020B06040201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TBD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per school year, to cover up to an additional 450 instructional hours (up to 2.5 hours per day for 180 days)  </a:t>
            </a:r>
            <a:br>
              <a:rPr lang="en-US" sz="2400" dirty="0">
                <a:solidFill>
                  <a:schemeClr val="accent1">
                    <a:lumMod val="75000"/>
                  </a:schemeClr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US" sz="2400" dirty="0">
              <a:solidFill>
                <a:schemeClr val="accent1">
                  <a:lumMod val="75000"/>
                </a:schemeClr>
              </a:solidFill>
              <a:effectLst/>
              <a:latin typeface="Abadi" panose="020B0604020104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Can be applied toward educational programming occurring during regular school hours, not after-school hours</a:t>
            </a:r>
            <a:br>
              <a:rPr lang="en-US" sz="2400" dirty="0">
                <a:solidFill>
                  <a:schemeClr val="accent1">
                    <a:lumMod val="75000"/>
                  </a:schemeClr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US" sz="2400" dirty="0">
              <a:solidFill>
                <a:schemeClr val="accent1">
                  <a:lumMod val="75000"/>
                </a:schemeClr>
              </a:solidFill>
              <a:effectLst/>
              <a:latin typeface="Abadi" panose="020B0604020104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Funding will cover 192 Miami Beach resident children, chosen through a lottery of eligible applicants</a:t>
            </a:r>
          </a:p>
          <a:p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F652E4A-7488-853A-C6E6-83B46C66A22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9" t="31660" r="8447" b="36944"/>
          <a:stretch/>
        </p:blipFill>
        <p:spPr>
          <a:xfrm>
            <a:off x="10515600" y="6203066"/>
            <a:ext cx="1656963" cy="601873"/>
          </a:xfrm>
          <a:prstGeom prst="rect">
            <a:avLst/>
          </a:prstGeom>
          <a:ln w="57150">
            <a:noFill/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7D38111-FB8D-0A48-CE1F-044485422F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71538"/>
            <a:ext cx="3303380" cy="2342273"/>
          </a:xfrm>
          <a:prstGeom prst="rect">
            <a:avLst/>
          </a:prstGeom>
        </p:spPr>
      </p:pic>
      <p:pic>
        <p:nvPicPr>
          <p:cNvPr id="20" name="Picture 19" descr="A group of children in a classroom&#10;&#10;Description automatically generated with low confidence">
            <a:extLst>
              <a:ext uri="{FF2B5EF4-FFF2-40B4-BE49-F238E27FC236}">
                <a16:creationId xmlns:a16="http://schemas.microsoft.com/office/drawing/2014/main" id="{F425BBB6-36F4-D742-606D-9B5F1BC203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0" y="0"/>
            <a:ext cx="3303380" cy="2171538"/>
          </a:xfrm>
          <a:prstGeom prst="rect">
            <a:avLst/>
          </a:prstGeom>
        </p:spPr>
      </p:pic>
      <p:pic>
        <p:nvPicPr>
          <p:cNvPr id="22" name="Picture 21" descr="A picture containing text, book, shelf, person&#10;&#10;Description automatically generated">
            <a:extLst>
              <a:ext uri="{FF2B5EF4-FFF2-40B4-BE49-F238E27FC236}">
                <a16:creationId xmlns:a16="http://schemas.microsoft.com/office/drawing/2014/main" id="{3F2A32B3-6677-08F4-17AA-85749FEB43C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-211979" y="4513811"/>
            <a:ext cx="3515359" cy="2344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7162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EB69E-660C-6144-8C45-EEC1ED79616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359945" y="292817"/>
            <a:ext cx="9832595" cy="1325562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Miami Beach Child Eligibility for 2026-2027</a:t>
            </a:r>
            <a:endParaRPr lang="en-US" sz="4000" b="1" dirty="0">
              <a:solidFill>
                <a:schemeClr val="accent1">
                  <a:lumMod val="75000"/>
                </a:schemeClr>
              </a:solidFill>
              <a:latin typeface="Avenir Black" panose="02000503020000020003" pitchFamily="2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9D3DE92-5B9D-438E-9F27-FE51A1441C9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359945" y="1347050"/>
            <a:ext cx="9832595" cy="4690669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schemeClr val="accent1">
                    <a:lumMod val="75000"/>
                  </a:schemeClr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Families who live in the City of Miami Beach and who have a child(ren) who is 4 years old on or before Sept. 1, 2026</a:t>
            </a:r>
            <a:br>
              <a:rPr lang="en-US" sz="2600" dirty="0">
                <a:solidFill>
                  <a:schemeClr val="accent1">
                    <a:lumMod val="75000"/>
                  </a:schemeClr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2600" dirty="0">
              <a:solidFill>
                <a:schemeClr val="accent1">
                  <a:lumMod val="75000"/>
                </a:schemeClr>
              </a:solidFill>
              <a:effectLst/>
              <a:latin typeface="Abadi" panose="020B06040201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schemeClr val="accent1">
                    <a:lumMod val="75000"/>
                  </a:schemeClr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Children born between February 2, 2021 and September 1, 2022 are eligible to participate</a:t>
            </a:r>
            <a:br>
              <a:rPr lang="en-US" sz="2600" dirty="0">
                <a:solidFill>
                  <a:schemeClr val="accent1">
                    <a:lumMod val="75000"/>
                  </a:schemeClr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2600" dirty="0">
              <a:solidFill>
                <a:schemeClr val="accent1">
                  <a:lumMod val="75000"/>
                </a:schemeClr>
              </a:solidFill>
              <a:effectLst/>
              <a:latin typeface="Abadi" panose="020B06040201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schemeClr val="accent1">
                    <a:lumMod val="75000"/>
                  </a:schemeClr>
                </a:solidFill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Child must be enrolling in PreK for the 2026-2027 academic school year </a:t>
            </a:r>
            <a:endParaRPr lang="en-US" sz="2600" dirty="0">
              <a:solidFill>
                <a:schemeClr val="accent1">
                  <a:lumMod val="75000"/>
                </a:schemeClr>
              </a:solidFill>
              <a:effectLst/>
              <a:latin typeface="Abadi" panose="020B06040201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D495F82-095D-6AC6-3E0D-A134EBD2E1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9" t="31660" r="8447" b="36944"/>
          <a:stretch/>
        </p:blipFill>
        <p:spPr>
          <a:xfrm>
            <a:off x="10515600" y="6203066"/>
            <a:ext cx="1656963" cy="601873"/>
          </a:xfrm>
          <a:prstGeom prst="rect">
            <a:avLst/>
          </a:prstGeom>
          <a:ln w="57150">
            <a:noFill/>
          </a:ln>
        </p:spPr>
      </p:pic>
      <p:sp>
        <p:nvSpPr>
          <p:cNvPr id="15" name="Right Triangle 14">
            <a:extLst>
              <a:ext uri="{FF2B5EF4-FFF2-40B4-BE49-F238E27FC236}">
                <a16:creationId xmlns:a16="http://schemas.microsoft.com/office/drawing/2014/main" id="{D56289A5-9106-D415-E272-F0FC31379C7C}"/>
              </a:ext>
            </a:extLst>
          </p:cNvPr>
          <p:cNvSpPr/>
          <p:nvPr/>
        </p:nvSpPr>
        <p:spPr>
          <a:xfrm>
            <a:off x="-54864" y="5321808"/>
            <a:ext cx="5084064" cy="1536192"/>
          </a:xfrm>
          <a:prstGeom prst="rtTriangl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7613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EB69E-660C-6144-8C45-EEC1ED79616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359945" y="292817"/>
            <a:ext cx="9832595" cy="1325562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Proof of City of Miami Beach Residency </a:t>
            </a:r>
            <a:endParaRPr lang="en-US" sz="4000" b="1" dirty="0">
              <a:solidFill>
                <a:schemeClr val="accent1">
                  <a:lumMod val="75000"/>
                </a:schemeClr>
              </a:solidFill>
              <a:latin typeface="Avenir Black" panose="02000503020000020003" pitchFamily="2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9D3DE92-5B9D-438E-9F27-FE51A1441C9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359945" y="1347050"/>
            <a:ext cx="10520167" cy="4690669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schemeClr val="accent1">
                    <a:lumMod val="75000"/>
                  </a:schemeClr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One Parent/Guardian must be a resident of the City of Miami Beach upon submission of the application and throughout the 2026-2027 school year</a:t>
            </a:r>
            <a:br>
              <a:rPr lang="en-US" sz="2600" dirty="0">
                <a:solidFill>
                  <a:schemeClr val="accent1">
                    <a:lumMod val="75000"/>
                  </a:schemeClr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2600" dirty="0">
              <a:solidFill>
                <a:schemeClr val="accent1">
                  <a:lumMod val="75000"/>
                </a:schemeClr>
              </a:solidFill>
              <a:effectLst/>
              <a:latin typeface="Abadi" panose="020B06040201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schemeClr val="accent1">
                    <a:lumMod val="75000"/>
                  </a:schemeClr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Verification documents will be required when applying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effectLst/>
                <a:latin typeface="Abadi Extra Light" panose="020B02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Valid Photo ID issued by local state (Driver’s license) </a:t>
            </a:r>
            <a:r>
              <a:rPr lang="en-US" b="1" u="sng" dirty="0">
                <a:solidFill>
                  <a:schemeClr val="accent1">
                    <a:lumMod val="75000"/>
                  </a:schemeClr>
                </a:solidFill>
                <a:effectLst/>
                <a:latin typeface="Abadi Extra Light" panose="020B02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effectLst/>
                <a:latin typeface="Abadi Extra Light" panose="020B02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Abadi Extra Light" panose="020B02040201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effectLst/>
                <a:latin typeface="Abadi Extra Light" panose="020B02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Valid Photo ID issued by a federal agency (Passport) </a:t>
            </a:r>
            <a:r>
              <a:rPr lang="en-US" b="1" u="sng" dirty="0">
                <a:solidFill>
                  <a:schemeClr val="accent1">
                    <a:lumMod val="75000"/>
                  </a:schemeClr>
                </a:solidFill>
                <a:effectLst/>
                <a:latin typeface="Abadi Extra Light" panose="020B02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endParaRPr lang="en-US" b="1" u="sng" dirty="0">
              <a:solidFill>
                <a:schemeClr val="accent1">
                  <a:lumMod val="75000"/>
                </a:schemeClr>
              </a:solidFill>
              <a:latin typeface="Abadi Extra Light" panose="020B02040201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effectLst/>
                <a:latin typeface="Abadi Extra Light" panose="020B02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monthly bill/statement with the resident's name and address that has been mailed within the last 30 days</a:t>
            </a:r>
          </a:p>
          <a:p>
            <a:pPr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sz="2600" dirty="0">
              <a:solidFill>
                <a:schemeClr val="accent1">
                  <a:lumMod val="75000"/>
                </a:schemeClr>
              </a:solidFill>
              <a:effectLst/>
              <a:latin typeface="Abadi" panose="020B06040201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D495F82-095D-6AC6-3E0D-A134EBD2E1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9" t="31660" r="8447" b="36944"/>
          <a:stretch/>
        </p:blipFill>
        <p:spPr>
          <a:xfrm>
            <a:off x="10515600" y="6203066"/>
            <a:ext cx="1656963" cy="601873"/>
          </a:xfrm>
          <a:prstGeom prst="rect">
            <a:avLst/>
          </a:prstGeom>
          <a:ln w="57150">
            <a:noFill/>
          </a:ln>
        </p:spPr>
      </p:pic>
      <p:sp>
        <p:nvSpPr>
          <p:cNvPr id="15" name="Right Triangle 14">
            <a:extLst>
              <a:ext uri="{FF2B5EF4-FFF2-40B4-BE49-F238E27FC236}">
                <a16:creationId xmlns:a16="http://schemas.microsoft.com/office/drawing/2014/main" id="{D56289A5-9106-D415-E272-F0FC31379C7C}"/>
              </a:ext>
            </a:extLst>
          </p:cNvPr>
          <p:cNvSpPr/>
          <p:nvPr/>
        </p:nvSpPr>
        <p:spPr>
          <a:xfrm>
            <a:off x="-54864" y="5321808"/>
            <a:ext cx="5084064" cy="1536192"/>
          </a:xfrm>
          <a:prstGeom prst="rtTriangl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488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EB69E-660C-6144-8C45-EEC1ED79616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359945" y="292817"/>
            <a:ext cx="9832595" cy="1325562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Child Proof of Age</a:t>
            </a:r>
            <a:endParaRPr lang="en-US" sz="4000" b="1" dirty="0">
              <a:solidFill>
                <a:schemeClr val="accent1">
                  <a:lumMod val="75000"/>
                </a:schemeClr>
              </a:solidFill>
              <a:latin typeface="Avenir Black" panose="02000503020000020003" pitchFamily="2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9D3DE92-5B9D-438E-9F27-FE51A1441C9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359945" y="1347050"/>
            <a:ext cx="10520167" cy="4429973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2600" dirty="0">
                <a:solidFill>
                  <a:schemeClr val="accent1">
                    <a:lumMod val="75000"/>
                  </a:schemeClr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One of the following verification documents:</a:t>
            </a:r>
          </a:p>
          <a:p>
            <a:pPr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effectLst/>
                <a:latin typeface="Abadi Extra Light" panose="020B02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Birth certificate</a:t>
            </a:r>
            <a:br>
              <a:rPr lang="en-US" sz="2400" dirty="0">
                <a:solidFill>
                  <a:schemeClr val="accent1">
                    <a:lumMod val="75000"/>
                  </a:schemeClr>
                </a:solidFill>
                <a:effectLst/>
                <a:latin typeface="Abadi Extra Light" panose="020B02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2400" dirty="0">
              <a:solidFill>
                <a:schemeClr val="accent1">
                  <a:lumMod val="75000"/>
                </a:schemeClr>
              </a:solidFill>
              <a:effectLst/>
              <a:latin typeface="Abadi Extra Light" panose="020B02040201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badi Extra Light" panose="020B02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effectLst/>
                <a:latin typeface="Abadi Extra Light" panose="020B02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ertificate of baptism or other religious record of the child’s birth</a:t>
            </a:r>
            <a:br>
              <a:rPr lang="en-US" sz="2400" dirty="0">
                <a:solidFill>
                  <a:schemeClr val="accent1">
                    <a:lumMod val="75000"/>
                  </a:schemeClr>
                </a:solidFill>
                <a:effectLst/>
                <a:latin typeface="Abadi Extra Light" panose="020B02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2400" dirty="0">
              <a:solidFill>
                <a:schemeClr val="accent1">
                  <a:lumMod val="75000"/>
                </a:schemeClr>
              </a:solidFill>
              <a:effectLst/>
              <a:latin typeface="Abadi Extra Light" panose="020B02040201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badi Extra Light" panose="020B02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effectLst/>
                <a:latin typeface="Abadi Extra Light" panose="020B02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 insurance policy on the child’s life that has been in force for at least two years</a:t>
            </a:r>
            <a:br>
              <a:rPr lang="en-US" sz="2400" dirty="0">
                <a:solidFill>
                  <a:schemeClr val="accent1">
                    <a:lumMod val="75000"/>
                  </a:schemeClr>
                </a:solidFill>
                <a:effectLst/>
                <a:latin typeface="Abadi Extra Light" panose="020B02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2400" dirty="0">
              <a:solidFill>
                <a:schemeClr val="accent1">
                  <a:lumMod val="75000"/>
                </a:schemeClr>
              </a:solidFill>
              <a:effectLst/>
              <a:latin typeface="Abadi Extra Light" panose="020B02040201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badi Extra Light" panose="020B02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effectLst/>
                <a:latin typeface="Abadi Extra Light" panose="020B02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passport or certificate of the child’s arrival in the United States</a:t>
            </a:r>
            <a:br>
              <a:rPr lang="en-US" sz="2400" dirty="0">
                <a:solidFill>
                  <a:schemeClr val="accent1">
                    <a:lumMod val="75000"/>
                  </a:schemeClr>
                </a:solidFill>
                <a:effectLst/>
                <a:latin typeface="Abadi Extra Light" panose="020B02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2400" dirty="0">
              <a:solidFill>
                <a:schemeClr val="accent1">
                  <a:lumMod val="75000"/>
                </a:schemeClr>
              </a:solidFill>
              <a:effectLst/>
              <a:latin typeface="Abadi Extra Light" panose="020B02040201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badi Extra Light" panose="020B02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effectLst/>
                <a:latin typeface="Abadi Extra Light" panose="020B02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 immunization record signed by a physician</a:t>
            </a:r>
            <a:br>
              <a:rPr lang="en-US" sz="2400" dirty="0">
                <a:solidFill>
                  <a:schemeClr val="accent1">
                    <a:lumMod val="75000"/>
                  </a:schemeClr>
                </a:solidFill>
                <a:effectLst/>
                <a:latin typeface="Abadi Extra Light" panose="020B02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2400" dirty="0">
              <a:solidFill>
                <a:schemeClr val="accent1">
                  <a:lumMod val="75000"/>
                </a:schemeClr>
              </a:solidFill>
              <a:effectLst/>
              <a:latin typeface="Abadi Extra Light" panose="020B02040201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badi Extra Light" panose="020B02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effectLst/>
                <a:latin typeface="Abadi Extra Light" panose="020B02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valid military-dependent identification card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endParaRPr lang="en-US" sz="2600" dirty="0">
              <a:solidFill>
                <a:schemeClr val="accent1">
                  <a:lumMod val="75000"/>
                </a:schemeClr>
              </a:solidFill>
              <a:effectLst/>
              <a:latin typeface="Abadi" panose="020B06040201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D495F82-095D-6AC6-3E0D-A134EBD2E1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9" t="31660" r="8447" b="36944"/>
          <a:stretch/>
        </p:blipFill>
        <p:spPr>
          <a:xfrm>
            <a:off x="10515600" y="6203066"/>
            <a:ext cx="1656963" cy="601873"/>
          </a:xfrm>
          <a:prstGeom prst="rect">
            <a:avLst/>
          </a:prstGeom>
          <a:ln w="57150">
            <a:noFill/>
          </a:ln>
        </p:spPr>
      </p:pic>
      <p:sp>
        <p:nvSpPr>
          <p:cNvPr id="15" name="Right Triangle 14">
            <a:extLst>
              <a:ext uri="{FF2B5EF4-FFF2-40B4-BE49-F238E27FC236}">
                <a16:creationId xmlns:a16="http://schemas.microsoft.com/office/drawing/2014/main" id="{D56289A5-9106-D415-E272-F0FC31379C7C}"/>
              </a:ext>
            </a:extLst>
          </p:cNvPr>
          <p:cNvSpPr/>
          <p:nvPr/>
        </p:nvSpPr>
        <p:spPr>
          <a:xfrm>
            <a:off x="-54864" y="5321808"/>
            <a:ext cx="5084064" cy="1536192"/>
          </a:xfrm>
          <a:prstGeom prst="rtTriangl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8064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EB69E-660C-6144-8C45-EEC1ED79616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14907" y="335345"/>
            <a:ext cx="8685007" cy="1325562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Application process</a:t>
            </a:r>
            <a:endParaRPr lang="en-US" sz="4000" b="1" dirty="0">
              <a:solidFill>
                <a:schemeClr val="accent1">
                  <a:lumMod val="75000"/>
                </a:schemeClr>
              </a:solidFill>
              <a:latin typeface="Avenir Black" panose="02000503020000020003" pitchFamily="2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9D3DE92-5B9D-438E-9F27-FE51A1441C9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14906" y="1389578"/>
            <a:ext cx="10640665" cy="4926162"/>
          </a:xfrm>
        </p:spPr>
        <p:txBody>
          <a:bodyPr>
            <a:normAutofit lnSpcReduction="10000"/>
          </a:bodyPr>
          <a:lstStyle/>
          <a:p>
            <a:pPr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If your preferred PreK Provider is not listed, please reach out to them to apply</a:t>
            </a:r>
            <a:br>
              <a:rPr lang="en-US" sz="2600" dirty="0"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2600" dirty="0">
              <a:solidFill>
                <a:schemeClr val="accent1">
                  <a:lumMod val="75000"/>
                </a:schemeClr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Submission deadline is </a:t>
            </a:r>
            <a:r>
              <a:rPr lang="en-US" sz="2600" dirty="0">
                <a:solidFill>
                  <a:schemeClr val="accent1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December 1, 2025</a:t>
            </a:r>
            <a:br>
              <a:rPr lang="en-US" sz="2600" dirty="0"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2600" dirty="0">
              <a:solidFill>
                <a:schemeClr val="accent1">
                  <a:lumMod val="75000"/>
                </a:schemeClr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Eligible applicants (residency, child age) will be placed in the lottery that takes place on December 5, 2025</a:t>
            </a:r>
            <a:br>
              <a:rPr lang="en-US" sz="2600" dirty="0"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2600" dirty="0">
              <a:solidFill>
                <a:schemeClr val="accent1">
                  <a:lumMod val="75000"/>
                </a:schemeClr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Following verification of required documents, enrollment with the selected provider and a signed agreement between the family and provider is required</a:t>
            </a:r>
            <a:br>
              <a:rPr lang="en-US" sz="2600" dirty="0"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600" i="1" dirty="0"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(Admission by PreK provider is a separate process from the City PreK lottery)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D495F82-095D-6AC6-3E0D-A134EBD2E1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9" t="31660" r="8447" b="36944"/>
          <a:stretch/>
        </p:blipFill>
        <p:spPr>
          <a:xfrm>
            <a:off x="10515600" y="6203066"/>
            <a:ext cx="1656963" cy="601873"/>
          </a:xfrm>
          <a:prstGeom prst="rect">
            <a:avLst/>
          </a:prstGeom>
          <a:ln w="57150">
            <a:noFill/>
          </a:ln>
        </p:spPr>
      </p:pic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AD9BAAE4-DE52-AFD2-40BF-7EC98DFEA1E0}"/>
              </a:ext>
            </a:extLst>
          </p:cNvPr>
          <p:cNvSpPr/>
          <p:nvPr/>
        </p:nvSpPr>
        <p:spPr>
          <a:xfrm rot="10800000">
            <a:off x="7680959" y="0"/>
            <a:ext cx="4511039" cy="2048256"/>
          </a:xfrm>
          <a:prstGeom prst="rtTriangl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3689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821E1A098E79343845533E272081A49" ma:contentTypeVersion="11" ma:contentTypeDescription="Create a new document." ma:contentTypeScope="" ma:versionID="89b4135a52e3b9b809bb42e1a529259d">
  <xsd:schema xmlns:xsd="http://www.w3.org/2001/XMLSchema" xmlns:xs="http://www.w3.org/2001/XMLSchema" xmlns:p="http://schemas.microsoft.com/office/2006/metadata/properties" xmlns:ns3="4a0cab04-da1a-4c1a-9b6d-dfb4ba6e6ad8" xmlns:ns4="8140dac8-9186-45b2-b6a3-370fc8589def" targetNamespace="http://schemas.microsoft.com/office/2006/metadata/properties" ma:root="true" ma:fieldsID="66b7677ca1571e75f9352931ec9c9417" ns3:_="" ns4:_="">
    <xsd:import namespace="4a0cab04-da1a-4c1a-9b6d-dfb4ba6e6ad8"/>
    <xsd:import namespace="8140dac8-9186-45b2-b6a3-370fc8589de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0cab04-da1a-4c1a-9b6d-dfb4ba6e6ad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40dac8-9186-45b2-b6a3-370fc8589def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1443B42-944E-45FD-A3F9-CD38A1BAAA5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E4241BB-86B3-46B3-BF2F-8397B27ECCDD}">
  <ds:schemaRefs>
    <ds:schemaRef ds:uri="http://schemas.microsoft.com/office/2006/documentManagement/types"/>
    <ds:schemaRef ds:uri="http://purl.org/dc/elements/1.1/"/>
    <ds:schemaRef ds:uri="http://www.w3.org/XML/1998/namespace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8140dac8-9186-45b2-b6a3-370fc8589def"/>
    <ds:schemaRef ds:uri="4a0cab04-da1a-4c1a-9b6d-dfb4ba6e6ad8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B50C443B-6EAE-411D-AB2C-AE3C1B3CFB8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a0cab04-da1a-4c1a-9b6d-dfb4ba6e6ad8"/>
    <ds:schemaRef ds:uri="8140dac8-9186-45b2-b6a3-370fc8589de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793</TotalTime>
  <Words>887</Words>
  <Application>Microsoft Office PowerPoint</Application>
  <PresentationFormat>Widescreen</PresentationFormat>
  <Paragraphs>103</Paragraphs>
  <Slides>30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0" baseType="lpstr">
      <vt:lpstr>Abadi</vt:lpstr>
      <vt:lpstr>Abadi Extra Light</vt:lpstr>
      <vt:lpstr>Arial</vt:lpstr>
      <vt:lpstr>Avenir Black</vt:lpstr>
      <vt:lpstr>Book Antiqua</vt:lpstr>
      <vt:lpstr>Calibri</vt:lpstr>
      <vt:lpstr>Calibri Light</vt:lpstr>
      <vt:lpstr>Segoe UI Web (West European)</vt:lpstr>
      <vt:lpstr>Wingdings</vt:lpstr>
      <vt:lpstr>Office Theme</vt:lpstr>
      <vt:lpstr>PowerPoint Presentation</vt:lpstr>
      <vt:lpstr>PowerPoint Presentation</vt:lpstr>
      <vt:lpstr>PowerPoint Presentation</vt:lpstr>
      <vt:lpstr>       Purpose of Informational Session  </vt:lpstr>
      <vt:lpstr>Overview of Prekindergarten  Scholarship Program</vt:lpstr>
      <vt:lpstr>Miami Beach Child Eligibility for 2026-2027</vt:lpstr>
      <vt:lpstr>Proof of City of Miami Beach Residency </vt:lpstr>
      <vt:lpstr>Child Proof of Age</vt:lpstr>
      <vt:lpstr>Application process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Lottery Process</vt:lpstr>
      <vt:lpstr>Provider Payment</vt:lpstr>
      <vt:lpstr>PowerPoint Presentation</vt:lpstr>
      <vt:lpstr>Q &amp; 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Ramos Perez, Manuel</dc:creator>
  <cp:lastModifiedBy>Brown, Maggie</cp:lastModifiedBy>
  <cp:revision>53</cp:revision>
  <dcterms:created xsi:type="dcterms:W3CDTF">2020-10-22T14:58:10Z</dcterms:created>
  <dcterms:modified xsi:type="dcterms:W3CDTF">2025-08-21T22:36:23Z</dcterms:modified>
</cp:coreProperties>
</file>