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1213" r:id="rId5"/>
    <p:sldId id="1214" r:id="rId6"/>
    <p:sldId id="1169" r:id="rId7"/>
    <p:sldId id="1215" r:id="rId8"/>
    <p:sldId id="1224" r:id="rId9"/>
    <p:sldId id="1182" r:id="rId10"/>
    <p:sldId id="1199" r:id="rId11"/>
    <p:sldId id="1183" r:id="rId12"/>
    <p:sldId id="1232" r:id="rId13"/>
    <p:sldId id="1225" r:id="rId14"/>
    <p:sldId id="1226" r:id="rId15"/>
    <p:sldId id="1223" r:id="rId16"/>
    <p:sldId id="1217" r:id="rId17"/>
    <p:sldId id="1220" r:id="rId18"/>
    <p:sldId id="1221" r:id="rId19"/>
    <p:sldId id="1227" r:id="rId20"/>
    <p:sldId id="1219" r:id="rId21"/>
    <p:sldId id="10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o, Ines" initials="MI" lastIdx="5" clrIdx="0">
    <p:extLst>
      <p:ext uri="{19B8F6BF-5375-455C-9EA6-DF929625EA0E}">
        <p15:presenceInfo xmlns:p15="http://schemas.microsoft.com/office/powerpoint/2012/main" userId="S::inesmato@miamibeachfl.gov::e3199610-24e5-44cf-b343-27fc5b37773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81" autoAdjust="0"/>
    <p:restoredTop sz="94660"/>
  </p:normalViewPr>
  <p:slideViewPr>
    <p:cSldViewPr snapToGrid="0">
      <p:cViewPr varScale="1">
        <p:scale>
          <a:sx n="90" d="100"/>
          <a:sy n="90" d="100"/>
        </p:scale>
        <p:origin x="88"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121A2B-EEC6-42C9-A5AE-F07DB2F8B479}"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2DE6C777-C097-4B95-A4C3-F1B2914F9D81}">
      <dgm:prSet phldrT="[Text]" custT="1"/>
      <dgm:spPr/>
      <dgm:t>
        <a:bodyPr/>
        <a:lstStyle/>
        <a:p>
          <a:r>
            <a:rPr lang="en-US" sz="2400" b="1" dirty="0">
              <a:latin typeface="Abadi" panose="020B0604020104020204" pitchFamily="34" charset="0"/>
            </a:rPr>
            <a:t>1. </a:t>
          </a:r>
          <a:r>
            <a:rPr lang="es-ES" sz="2400" b="1" dirty="0">
              <a:latin typeface="Abadi" panose="020B0604020104020204" pitchFamily="34" charset="0"/>
            </a:rPr>
            <a:t>Descripción general del programa de becas de prekínder de la ciudad de Miami Beach</a:t>
          </a:r>
          <a:endParaRPr lang="en-US" sz="2400" b="1" dirty="0">
            <a:latin typeface="Abadi" panose="020B0604020104020204" pitchFamily="34" charset="0"/>
          </a:endParaRPr>
        </a:p>
      </dgm:t>
    </dgm:pt>
    <dgm:pt modelId="{DD009F7A-D1D1-456F-AE2B-F5915BD7985D}" type="parTrans" cxnId="{92BE2EA1-0FB3-4D71-BDE8-45E624F92472}">
      <dgm:prSet/>
      <dgm:spPr/>
      <dgm:t>
        <a:bodyPr/>
        <a:lstStyle/>
        <a:p>
          <a:endParaRPr lang="en-US" sz="2000"/>
        </a:p>
      </dgm:t>
    </dgm:pt>
    <dgm:pt modelId="{6FBB3F43-9C95-4A56-86DA-D2165F4CD5FF}" type="sibTrans" cxnId="{92BE2EA1-0FB3-4D71-BDE8-45E624F92472}">
      <dgm:prSet/>
      <dgm:spPr/>
      <dgm:t>
        <a:bodyPr/>
        <a:lstStyle/>
        <a:p>
          <a:endParaRPr lang="en-US" sz="2000"/>
        </a:p>
      </dgm:t>
    </dgm:pt>
    <dgm:pt modelId="{9347C676-F7F3-491C-961B-3BA48D0DC66E}">
      <dgm:prSet phldrT="[Text]" custT="1"/>
      <dgm:spPr/>
      <dgm:t>
        <a:bodyPr/>
        <a:lstStyle/>
        <a:p>
          <a:r>
            <a:rPr lang="en-US" sz="2400" b="1" dirty="0">
              <a:latin typeface="Abadi" panose="020B0604020104020204" pitchFamily="34" charset="0"/>
            </a:rPr>
            <a:t>2.</a:t>
          </a:r>
          <a:r>
            <a:rPr lang="en-US" sz="2400" b="1" baseline="0" dirty="0">
              <a:latin typeface="Abadi" panose="020B0604020104020204" pitchFamily="34" charset="0"/>
            </a:rPr>
            <a:t> </a:t>
          </a:r>
          <a:r>
            <a:rPr lang="en-US" sz="2400" b="1" baseline="0" dirty="0" err="1">
              <a:latin typeface="Abadi" panose="020B0604020104020204" pitchFamily="34" charset="0"/>
            </a:rPr>
            <a:t>Aplicaciones</a:t>
          </a:r>
          <a:r>
            <a:rPr lang="es-ES" sz="2400" b="1" baseline="0" dirty="0">
              <a:latin typeface="Abadi" panose="020B0604020104020204" pitchFamily="34" charset="0"/>
            </a:rPr>
            <a:t> Familiar y Proceso de Lotería</a:t>
          </a:r>
          <a:endParaRPr lang="en-US" sz="2400" b="1" dirty="0">
            <a:latin typeface="Abadi" panose="020B0604020104020204" pitchFamily="34" charset="0"/>
          </a:endParaRPr>
        </a:p>
      </dgm:t>
    </dgm:pt>
    <dgm:pt modelId="{E8BE7E77-B5A6-444A-9EE6-42EBED300FFF}" type="parTrans" cxnId="{4540FB1F-0762-4A58-BF82-60711C7E9458}">
      <dgm:prSet/>
      <dgm:spPr/>
      <dgm:t>
        <a:bodyPr/>
        <a:lstStyle/>
        <a:p>
          <a:endParaRPr lang="en-US" sz="2000"/>
        </a:p>
      </dgm:t>
    </dgm:pt>
    <dgm:pt modelId="{94A38175-830A-42EF-B889-74BDA2F6918D}" type="sibTrans" cxnId="{4540FB1F-0762-4A58-BF82-60711C7E9458}">
      <dgm:prSet/>
      <dgm:spPr/>
      <dgm:t>
        <a:bodyPr/>
        <a:lstStyle/>
        <a:p>
          <a:endParaRPr lang="en-US" sz="2000"/>
        </a:p>
      </dgm:t>
    </dgm:pt>
    <dgm:pt modelId="{A9B25037-2639-4C74-A764-36620AAFAF40}">
      <dgm:prSet phldrT="[Text]" custT="1"/>
      <dgm:spPr/>
      <dgm:t>
        <a:bodyPr/>
        <a:lstStyle/>
        <a:p>
          <a:r>
            <a:rPr lang="en-US" sz="2400" b="1" dirty="0">
              <a:latin typeface="Abadi" panose="020B0604020104020204" pitchFamily="34" charset="0"/>
            </a:rPr>
            <a:t>3. </a:t>
          </a:r>
          <a:r>
            <a:rPr lang="en-US" sz="2400" b="1" dirty="0" err="1">
              <a:latin typeface="Abadi" panose="020B0604020104020204" pitchFamily="34" charset="0"/>
            </a:rPr>
            <a:t>Discutir</a:t>
          </a:r>
          <a:r>
            <a:rPr lang="en-US" sz="2400" b="1" dirty="0">
              <a:latin typeface="Abadi" panose="020B0604020104020204" pitchFamily="34" charset="0"/>
            </a:rPr>
            <a:t> </a:t>
          </a:r>
          <a:r>
            <a:rPr lang="en-US" sz="2400" b="1" dirty="0" err="1">
              <a:latin typeface="Abadi" panose="020B0604020104020204" pitchFamily="34" charset="0"/>
            </a:rPr>
            <a:t>los</a:t>
          </a:r>
          <a:r>
            <a:rPr lang="en-US" sz="2400" b="1" dirty="0">
              <a:latin typeface="Abadi" panose="020B0604020104020204" pitchFamily="34" charset="0"/>
            </a:rPr>
            <a:t> </a:t>
          </a:r>
          <a:r>
            <a:rPr lang="en-US" sz="2400" b="1" dirty="0" err="1">
              <a:latin typeface="Abadi" panose="020B0604020104020204" pitchFamily="34" charset="0"/>
            </a:rPr>
            <a:t>próximos</a:t>
          </a:r>
          <a:r>
            <a:rPr lang="en-US" sz="2400" b="1" dirty="0">
              <a:latin typeface="Abadi" panose="020B0604020104020204" pitchFamily="34" charset="0"/>
            </a:rPr>
            <a:t> pasos</a:t>
          </a:r>
        </a:p>
      </dgm:t>
    </dgm:pt>
    <dgm:pt modelId="{59F02AC9-323F-4392-B5D7-50BDBCEB8857}" type="parTrans" cxnId="{03D24997-13BF-4DBE-A0F1-FEB081EE5543}">
      <dgm:prSet/>
      <dgm:spPr/>
      <dgm:t>
        <a:bodyPr/>
        <a:lstStyle/>
        <a:p>
          <a:endParaRPr lang="en-US" sz="2000"/>
        </a:p>
      </dgm:t>
    </dgm:pt>
    <dgm:pt modelId="{899506D9-E601-4505-B91B-AD1E0DFFA540}" type="sibTrans" cxnId="{03D24997-13BF-4DBE-A0F1-FEB081EE5543}">
      <dgm:prSet/>
      <dgm:spPr/>
      <dgm:t>
        <a:bodyPr/>
        <a:lstStyle/>
        <a:p>
          <a:endParaRPr lang="en-US" sz="2000"/>
        </a:p>
      </dgm:t>
    </dgm:pt>
    <dgm:pt modelId="{26AFBFF8-6499-48ED-8C7D-F9470509E538}" type="pres">
      <dgm:prSet presAssocID="{31121A2B-EEC6-42C9-A5AE-F07DB2F8B479}" presName="linear" presStyleCnt="0">
        <dgm:presLayoutVars>
          <dgm:animLvl val="lvl"/>
          <dgm:resizeHandles val="exact"/>
        </dgm:presLayoutVars>
      </dgm:prSet>
      <dgm:spPr/>
    </dgm:pt>
    <dgm:pt modelId="{EB3E04D3-4B3D-4985-9C68-F877FA3D3B5B}" type="pres">
      <dgm:prSet presAssocID="{2DE6C777-C097-4B95-A4C3-F1B2914F9D81}" presName="parentText" presStyleLbl="node1" presStyleIdx="0" presStyleCnt="3">
        <dgm:presLayoutVars>
          <dgm:chMax val="0"/>
          <dgm:bulletEnabled val="1"/>
        </dgm:presLayoutVars>
      </dgm:prSet>
      <dgm:spPr/>
    </dgm:pt>
    <dgm:pt modelId="{5D74E021-9C3D-4A0F-81F3-4B0E85F7AF79}" type="pres">
      <dgm:prSet presAssocID="{6FBB3F43-9C95-4A56-86DA-D2165F4CD5FF}" presName="spacer" presStyleCnt="0"/>
      <dgm:spPr/>
    </dgm:pt>
    <dgm:pt modelId="{52D0D718-72AE-42D4-84FE-2A38F9B491C2}" type="pres">
      <dgm:prSet presAssocID="{9347C676-F7F3-491C-961B-3BA48D0DC66E}" presName="parentText" presStyleLbl="node1" presStyleIdx="1" presStyleCnt="3">
        <dgm:presLayoutVars>
          <dgm:chMax val="0"/>
          <dgm:bulletEnabled val="1"/>
        </dgm:presLayoutVars>
      </dgm:prSet>
      <dgm:spPr/>
    </dgm:pt>
    <dgm:pt modelId="{B0F30026-4578-40C8-8669-7E0D25B0F797}" type="pres">
      <dgm:prSet presAssocID="{94A38175-830A-42EF-B889-74BDA2F6918D}" presName="spacer" presStyleCnt="0"/>
      <dgm:spPr/>
    </dgm:pt>
    <dgm:pt modelId="{6F5798FE-4B7D-417E-AE02-FCFABC2AD858}" type="pres">
      <dgm:prSet presAssocID="{A9B25037-2639-4C74-A764-36620AAFAF40}" presName="parentText" presStyleLbl="node1" presStyleIdx="2" presStyleCnt="3">
        <dgm:presLayoutVars>
          <dgm:chMax val="0"/>
          <dgm:bulletEnabled val="1"/>
        </dgm:presLayoutVars>
      </dgm:prSet>
      <dgm:spPr/>
    </dgm:pt>
  </dgm:ptLst>
  <dgm:cxnLst>
    <dgm:cxn modelId="{4540FB1F-0762-4A58-BF82-60711C7E9458}" srcId="{31121A2B-EEC6-42C9-A5AE-F07DB2F8B479}" destId="{9347C676-F7F3-491C-961B-3BA48D0DC66E}" srcOrd="1" destOrd="0" parTransId="{E8BE7E77-B5A6-444A-9EE6-42EBED300FFF}" sibTransId="{94A38175-830A-42EF-B889-74BDA2F6918D}"/>
    <dgm:cxn modelId="{787A0A25-368C-41D5-BF88-4337935AB115}" type="presOf" srcId="{31121A2B-EEC6-42C9-A5AE-F07DB2F8B479}" destId="{26AFBFF8-6499-48ED-8C7D-F9470509E538}" srcOrd="0" destOrd="0" presId="urn:microsoft.com/office/officeart/2005/8/layout/vList2"/>
    <dgm:cxn modelId="{96AD1834-2671-43F9-B519-F4B22DB3B5E0}" type="presOf" srcId="{9347C676-F7F3-491C-961B-3BA48D0DC66E}" destId="{52D0D718-72AE-42D4-84FE-2A38F9B491C2}" srcOrd="0" destOrd="0" presId="urn:microsoft.com/office/officeart/2005/8/layout/vList2"/>
    <dgm:cxn modelId="{03D24997-13BF-4DBE-A0F1-FEB081EE5543}" srcId="{31121A2B-EEC6-42C9-A5AE-F07DB2F8B479}" destId="{A9B25037-2639-4C74-A764-36620AAFAF40}" srcOrd="2" destOrd="0" parTransId="{59F02AC9-323F-4392-B5D7-50BDBCEB8857}" sibTransId="{899506D9-E601-4505-B91B-AD1E0DFFA540}"/>
    <dgm:cxn modelId="{92BE2EA1-0FB3-4D71-BDE8-45E624F92472}" srcId="{31121A2B-EEC6-42C9-A5AE-F07DB2F8B479}" destId="{2DE6C777-C097-4B95-A4C3-F1B2914F9D81}" srcOrd="0" destOrd="0" parTransId="{DD009F7A-D1D1-456F-AE2B-F5915BD7985D}" sibTransId="{6FBB3F43-9C95-4A56-86DA-D2165F4CD5FF}"/>
    <dgm:cxn modelId="{6B4834A6-F880-41EB-9572-7E9B10B9DDA2}" type="presOf" srcId="{A9B25037-2639-4C74-A764-36620AAFAF40}" destId="{6F5798FE-4B7D-417E-AE02-FCFABC2AD858}" srcOrd="0" destOrd="0" presId="urn:microsoft.com/office/officeart/2005/8/layout/vList2"/>
    <dgm:cxn modelId="{148CF3F1-A1F1-4A36-B093-6079DD535F7A}" type="presOf" srcId="{2DE6C777-C097-4B95-A4C3-F1B2914F9D81}" destId="{EB3E04D3-4B3D-4985-9C68-F877FA3D3B5B}" srcOrd="0" destOrd="0" presId="urn:microsoft.com/office/officeart/2005/8/layout/vList2"/>
    <dgm:cxn modelId="{03B4FB4F-A8C4-4AE9-A221-89E5116DCD8D}" type="presParOf" srcId="{26AFBFF8-6499-48ED-8C7D-F9470509E538}" destId="{EB3E04D3-4B3D-4985-9C68-F877FA3D3B5B}" srcOrd="0" destOrd="0" presId="urn:microsoft.com/office/officeart/2005/8/layout/vList2"/>
    <dgm:cxn modelId="{21DF8CDB-4754-4AFA-A341-E12B1E369794}" type="presParOf" srcId="{26AFBFF8-6499-48ED-8C7D-F9470509E538}" destId="{5D74E021-9C3D-4A0F-81F3-4B0E85F7AF79}" srcOrd="1" destOrd="0" presId="urn:microsoft.com/office/officeart/2005/8/layout/vList2"/>
    <dgm:cxn modelId="{B8474912-DAC3-430B-8C8F-375C58283C81}" type="presParOf" srcId="{26AFBFF8-6499-48ED-8C7D-F9470509E538}" destId="{52D0D718-72AE-42D4-84FE-2A38F9B491C2}" srcOrd="2" destOrd="0" presId="urn:microsoft.com/office/officeart/2005/8/layout/vList2"/>
    <dgm:cxn modelId="{F3A9E4BE-B409-4E95-ACC7-57643D309317}" type="presParOf" srcId="{26AFBFF8-6499-48ED-8C7D-F9470509E538}" destId="{B0F30026-4578-40C8-8669-7E0D25B0F797}" srcOrd="3" destOrd="0" presId="urn:microsoft.com/office/officeart/2005/8/layout/vList2"/>
    <dgm:cxn modelId="{DBD728A4-3DA0-4B55-848E-6F2BA72BC7F6}" type="presParOf" srcId="{26AFBFF8-6499-48ED-8C7D-F9470509E538}" destId="{6F5798FE-4B7D-417E-AE02-FCFABC2AD858}"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3E04D3-4B3D-4985-9C68-F877FA3D3B5B}">
      <dsp:nvSpPr>
        <dsp:cNvPr id="0" name=""/>
        <dsp:cNvSpPr/>
      </dsp:nvSpPr>
      <dsp:spPr>
        <a:xfrm>
          <a:off x="0" y="268735"/>
          <a:ext cx="10419945" cy="1216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badi" panose="020B0604020104020204" pitchFamily="34" charset="0"/>
            </a:rPr>
            <a:t>1. </a:t>
          </a:r>
          <a:r>
            <a:rPr lang="es-ES" sz="2400" b="1" kern="1200" dirty="0">
              <a:latin typeface="Abadi" panose="020B0604020104020204" pitchFamily="34" charset="0"/>
            </a:rPr>
            <a:t>Descripción general del programa de becas de prekínder de la ciudad de Miami Beach</a:t>
          </a:r>
          <a:endParaRPr lang="en-US" sz="2400" b="1" kern="1200" dirty="0">
            <a:latin typeface="Abadi" panose="020B0604020104020204" pitchFamily="34" charset="0"/>
          </a:endParaRPr>
        </a:p>
      </dsp:txBody>
      <dsp:txXfrm>
        <a:off x="59399" y="328134"/>
        <a:ext cx="10301147" cy="1098002"/>
      </dsp:txXfrm>
    </dsp:sp>
    <dsp:sp modelId="{52D0D718-72AE-42D4-84FE-2A38F9B491C2}">
      <dsp:nvSpPr>
        <dsp:cNvPr id="0" name=""/>
        <dsp:cNvSpPr/>
      </dsp:nvSpPr>
      <dsp:spPr>
        <a:xfrm>
          <a:off x="0" y="1672736"/>
          <a:ext cx="10419945" cy="1216800"/>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badi" panose="020B0604020104020204" pitchFamily="34" charset="0"/>
            </a:rPr>
            <a:t>2.</a:t>
          </a:r>
          <a:r>
            <a:rPr lang="en-US" sz="2400" b="1" kern="1200" baseline="0" dirty="0">
              <a:latin typeface="Abadi" panose="020B0604020104020204" pitchFamily="34" charset="0"/>
            </a:rPr>
            <a:t> </a:t>
          </a:r>
          <a:r>
            <a:rPr lang="en-US" sz="2400" b="1" kern="1200" baseline="0" dirty="0" err="1">
              <a:latin typeface="Abadi" panose="020B0604020104020204" pitchFamily="34" charset="0"/>
            </a:rPr>
            <a:t>Aplicaciones</a:t>
          </a:r>
          <a:r>
            <a:rPr lang="es-ES" sz="2400" b="1" kern="1200" baseline="0" dirty="0">
              <a:latin typeface="Abadi" panose="020B0604020104020204" pitchFamily="34" charset="0"/>
            </a:rPr>
            <a:t> Familiar y Proceso de Lotería</a:t>
          </a:r>
          <a:endParaRPr lang="en-US" sz="2400" b="1" kern="1200" dirty="0">
            <a:latin typeface="Abadi" panose="020B0604020104020204" pitchFamily="34" charset="0"/>
          </a:endParaRPr>
        </a:p>
      </dsp:txBody>
      <dsp:txXfrm>
        <a:off x="59399" y="1732135"/>
        <a:ext cx="10301147" cy="1098002"/>
      </dsp:txXfrm>
    </dsp:sp>
    <dsp:sp modelId="{6F5798FE-4B7D-417E-AE02-FCFABC2AD858}">
      <dsp:nvSpPr>
        <dsp:cNvPr id="0" name=""/>
        <dsp:cNvSpPr/>
      </dsp:nvSpPr>
      <dsp:spPr>
        <a:xfrm>
          <a:off x="0" y="3076736"/>
          <a:ext cx="10419945" cy="1216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badi" panose="020B0604020104020204" pitchFamily="34" charset="0"/>
            </a:rPr>
            <a:t>3. </a:t>
          </a:r>
          <a:r>
            <a:rPr lang="en-US" sz="2400" b="1" kern="1200" dirty="0" err="1">
              <a:latin typeface="Abadi" panose="020B0604020104020204" pitchFamily="34" charset="0"/>
            </a:rPr>
            <a:t>Discutir</a:t>
          </a:r>
          <a:r>
            <a:rPr lang="en-US" sz="2400" b="1" kern="1200" dirty="0">
              <a:latin typeface="Abadi" panose="020B0604020104020204" pitchFamily="34" charset="0"/>
            </a:rPr>
            <a:t> </a:t>
          </a:r>
          <a:r>
            <a:rPr lang="en-US" sz="2400" b="1" kern="1200" dirty="0" err="1">
              <a:latin typeface="Abadi" panose="020B0604020104020204" pitchFamily="34" charset="0"/>
            </a:rPr>
            <a:t>los</a:t>
          </a:r>
          <a:r>
            <a:rPr lang="en-US" sz="2400" b="1" kern="1200" dirty="0">
              <a:latin typeface="Abadi" panose="020B0604020104020204" pitchFamily="34" charset="0"/>
            </a:rPr>
            <a:t> </a:t>
          </a:r>
          <a:r>
            <a:rPr lang="en-US" sz="2400" b="1" kern="1200" dirty="0" err="1">
              <a:latin typeface="Abadi" panose="020B0604020104020204" pitchFamily="34" charset="0"/>
            </a:rPr>
            <a:t>próximos</a:t>
          </a:r>
          <a:r>
            <a:rPr lang="en-US" sz="2400" b="1" kern="1200" dirty="0">
              <a:latin typeface="Abadi" panose="020B0604020104020204" pitchFamily="34" charset="0"/>
            </a:rPr>
            <a:t> pasos</a:t>
          </a:r>
        </a:p>
      </dsp:txBody>
      <dsp:txXfrm>
        <a:off x="59399" y="3136135"/>
        <a:ext cx="1030114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1E1DC2-8A83-4D96-B984-7E88C276A27C}" type="datetimeFigureOut">
              <a:rPr lang="en-US" smtClean="0"/>
              <a:t>8/22/2025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09CC6D-EA54-4E65-97FE-431E7C4E0C26}" type="slidenum">
              <a:rPr lang="en-US" smtClean="0"/>
              <a:t>‹#›</a:t>
            </a:fld>
            <a:endParaRPr lang="en-US"/>
          </a:p>
        </p:txBody>
      </p:sp>
    </p:spTree>
    <p:extLst>
      <p:ext uri="{BB962C8B-B14F-4D97-AF65-F5344CB8AC3E}">
        <p14:creationId xmlns:p14="http://schemas.microsoft.com/office/powerpoint/2010/main" val="3909546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9258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 = </a:t>
            </a:r>
            <a:r>
              <a:rPr lang="es-ES" dirty="0">
                <a:effectLst/>
                <a:latin typeface="Segoe UI Web (West European)"/>
              </a:rPr>
              <a:t>tres mil</a:t>
            </a:r>
            <a:br>
              <a:rPr lang="es-ES" dirty="0">
                <a:effectLst/>
                <a:latin typeface="Segoe UI Web (West European)"/>
              </a:rPr>
            </a:br>
            <a:r>
              <a:rPr lang="es-ES" dirty="0">
                <a:effectLst/>
                <a:latin typeface="Segoe UI Web (West European)"/>
              </a:rPr>
              <a:t>450 </a:t>
            </a:r>
            <a:r>
              <a:rPr lang="es-ES" dirty="0" err="1">
                <a:effectLst/>
                <a:latin typeface="Segoe UI Web (West European)"/>
              </a:rPr>
              <a:t>hours</a:t>
            </a:r>
            <a:r>
              <a:rPr lang="es-ES" dirty="0">
                <a:effectLst/>
                <a:latin typeface="Segoe UI Web (West European)"/>
              </a:rPr>
              <a:t> = Cuatrocientas cincuenta horas</a:t>
            </a:r>
            <a:br>
              <a:rPr lang="es-ES" dirty="0">
                <a:effectLst/>
                <a:latin typeface="Segoe UI Web (West European)"/>
              </a:rPr>
            </a:br>
            <a:r>
              <a:rPr lang="es-ES" dirty="0">
                <a:effectLst/>
                <a:latin typeface="Segoe UI Web (West European)"/>
              </a:rPr>
              <a:t>180 </a:t>
            </a:r>
            <a:r>
              <a:rPr lang="es-ES" dirty="0" err="1">
                <a:effectLst/>
                <a:latin typeface="Segoe UI Web (West European)"/>
              </a:rPr>
              <a:t>days</a:t>
            </a:r>
            <a:r>
              <a:rPr lang="es-ES" dirty="0">
                <a:effectLst/>
                <a:latin typeface="Segoe UI Web (West European)"/>
              </a:rPr>
              <a:t> = ciento ochenta días </a:t>
            </a:r>
            <a:br>
              <a:rPr lang="es-ES" dirty="0">
                <a:effectLst/>
                <a:latin typeface="Segoe UI Web (West European)"/>
              </a:rPr>
            </a:br>
            <a:r>
              <a:rPr lang="es-ES" dirty="0">
                <a:effectLst/>
                <a:latin typeface="Segoe UI Web (West European)"/>
              </a:rPr>
              <a:t>158 = ciento cincuenta y ocho centavos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$6.66 = seis dólares y sesenta y seis centavos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3711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92724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55449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 Este programa das hasta $ 3,000.00(tres mil) por año escolar, para cubrir hasta 450(Cuatrocientas cincuenta horas) adicionales de instrucción (hasta 2.5 horas por día durante 180(ciento ochenta días )</a:t>
            </a:r>
            <a:br>
              <a:rPr lang="es-ES" dirty="0">
                <a:effectLst/>
                <a:latin typeface="Segoe UI Web (West European)"/>
              </a:rPr>
            </a:br>
            <a:r>
              <a:rPr lang="es-ES" dirty="0">
                <a:effectLst/>
                <a:latin typeface="Segoe UI Web (West European)"/>
              </a:rPr>
              <a:t>+ La beca se puede aplicar a la programación educativa que se lleva a cabo durante el día escolar, no durante horas después del día escolar regular.</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 </a:t>
            </a:r>
            <a:r>
              <a:rPr lang="es-ES" sz="12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Los fondos cubrirán  158(</a:t>
            </a:r>
            <a:r>
              <a:rPr lang="es-ES" dirty="0">
                <a:effectLst/>
                <a:latin typeface="Segoe UI Web (West European)"/>
              </a:rPr>
              <a:t>ciento ochenta días )</a:t>
            </a:r>
            <a:r>
              <a:rPr lang="es-ES" sz="12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menores residentes de Miami Beach, escogidos por una lotería de solicitantes elegibles</a:t>
            </a:r>
            <a:endParaRPr lang="es-ES" dirty="0">
              <a:effectLst/>
              <a:latin typeface="Segoe UI Web (West Europe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3,000 = </a:t>
            </a:r>
            <a:r>
              <a:rPr lang="es-ES" dirty="0">
                <a:effectLst/>
                <a:latin typeface="Segoe UI Web (West European)"/>
              </a:rPr>
              <a:t>tres mil</a:t>
            </a:r>
            <a:br>
              <a:rPr lang="es-ES" dirty="0">
                <a:effectLst/>
                <a:latin typeface="Segoe UI Web (West European)"/>
              </a:rPr>
            </a:br>
            <a:r>
              <a:rPr lang="es-ES" dirty="0">
                <a:effectLst/>
                <a:latin typeface="Segoe UI Web (West European)"/>
              </a:rPr>
              <a:t>450 </a:t>
            </a:r>
            <a:r>
              <a:rPr lang="es-ES" dirty="0" err="1">
                <a:effectLst/>
                <a:latin typeface="Segoe UI Web (West European)"/>
              </a:rPr>
              <a:t>hours</a:t>
            </a:r>
            <a:r>
              <a:rPr lang="es-ES" dirty="0">
                <a:effectLst/>
                <a:latin typeface="Segoe UI Web (West European)"/>
              </a:rPr>
              <a:t> = Cuatrocientas cincuenta horas</a:t>
            </a:r>
            <a:br>
              <a:rPr lang="es-ES" dirty="0">
                <a:effectLst/>
                <a:latin typeface="Segoe UI Web (West European)"/>
              </a:rPr>
            </a:br>
            <a:r>
              <a:rPr lang="es-ES" dirty="0">
                <a:effectLst/>
                <a:latin typeface="Segoe UI Web (West European)"/>
              </a:rPr>
              <a:t>180 </a:t>
            </a:r>
            <a:r>
              <a:rPr lang="es-ES" dirty="0" err="1">
                <a:effectLst/>
                <a:latin typeface="Segoe UI Web (West European)"/>
              </a:rPr>
              <a:t>days</a:t>
            </a:r>
            <a:r>
              <a:rPr lang="es-ES" dirty="0">
                <a:effectLst/>
                <a:latin typeface="Segoe UI Web (West European)"/>
              </a:rPr>
              <a:t> = ciento ochenta días </a:t>
            </a:r>
            <a:br>
              <a:rPr lang="es-ES" dirty="0">
                <a:effectLst/>
                <a:latin typeface="Segoe UI Web (West European)"/>
              </a:rPr>
            </a:br>
            <a:r>
              <a:rPr lang="es-ES" dirty="0">
                <a:effectLst/>
                <a:latin typeface="Segoe UI Web (West European)"/>
              </a:rPr>
              <a:t>158 = ciento cincuenta y ocho centavos</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$6.66 = seis dólares y sesenta y seis centavos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effectLst/>
              <a:latin typeface="Segoe UI Web (West Europe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effectLst/>
              <a:latin typeface="Segoe UI Web (West European)"/>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032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2024 – 2025 = dos mil veinticuatro dos mil veinticinco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2019 = dos mil veinticuatro dos mil veinticinco</a:t>
            </a:r>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a:effectLst/>
                <a:latin typeface="Segoe UI Web (West European)"/>
              </a:rPr>
              <a:t>2020 = dos mil veinticuatro dos mil veinticinco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a:effectLst/>
              <a:latin typeface="Segoe UI Web (West European)"/>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23724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7956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a:t>Inicie sesión en su cuenta presionando el botón de la izquierda. Si no tienes una cuenta puedes crear una nueva.</a:t>
            </a:r>
            <a:endParaRPr lang="en-US" dirty="0"/>
          </a:p>
        </p:txBody>
      </p:sp>
      <p:sp>
        <p:nvSpPr>
          <p:cNvPr id="4" name="Slide Number Placeholder 3"/>
          <p:cNvSpPr>
            <a:spLocks noGrp="1"/>
          </p:cNvSpPr>
          <p:nvPr>
            <p:ph type="sldNum" sz="quarter" idx="5"/>
          </p:nvPr>
        </p:nvSpPr>
        <p:spPr/>
        <p:txBody>
          <a:bodyPr/>
          <a:lstStyle/>
          <a:p>
            <a:fld id="{6109CC6D-EA54-4E65-97FE-431E7C4E0C26}" type="slidenum">
              <a:rPr lang="en-US" smtClean="0"/>
              <a:t>7</a:t>
            </a:fld>
            <a:endParaRPr lang="en-US"/>
          </a:p>
        </p:txBody>
      </p:sp>
    </p:spTree>
    <p:extLst>
      <p:ext uri="{BB962C8B-B14F-4D97-AF65-F5344CB8AC3E}">
        <p14:creationId xmlns:p14="http://schemas.microsoft.com/office/powerpoint/2010/main" val="1262407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4712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5895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7797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2C18A8-21C4-4876-A70D-695A1F0B9E1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916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4357E-6D1E-4F47-B396-631C5C4B474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B33E74-D591-49E0-902F-3BB68983A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2095BF-F463-4019-B7EA-2A0CE9C624AA}"/>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5" name="Footer Placeholder 4">
            <a:extLst>
              <a:ext uri="{FF2B5EF4-FFF2-40B4-BE49-F238E27FC236}">
                <a16:creationId xmlns:a16="http://schemas.microsoft.com/office/drawing/2014/main" id="{E5D14317-7024-4A81-9CD9-596E7A37BC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852B47-9ECE-4664-8C10-389C2ADC82C1}"/>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61469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C98A-EE53-4FC8-8991-15F65D2F528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125E93-EDA3-4C3E-9446-625A03EB2EF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9F77A-3D1B-4FD1-AE4A-141C9508F1DD}"/>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5" name="Footer Placeholder 4">
            <a:extLst>
              <a:ext uri="{FF2B5EF4-FFF2-40B4-BE49-F238E27FC236}">
                <a16:creationId xmlns:a16="http://schemas.microsoft.com/office/drawing/2014/main" id="{94DBAC88-2411-4EBF-91E4-F3DF5DE0E5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E74B9-7AFB-432B-8B94-CEA078100A14}"/>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967372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1E132-DC4D-45C7-AB4F-5BD0CB906E9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EAB145-A25C-4AC4-B31B-B346F4A869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40760F-1051-4F99-87E2-A3C78B21401C}"/>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5" name="Footer Placeholder 4">
            <a:extLst>
              <a:ext uri="{FF2B5EF4-FFF2-40B4-BE49-F238E27FC236}">
                <a16:creationId xmlns:a16="http://schemas.microsoft.com/office/drawing/2014/main" id="{0715E5DC-F0B5-4AD2-A7A3-120E06886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3909B-D81B-4F85-B330-F1C217B4C502}"/>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197336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01E780-57B3-4392-A959-D16F8B2EA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6D7EAD-DEFA-4FAB-A9FF-943E903ACE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3E00B-23F2-45F0-9630-DE62B38F15D0}"/>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5" name="Footer Placeholder 4">
            <a:extLst>
              <a:ext uri="{FF2B5EF4-FFF2-40B4-BE49-F238E27FC236}">
                <a16:creationId xmlns:a16="http://schemas.microsoft.com/office/drawing/2014/main" id="{A1652140-2CAF-44C8-B2AA-2E2CED1B12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A4766-C44C-4333-AA7D-442740355C84}"/>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77770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91D4B-CDCB-4437-AE15-BBFCC4ADA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3D845C6-2F91-4C37-A751-F1596B3B63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C41AA4-EF05-4359-9D43-1DCA3F767944}"/>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5" name="Footer Placeholder 4">
            <a:extLst>
              <a:ext uri="{FF2B5EF4-FFF2-40B4-BE49-F238E27FC236}">
                <a16:creationId xmlns:a16="http://schemas.microsoft.com/office/drawing/2014/main" id="{7B7337DB-B56C-49BE-A554-88906041C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04D940-21E5-4660-9169-EA7B6A405C6B}"/>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268599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0838D-6A51-4ED7-813C-7D211E3982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4C37FF-419B-4CA3-BA7E-92F13EA9B32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FEEDCD-623D-4676-8872-AE4D5160C45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9CB72C9-E9AC-4170-B0F6-DF9E14A309B8}"/>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6" name="Footer Placeholder 5">
            <a:extLst>
              <a:ext uri="{FF2B5EF4-FFF2-40B4-BE49-F238E27FC236}">
                <a16:creationId xmlns:a16="http://schemas.microsoft.com/office/drawing/2014/main" id="{BE7F799A-F6F0-445C-B413-4ADC2F304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79773B-B184-488C-A11C-D6058F1A5A44}"/>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676541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FD86B-0ECF-4B22-B8FA-857B9ECA6E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DB270E-4698-4132-99F0-7B9CA7775B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12A1FC-F41B-4F3F-AFD4-EA13F178CF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84A673-8AAC-4164-8010-E1378CD387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3DFE56-AF77-4F57-9328-B6419635BCF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079045E-E21F-433C-A54A-A4CA9978BEC3}"/>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8" name="Footer Placeholder 7">
            <a:extLst>
              <a:ext uri="{FF2B5EF4-FFF2-40B4-BE49-F238E27FC236}">
                <a16:creationId xmlns:a16="http://schemas.microsoft.com/office/drawing/2014/main" id="{5075AD45-96C3-43EC-9647-DD34E6FCB7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E196C0-02C2-4AB2-ACAC-998804579996}"/>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1375293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2980-3F6D-47BD-A1D5-B037337CDC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839B98-54E2-4959-837B-DBD0188BEAFD}"/>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4" name="Footer Placeholder 3">
            <a:extLst>
              <a:ext uri="{FF2B5EF4-FFF2-40B4-BE49-F238E27FC236}">
                <a16:creationId xmlns:a16="http://schemas.microsoft.com/office/drawing/2014/main" id="{53DE10CC-DB02-4B14-9B50-851C15F76B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CFC429-3B92-4F95-9AD4-3948B88DCEB6}"/>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1872558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94CDA1-F110-498C-B3AB-D775A1F709E6}"/>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3" name="Footer Placeholder 2">
            <a:extLst>
              <a:ext uri="{FF2B5EF4-FFF2-40B4-BE49-F238E27FC236}">
                <a16:creationId xmlns:a16="http://schemas.microsoft.com/office/drawing/2014/main" id="{7FDE294A-3D64-4626-B730-ACCCA3CAC09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581A9C0-3BD8-4834-82C8-39737B0CA07E}"/>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1380657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428C6-2CCB-49D3-83ED-5129A390A6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8C7084-1028-486B-B565-3F7F53ED15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5DB3A2E-EEB9-4F10-BF36-E3989A5728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212EF9-99B2-45B8-AC04-4D8A836A04CF}"/>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6" name="Footer Placeholder 5">
            <a:extLst>
              <a:ext uri="{FF2B5EF4-FFF2-40B4-BE49-F238E27FC236}">
                <a16:creationId xmlns:a16="http://schemas.microsoft.com/office/drawing/2014/main" id="{009DE387-0E45-44A5-85CA-5EE393564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FC13B8-F2D2-4573-9F7D-E60FCE60DBE9}"/>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67961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CCEEB5-9DAD-4FCA-9BF4-7C7E1F22AF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10313F6-300A-44DC-9055-3B4C276F78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55CDFF-7B3E-44DA-BF82-4E703CE93C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167758-D226-418C-9868-19DEC04E124C}"/>
              </a:ext>
            </a:extLst>
          </p:cNvPr>
          <p:cNvSpPr>
            <a:spLocks noGrp="1"/>
          </p:cNvSpPr>
          <p:nvPr>
            <p:ph type="dt" sz="half" idx="10"/>
          </p:nvPr>
        </p:nvSpPr>
        <p:spPr/>
        <p:txBody>
          <a:bodyPr/>
          <a:lstStyle/>
          <a:p>
            <a:fld id="{C32D6BBF-BB28-4431-B2E0-0936A1318D6A}" type="datetimeFigureOut">
              <a:rPr lang="en-US" smtClean="0"/>
              <a:t>8/22/2025</a:t>
            </a:fld>
            <a:endParaRPr lang="en-US"/>
          </a:p>
        </p:txBody>
      </p:sp>
      <p:sp>
        <p:nvSpPr>
          <p:cNvPr id="6" name="Footer Placeholder 5">
            <a:extLst>
              <a:ext uri="{FF2B5EF4-FFF2-40B4-BE49-F238E27FC236}">
                <a16:creationId xmlns:a16="http://schemas.microsoft.com/office/drawing/2014/main" id="{959A2680-4136-432B-B2D7-3F6FAB74E6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BF920-EEE3-4DA2-9F51-7B8B39AAB2B7}"/>
              </a:ext>
            </a:extLst>
          </p:cNvPr>
          <p:cNvSpPr>
            <a:spLocks noGrp="1"/>
          </p:cNvSpPr>
          <p:nvPr>
            <p:ph type="sldNum" sz="quarter" idx="12"/>
          </p:nvPr>
        </p:nvSpPr>
        <p:spPr/>
        <p:txBody>
          <a:bodyPr/>
          <a:lstStyle/>
          <a:p>
            <a:fld id="{7C1EB735-6345-4BFF-9347-5428DF7F87EF}" type="slidenum">
              <a:rPr lang="en-US" smtClean="0"/>
              <a:t>‹#›</a:t>
            </a:fld>
            <a:endParaRPr lang="en-US"/>
          </a:p>
        </p:txBody>
      </p:sp>
    </p:spTree>
    <p:extLst>
      <p:ext uri="{BB962C8B-B14F-4D97-AF65-F5344CB8AC3E}">
        <p14:creationId xmlns:p14="http://schemas.microsoft.com/office/powerpoint/2010/main" val="252173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1345A0-672A-4009-96FD-48672A21D7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C82B05F-0946-4D21-B0CD-7DF448F340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247C1-4DF0-4F4B-9F19-F524C7537C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D6BBF-BB28-4431-B2E0-0936A1318D6A}" type="datetimeFigureOut">
              <a:rPr lang="en-US" smtClean="0"/>
              <a:t>8/22/2025</a:t>
            </a:fld>
            <a:endParaRPr lang="en-US"/>
          </a:p>
        </p:txBody>
      </p:sp>
      <p:sp>
        <p:nvSpPr>
          <p:cNvPr id="5" name="Footer Placeholder 4">
            <a:extLst>
              <a:ext uri="{FF2B5EF4-FFF2-40B4-BE49-F238E27FC236}">
                <a16:creationId xmlns:a16="http://schemas.microsoft.com/office/drawing/2014/main" id="{4C8AB096-C55D-4956-B5FD-0C671B93D5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6D0AC93-26E1-4441-9CE7-633EAEB4E6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1EB735-6345-4BFF-9347-5428DF7F87EF}" type="slidenum">
              <a:rPr lang="en-US" smtClean="0"/>
              <a:t>‹#›</a:t>
            </a:fld>
            <a:endParaRPr lang="en-US"/>
          </a:p>
        </p:txBody>
      </p:sp>
    </p:spTree>
    <p:extLst>
      <p:ext uri="{BB962C8B-B14F-4D97-AF65-F5344CB8AC3E}">
        <p14:creationId xmlns:p14="http://schemas.microsoft.com/office/powerpoint/2010/main" val="39617417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qualitypre-k.earlysuccess.org/home/policy-2/" TargetMode="External"/><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qualitypre-k.earlysuccess.org/home/practice-2/" TargetMode="External"/><Relationship Id="rId5" Type="http://schemas.openxmlformats.org/officeDocument/2006/relationships/image" Target="../media/image3.jp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9B81A44F-FA69-4B80-A703-2673221C29DD}"/>
              </a:ext>
            </a:extLst>
          </p:cNvPr>
          <p:cNvSpPr/>
          <p:nvPr/>
        </p:nvSpPr>
        <p:spPr>
          <a:xfrm>
            <a:off x="0" y="3784061"/>
            <a:ext cx="9805482" cy="3073940"/>
          </a:xfrm>
          <a:prstGeom prst="rtTriangle">
            <a:avLst/>
          </a:prstGeom>
          <a:solidFill>
            <a:srgbClr val="0070C0">
              <a:alpha val="5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Dr. Leslie Rosenfeld</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Chief Education Officer</a:t>
            </a: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and Performance Initiatives</a:t>
            </a:r>
          </a:p>
          <a:p>
            <a:endParaRPr lang="en-US" sz="1600" b="1"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Koren Illa </a:t>
            </a:r>
            <a:br>
              <a:rPr lang="en-US" sz="1600" b="1" dirty="0">
                <a:solidFill>
                  <a:schemeClr val="bg1"/>
                </a:solidFill>
                <a:effectLst>
                  <a:outerShdw blurRad="38100" dist="38100" dir="2700000" algn="tl">
                    <a:srgbClr val="000000">
                      <a:alpha val="43137"/>
                    </a:srgbClr>
                  </a:outerShdw>
                </a:effectLst>
                <a:latin typeface="Abadi" panose="020B0604020104020204" pitchFamily="34" charset="0"/>
              </a:rPr>
            </a:br>
            <a:r>
              <a:rPr lang="en-US" sz="1600" b="1" dirty="0">
                <a:solidFill>
                  <a:schemeClr val="bg1"/>
                </a:solidFill>
                <a:effectLst>
                  <a:outerShdw blurRad="38100" dist="38100" dir="2700000" algn="tl">
                    <a:srgbClr val="000000">
                      <a:alpha val="43137"/>
                    </a:srgbClr>
                  </a:outerShdw>
                </a:effectLst>
                <a:latin typeface="Abadi" panose="020B0604020104020204" pitchFamily="34" charset="0"/>
              </a:rPr>
              <a:t>Pre-K Administrator</a:t>
            </a:r>
            <a:endParaRPr lang="en-US" sz="1600"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600" dirty="0">
                <a:solidFill>
                  <a:schemeClr val="bg1"/>
                </a:solidFill>
                <a:effectLst>
                  <a:outerShdw blurRad="38100" dist="38100" dir="2700000" algn="tl">
                    <a:srgbClr val="000000">
                      <a:alpha val="43137"/>
                    </a:srgbClr>
                  </a:outerShdw>
                </a:effectLst>
                <a:latin typeface="Abadi" panose="020B0604020104020204" pitchFamily="34" charset="0"/>
              </a:rPr>
              <a:t>Education and Performance Initiatives</a:t>
            </a:r>
          </a:p>
          <a:p>
            <a:endParaRPr lang="en-US" sz="1600" b="1" dirty="0">
              <a:solidFill>
                <a:schemeClr val="bg1"/>
              </a:solidFill>
              <a:effectLst>
                <a:outerShdw blurRad="38100" dist="38100" dir="2700000" algn="tl">
                  <a:srgbClr val="000000">
                    <a:alpha val="43137"/>
                  </a:srgbClr>
                </a:outerShdw>
              </a:effectLst>
              <a:latin typeface="Abadi" panose="020B0604020104020204" pitchFamily="34" charset="0"/>
            </a:endParaRPr>
          </a:p>
          <a:p>
            <a:r>
              <a:rPr lang="en-US" sz="1400" b="1" dirty="0">
                <a:solidFill>
                  <a:schemeClr val="bg1"/>
                </a:solidFill>
                <a:effectLst>
                  <a:outerShdw blurRad="38100" dist="38100" dir="2700000" algn="tl">
                    <a:srgbClr val="000000">
                      <a:alpha val="43137"/>
                    </a:srgbClr>
                  </a:outerShdw>
                </a:effectLst>
                <a:latin typeface="Abadi" panose="020B0604020104020204" pitchFamily="34" charset="0"/>
              </a:rPr>
              <a:t> </a:t>
            </a:r>
          </a:p>
        </p:txBody>
      </p:sp>
      <p:sp>
        <p:nvSpPr>
          <p:cNvPr id="5" name="Right Triangle 4">
            <a:extLst>
              <a:ext uri="{FF2B5EF4-FFF2-40B4-BE49-F238E27FC236}">
                <a16:creationId xmlns:a16="http://schemas.microsoft.com/office/drawing/2014/main" id="{6BC3F2D7-C42A-40B0-AB81-4CF9F578B769}"/>
              </a:ext>
            </a:extLst>
          </p:cNvPr>
          <p:cNvSpPr/>
          <p:nvPr/>
        </p:nvSpPr>
        <p:spPr>
          <a:xfrm flipH="1">
            <a:off x="6555544" y="4037428"/>
            <a:ext cx="5632587" cy="2820572"/>
          </a:xfrm>
          <a:prstGeom prst="rtTriangle">
            <a:avLst/>
          </a:prstGeom>
          <a:solidFill>
            <a:schemeClr val="bg1">
              <a:lumMod val="95000"/>
              <a:alpha val="7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1109694-3DB1-4DDE-A290-50DA7FA07214}"/>
              </a:ext>
            </a:extLst>
          </p:cNvPr>
          <p:cNvSpPr txBox="1"/>
          <p:nvPr/>
        </p:nvSpPr>
        <p:spPr>
          <a:xfrm>
            <a:off x="1244845" y="1026048"/>
            <a:ext cx="9702310" cy="3277820"/>
          </a:xfrm>
          <a:prstGeom prst="rect">
            <a:avLst/>
          </a:prstGeom>
          <a:noFill/>
          <a:effectLst>
            <a:softEdge rad="12700"/>
          </a:effectLst>
          <a:scene3d>
            <a:camera prst="orthographicFront"/>
            <a:lightRig rig="threePt" dir="t"/>
          </a:scene3d>
          <a:sp3d z="50800"/>
        </p:spPr>
        <p:txBody>
          <a:bodyPr wrap="square">
            <a:spAutoFit/>
          </a:bodyPr>
          <a:lstStyle/>
          <a:p>
            <a:pPr lvl="0" algn="ctr">
              <a:lnSpc>
                <a:spcPct val="90000"/>
              </a:lnSpc>
              <a:spcBef>
                <a:spcPct val="0"/>
              </a:spcBef>
              <a:defRPr/>
            </a:pPr>
            <a:r>
              <a:rPr lang="es-ES" sz="4600"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ea typeface="+mj-ea"/>
                <a:cs typeface="Arial" panose="020B0604020202020204" pitchFamily="34" charset="0"/>
              </a:rPr>
              <a:t>Programa de Becas de Pre-Kindergarten
Ciudad de Miami Beach
Sesión informativa</a:t>
            </a:r>
            <a:br>
              <a:rPr lang="es-ES" sz="4600"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ea typeface="+mj-ea"/>
                <a:cs typeface="Arial" panose="020B0604020202020204" pitchFamily="34" charset="0"/>
              </a:rPr>
            </a:br>
            <a:r>
              <a:rPr lang="en-US" sz="4600" b="1" dirty="0">
                <a:solidFill>
                  <a:schemeClr val="accent1">
                    <a:lumMod val="75000"/>
                  </a:schemeClr>
                </a:solidFill>
                <a:effectLst>
                  <a:outerShdw blurRad="38100" dist="38100" dir="2700000" algn="tl">
                    <a:srgbClr val="000000">
                      <a:alpha val="43137"/>
                    </a:srgbClr>
                  </a:outerShdw>
                </a:effectLst>
                <a:latin typeface="Abadi" panose="020B0604020104020204" pitchFamily="34" charset="0"/>
                <a:cs typeface="Arial" panose="020B0604020202020204" pitchFamily="34" charset="0"/>
              </a:rPr>
              <a:t>(Año escolar 2026-2027)</a:t>
            </a:r>
          </a:p>
        </p:txBody>
      </p:sp>
      <p:pic>
        <p:nvPicPr>
          <p:cNvPr id="9" name="Picture 8">
            <a:extLst>
              <a:ext uri="{FF2B5EF4-FFF2-40B4-BE49-F238E27FC236}">
                <a16:creationId xmlns:a16="http://schemas.microsoft.com/office/drawing/2014/main" id="{7C79BE15-523C-4B31-AFF4-581163133D9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412480" y="4224526"/>
            <a:ext cx="4005944" cy="4005944"/>
          </a:xfrm>
          <a:prstGeom prst="rect">
            <a:avLst/>
          </a:prstGeom>
          <a:ln w="57150">
            <a:noFill/>
          </a:ln>
        </p:spPr>
      </p:pic>
    </p:spTree>
    <p:extLst>
      <p:ext uri="{BB962C8B-B14F-4D97-AF65-F5344CB8AC3E}">
        <p14:creationId xmlns:p14="http://schemas.microsoft.com/office/powerpoint/2010/main" val="235402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6037F1-2E1F-8713-05A2-79106D514035}"/>
              </a:ext>
            </a:extLst>
          </p:cNvPr>
          <p:cNvPicPr>
            <a:picLocks noChangeAspect="1"/>
          </p:cNvPicPr>
          <p:nvPr/>
        </p:nvPicPr>
        <p:blipFill>
          <a:blip r:embed="rId2"/>
          <a:stretch>
            <a:fillRect/>
          </a:stretch>
        </p:blipFill>
        <p:spPr>
          <a:xfrm>
            <a:off x="0" y="2337284"/>
            <a:ext cx="12192000" cy="2183431"/>
          </a:xfrm>
          <a:prstGeom prst="rect">
            <a:avLst/>
          </a:prstGeom>
        </p:spPr>
      </p:pic>
      <p:sp>
        <p:nvSpPr>
          <p:cNvPr id="4" name="TextBox 3">
            <a:extLst>
              <a:ext uri="{FF2B5EF4-FFF2-40B4-BE49-F238E27FC236}">
                <a16:creationId xmlns:a16="http://schemas.microsoft.com/office/drawing/2014/main" id="{777EE60F-D071-2816-EDB4-E63D607C9B16}"/>
              </a:ext>
            </a:extLst>
          </p:cNvPr>
          <p:cNvSpPr txBox="1"/>
          <p:nvPr/>
        </p:nvSpPr>
        <p:spPr>
          <a:xfrm>
            <a:off x="5390147" y="1037240"/>
            <a:ext cx="6232084" cy="954107"/>
          </a:xfrm>
          <a:prstGeom prst="rect">
            <a:avLst/>
          </a:prstGeom>
          <a:solidFill>
            <a:srgbClr val="FFFF00"/>
          </a:solidFill>
        </p:spPr>
        <p:txBody>
          <a:bodyPr wrap="square" rtlCol="0">
            <a:spAutoFit/>
          </a:bodyPr>
          <a:lstStyle/>
          <a:p>
            <a:pPr algn="ctr"/>
            <a:r>
              <a:rPr lang="es-ES" sz="2800" b="1" dirty="0"/>
              <a:t>Haga clic en "Ver / View"
Seleccione "Aplicaciones / </a:t>
            </a:r>
            <a:r>
              <a:rPr lang="es-ES" sz="2800" b="1" dirty="0" err="1"/>
              <a:t>Aplications</a:t>
            </a:r>
            <a:r>
              <a:rPr lang="es-ES" sz="2800" b="1" dirty="0"/>
              <a:t> "</a:t>
            </a:r>
            <a:endParaRPr lang="en-US" sz="2800" b="1" dirty="0"/>
          </a:p>
        </p:txBody>
      </p:sp>
      <p:pic>
        <p:nvPicPr>
          <p:cNvPr id="6" name="Picture 5">
            <a:extLst>
              <a:ext uri="{FF2B5EF4-FFF2-40B4-BE49-F238E27FC236}">
                <a16:creationId xmlns:a16="http://schemas.microsoft.com/office/drawing/2014/main" id="{B707BE73-1BBB-2E72-6B0E-8B02004BAF75}"/>
              </a:ext>
            </a:extLst>
          </p:cNvPr>
          <p:cNvPicPr>
            <a:picLocks noChangeAspect="1"/>
          </p:cNvPicPr>
          <p:nvPr/>
        </p:nvPicPr>
        <p:blipFill>
          <a:blip r:embed="rId3"/>
          <a:stretch>
            <a:fillRect/>
          </a:stretch>
        </p:blipFill>
        <p:spPr>
          <a:xfrm>
            <a:off x="9349273" y="2337284"/>
            <a:ext cx="2842727" cy="423675"/>
          </a:xfrm>
          <a:prstGeom prst="rect">
            <a:avLst/>
          </a:prstGeom>
        </p:spPr>
      </p:pic>
      <p:cxnSp>
        <p:nvCxnSpPr>
          <p:cNvPr id="5" name="Straight Arrow Connector 4">
            <a:extLst>
              <a:ext uri="{FF2B5EF4-FFF2-40B4-BE49-F238E27FC236}">
                <a16:creationId xmlns:a16="http://schemas.microsoft.com/office/drawing/2014/main" id="{3E84D1CE-450D-A48F-5714-439D6D2F36B9}"/>
              </a:ext>
            </a:extLst>
          </p:cNvPr>
          <p:cNvCxnSpPr>
            <a:cxnSpLocks/>
          </p:cNvCxnSpPr>
          <p:nvPr/>
        </p:nvCxnSpPr>
        <p:spPr>
          <a:xfrm>
            <a:off x="10094495" y="2034170"/>
            <a:ext cx="833700" cy="14896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510ED9A-46E0-1923-D8C7-7A4B570875BC}"/>
              </a:ext>
            </a:extLst>
          </p:cNvPr>
          <p:cNvPicPr>
            <a:picLocks noChangeAspect="1"/>
          </p:cNvPicPr>
          <p:nvPr/>
        </p:nvPicPr>
        <p:blipFill>
          <a:blip r:embed="rId4"/>
          <a:stretch>
            <a:fillRect/>
          </a:stretch>
        </p:blipFill>
        <p:spPr>
          <a:xfrm>
            <a:off x="11181812" y="2416072"/>
            <a:ext cx="983209" cy="266098"/>
          </a:xfrm>
          <a:prstGeom prst="rect">
            <a:avLst/>
          </a:prstGeom>
        </p:spPr>
      </p:pic>
    </p:spTree>
    <p:extLst>
      <p:ext uri="{BB962C8B-B14F-4D97-AF65-F5344CB8AC3E}">
        <p14:creationId xmlns:p14="http://schemas.microsoft.com/office/powerpoint/2010/main" val="1792437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C784C5-97E2-8985-64AF-1439707B27D8}"/>
              </a:ext>
            </a:extLst>
          </p:cNvPr>
          <p:cNvPicPr>
            <a:picLocks noChangeAspect="1"/>
          </p:cNvPicPr>
          <p:nvPr/>
        </p:nvPicPr>
        <p:blipFill rotWithShape="1">
          <a:blip r:embed="rId2"/>
          <a:srcRect b="14270"/>
          <a:stretch/>
        </p:blipFill>
        <p:spPr>
          <a:xfrm>
            <a:off x="4594088" y="313938"/>
            <a:ext cx="7085172" cy="6230124"/>
          </a:xfrm>
          <a:prstGeom prst="rect">
            <a:avLst/>
          </a:prstGeom>
        </p:spPr>
      </p:pic>
      <p:sp>
        <p:nvSpPr>
          <p:cNvPr id="4" name="TextBox 3">
            <a:extLst>
              <a:ext uri="{FF2B5EF4-FFF2-40B4-BE49-F238E27FC236}">
                <a16:creationId xmlns:a16="http://schemas.microsoft.com/office/drawing/2014/main" id="{68D52B1B-1549-2BE8-B46A-86A50C09A929}"/>
              </a:ext>
            </a:extLst>
          </p:cNvPr>
          <p:cNvSpPr txBox="1"/>
          <p:nvPr/>
        </p:nvSpPr>
        <p:spPr>
          <a:xfrm>
            <a:off x="346218" y="3804970"/>
            <a:ext cx="3950541" cy="2246769"/>
          </a:xfrm>
          <a:prstGeom prst="rect">
            <a:avLst/>
          </a:prstGeom>
          <a:solidFill>
            <a:srgbClr val="FFFF00"/>
          </a:solidFill>
        </p:spPr>
        <p:txBody>
          <a:bodyPr wrap="square" rtlCol="0">
            <a:spAutoFit/>
          </a:bodyPr>
          <a:lstStyle/>
          <a:p>
            <a:pPr algn="ctr"/>
            <a:r>
              <a:rPr lang="es-ES" sz="2800" b="1" dirty="0"/>
              <a:t>Haga clic en "Ver / View" para ver detalles adicionales o realizar cambios en la solicitud de su hijo</a:t>
            </a:r>
            <a:endParaRPr lang="en-US" sz="2800" b="1" dirty="0"/>
          </a:p>
        </p:txBody>
      </p:sp>
      <p:cxnSp>
        <p:nvCxnSpPr>
          <p:cNvPr id="5" name="Straight Arrow Connector 4">
            <a:extLst>
              <a:ext uri="{FF2B5EF4-FFF2-40B4-BE49-F238E27FC236}">
                <a16:creationId xmlns:a16="http://schemas.microsoft.com/office/drawing/2014/main" id="{F612470F-3B78-7250-38C6-4074D67B21A5}"/>
              </a:ext>
            </a:extLst>
          </p:cNvPr>
          <p:cNvCxnSpPr>
            <a:cxnSpLocks/>
          </p:cNvCxnSpPr>
          <p:nvPr/>
        </p:nvCxnSpPr>
        <p:spPr>
          <a:xfrm>
            <a:off x="4296759" y="5408341"/>
            <a:ext cx="1657992" cy="5129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1B29AE84-46E8-5934-ADB2-E8D9947C3A67}"/>
              </a:ext>
            </a:extLst>
          </p:cNvPr>
          <p:cNvPicPr>
            <a:picLocks noChangeAspect="1"/>
          </p:cNvPicPr>
          <p:nvPr/>
        </p:nvPicPr>
        <p:blipFill>
          <a:blip r:embed="rId3"/>
          <a:stretch>
            <a:fillRect/>
          </a:stretch>
        </p:blipFill>
        <p:spPr>
          <a:xfrm>
            <a:off x="9656148" y="5921298"/>
            <a:ext cx="1329043" cy="359695"/>
          </a:xfrm>
          <a:prstGeom prst="rect">
            <a:avLst/>
          </a:prstGeom>
        </p:spPr>
      </p:pic>
    </p:spTree>
    <p:extLst>
      <p:ext uri="{BB962C8B-B14F-4D97-AF65-F5344CB8AC3E}">
        <p14:creationId xmlns:p14="http://schemas.microsoft.com/office/powerpoint/2010/main" val="2626156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898390" y="70410"/>
            <a:ext cx="9832595" cy="1325562"/>
          </a:xfrm>
        </p:spPr>
        <p:txBody>
          <a:bodyPr>
            <a:normAutofit/>
          </a:bodyPr>
          <a:lstStyle/>
          <a:p>
            <a:r>
              <a:rPr lang="es-E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Cómo cambiar un proveedor de prekínder:</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326571" y="1010192"/>
            <a:ext cx="11538857" cy="4975273"/>
          </a:xfrm>
        </p:spPr>
        <p:txBody>
          <a:bodyPr>
            <a:normAutofit/>
          </a:bodyPr>
          <a:lstStyle/>
          <a:p>
            <a:pPr marL="514350" indent="-514350">
              <a:lnSpc>
                <a:spcPct val="107000"/>
              </a:lnSpc>
              <a:spcBef>
                <a:spcPts val="0"/>
              </a:spcBef>
              <a:buFont typeface="+mj-lt"/>
              <a:buAutoNum type="arabicPeriod"/>
            </a:pP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Ir a la solicitud del niño
Haga clic en el botón "Ver"
Haga clic en "Cambiar proveedor" en la barra de menú y seleccione un nuevo proveedor * Asegúrese de estar en el año escolar correcto ("SY: 2026-2027")</a:t>
            </a:r>
            <a:endParaRPr lang="en-US" sz="2600" i="1"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pic>
        <p:nvPicPr>
          <p:cNvPr id="6" name="Picture 5">
            <a:extLst>
              <a:ext uri="{FF2B5EF4-FFF2-40B4-BE49-F238E27FC236}">
                <a16:creationId xmlns:a16="http://schemas.microsoft.com/office/drawing/2014/main" id="{26BB11EC-8F13-D4BD-26B2-0A68033AB9F1}"/>
              </a:ext>
            </a:extLst>
          </p:cNvPr>
          <p:cNvPicPr>
            <a:picLocks noChangeAspect="1"/>
          </p:cNvPicPr>
          <p:nvPr/>
        </p:nvPicPr>
        <p:blipFill>
          <a:blip r:embed="rId4"/>
          <a:stretch>
            <a:fillRect/>
          </a:stretch>
        </p:blipFill>
        <p:spPr>
          <a:xfrm>
            <a:off x="326570" y="3168887"/>
            <a:ext cx="11538857" cy="3202621"/>
          </a:xfrm>
          <a:prstGeom prst="rect">
            <a:avLst/>
          </a:prstGeom>
        </p:spPr>
      </p:pic>
      <p:pic>
        <p:nvPicPr>
          <p:cNvPr id="4" name="Picture 3">
            <a:extLst>
              <a:ext uri="{FF2B5EF4-FFF2-40B4-BE49-F238E27FC236}">
                <a16:creationId xmlns:a16="http://schemas.microsoft.com/office/drawing/2014/main" id="{9BAC7C09-059D-A633-710D-2F5726A1F28E}"/>
              </a:ext>
            </a:extLst>
          </p:cNvPr>
          <p:cNvPicPr>
            <a:picLocks noChangeAspect="1"/>
          </p:cNvPicPr>
          <p:nvPr/>
        </p:nvPicPr>
        <p:blipFill>
          <a:blip r:embed="rId5"/>
          <a:stretch>
            <a:fillRect/>
          </a:stretch>
        </p:blipFill>
        <p:spPr>
          <a:xfrm>
            <a:off x="9304672" y="3163183"/>
            <a:ext cx="2560755" cy="381651"/>
          </a:xfrm>
          <a:prstGeom prst="rect">
            <a:avLst/>
          </a:prstGeom>
        </p:spPr>
      </p:pic>
      <p:pic>
        <p:nvPicPr>
          <p:cNvPr id="3" name="Picture 2">
            <a:extLst>
              <a:ext uri="{FF2B5EF4-FFF2-40B4-BE49-F238E27FC236}">
                <a16:creationId xmlns:a16="http://schemas.microsoft.com/office/drawing/2014/main" id="{82D5ABBB-DBFE-D299-28D5-11539BA0008F}"/>
              </a:ext>
            </a:extLst>
          </p:cNvPr>
          <p:cNvPicPr>
            <a:picLocks noChangeAspect="1"/>
          </p:cNvPicPr>
          <p:nvPr/>
        </p:nvPicPr>
        <p:blipFill>
          <a:blip r:embed="rId6"/>
          <a:stretch>
            <a:fillRect/>
          </a:stretch>
        </p:blipFill>
        <p:spPr>
          <a:xfrm>
            <a:off x="10974078" y="3233389"/>
            <a:ext cx="891349" cy="241237"/>
          </a:xfrm>
          <a:prstGeom prst="rect">
            <a:avLst/>
          </a:prstGeom>
        </p:spPr>
      </p:pic>
    </p:spTree>
    <p:extLst>
      <p:ext uri="{BB962C8B-B14F-4D97-AF65-F5344CB8AC3E}">
        <p14:creationId xmlns:p14="http://schemas.microsoft.com/office/powerpoint/2010/main" val="3219296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820011" y="243838"/>
            <a:ext cx="9832595" cy="1325562"/>
          </a:xfrm>
        </p:spPr>
        <p:txBody>
          <a:bodyPr>
            <a:normAutofit/>
          </a:bodyPr>
          <a:lstStyle/>
          <a:p>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Estado de la </a:t>
            </a:r>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solicitud</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397043" y="1234438"/>
            <a:ext cx="11442032" cy="5054600"/>
          </a:xfrm>
        </p:spPr>
        <p:txBody>
          <a:bodyPr>
            <a:normAutofit fontScale="92500" lnSpcReduction="10000"/>
          </a:bodyPr>
          <a:lstStyle/>
          <a:p>
            <a:pPr>
              <a:lnSpc>
                <a:spcPct val="107000"/>
              </a:lnSpc>
              <a:spcBef>
                <a:spcPts val="0"/>
              </a:spcBef>
              <a:buFont typeface="Wingdings" panose="05000000000000000000" pitchFamily="2" charset="2"/>
              <a:buChar char="Ø"/>
            </a:pPr>
            <a: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Lottery Number Assign : : </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Se notifica al proveedor que seleccione si el niño está inscrito o no en </a:t>
            </a:r>
            <a:r>
              <a:rPr lang="es-ES" sz="2400" dirty="0" err="1">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PreK</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en 2025-2026</a:t>
            </a:r>
            <a:b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br>
            <a:endPar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Child Waitlisted:: : </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El niño ha estado en la lista de espera y será retirado de la lista de espera una vez que haya una beca disponible</a:t>
            </a:r>
            <a:b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br>
            <a:endPar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Not Enrolled By Provider:    :  : </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El proveedor notifica a la Ciudad que el niño no está inscrito por el proveedor para </a:t>
            </a:r>
            <a:r>
              <a:rPr lang="es-ES" sz="2400" dirty="0" err="1">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PreK</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2026-2027. Se debe seleccionar otra escuela</a:t>
            </a:r>
          </a:p>
          <a:p>
            <a:pPr>
              <a:lnSpc>
                <a:spcPct val="107000"/>
              </a:lnSpc>
              <a:spcBef>
                <a:spcPts val="0"/>
              </a:spcBef>
              <a:buFont typeface="Wingdings" panose="05000000000000000000" pitchFamily="2" charset="2"/>
              <a:buChar char="Ø"/>
            </a:pPr>
            <a:endParaRPr lang="es-E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Confirmatory </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Carta en </a:t>
            </a:r>
            <a:r>
              <a:rPr lang="es-ES" sz="2400" dirty="0" err="1">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proces</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 Se ha enviado una carta de confirmación a través de </a:t>
            </a:r>
            <a:r>
              <a:rPr lang="es-ES" sz="2400" dirty="0" err="1">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DocusSign</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al Director de Educación, la Familia y el Proveedor para que se complete</a:t>
            </a:r>
            <a:br>
              <a:rPr lang="en-US" sz="2400" b="1"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rPr>
            </a:br>
            <a:endParaRPr lang="en-US" sz="2400" b="1" dirty="0">
              <a:solidFill>
                <a:schemeClr val="accent1">
                  <a:lumMod val="75000"/>
                </a:schemeClr>
              </a:solidFill>
              <a:effectLst/>
              <a:latin typeface="Abadi Extra Light" panose="020B02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n-US" sz="2400" b="1"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 Won Lottery : </a:t>
            </a:r>
            <a:r>
              <a:rPr lang="es-ES" sz="2400" dirty="0">
                <a:solidFill>
                  <a:schemeClr val="accent1">
                    <a:lumMod val="75000"/>
                  </a:schemeClr>
                </a:solidFill>
                <a:latin typeface="Abadi Extra Light" panose="020B0204020104020204" pitchFamily="34" charset="0"/>
                <a:ea typeface="Calibri" panose="020F0502020204030204" pitchFamily="34" charset="0"/>
                <a:cs typeface="Times New Roman" panose="02020603050405020304" pitchFamily="18" charset="0"/>
              </a:rPr>
              <a:t>La lotería ha sido ganada. No se requiere ninguna otra acción hasta el comienzo del año escolar</a:t>
            </a:r>
            <a:endParaRPr lang="en-U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pic>
        <p:nvPicPr>
          <p:cNvPr id="4" name="Picture 3">
            <a:extLst>
              <a:ext uri="{FF2B5EF4-FFF2-40B4-BE49-F238E27FC236}">
                <a16:creationId xmlns:a16="http://schemas.microsoft.com/office/drawing/2014/main" id="{7C24A8C1-C52D-A8AB-5908-166AE78ABCA4}"/>
              </a:ext>
            </a:extLst>
          </p:cNvPr>
          <p:cNvPicPr>
            <a:picLocks noChangeAspect="1"/>
          </p:cNvPicPr>
          <p:nvPr/>
        </p:nvPicPr>
        <p:blipFill>
          <a:blip r:embed="rId4"/>
          <a:stretch>
            <a:fillRect/>
          </a:stretch>
        </p:blipFill>
        <p:spPr>
          <a:xfrm>
            <a:off x="670057" y="5138432"/>
            <a:ext cx="1512167" cy="412409"/>
          </a:xfrm>
          <a:prstGeom prst="rect">
            <a:avLst/>
          </a:prstGeom>
        </p:spPr>
      </p:pic>
      <p:pic>
        <p:nvPicPr>
          <p:cNvPr id="6" name="Picture 5">
            <a:extLst>
              <a:ext uri="{FF2B5EF4-FFF2-40B4-BE49-F238E27FC236}">
                <a16:creationId xmlns:a16="http://schemas.microsoft.com/office/drawing/2014/main" id="{D1051BF6-B66A-2746-9C82-7EFE2935CE54}"/>
              </a:ext>
            </a:extLst>
          </p:cNvPr>
          <p:cNvPicPr>
            <a:picLocks noChangeAspect="1"/>
          </p:cNvPicPr>
          <p:nvPr/>
        </p:nvPicPr>
        <p:blipFill>
          <a:blip r:embed="rId5"/>
          <a:stretch>
            <a:fillRect/>
          </a:stretch>
        </p:blipFill>
        <p:spPr>
          <a:xfrm>
            <a:off x="712067" y="1213363"/>
            <a:ext cx="2675706" cy="419237"/>
          </a:xfrm>
          <a:prstGeom prst="rect">
            <a:avLst/>
          </a:prstGeom>
        </p:spPr>
      </p:pic>
      <p:pic>
        <p:nvPicPr>
          <p:cNvPr id="12" name="Picture 11">
            <a:extLst>
              <a:ext uri="{FF2B5EF4-FFF2-40B4-BE49-F238E27FC236}">
                <a16:creationId xmlns:a16="http://schemas.microsoft.com/office/drawing/2014/main" id="{AEBD27F1-7036-3E1B-4A6D-9BC23C745718}"/>
              </a:ext>
            </a:extLst>
          </p:cNvPr>
          <p:cNvPicPr>
            <a:picLocks noChangeAspect="1"/>
          </p:cNvPicPr>
          <p:nvPr/>
        </p:nvPicPr>
        <p:blipFill>
          <a:blip r:embed="rId6"/>
          <a:stretch>
            <a:fillRect/>
          </a:stretch>
        </p:blipFill>
        <p:spPr>
          <a:xfrm>
            <a:off x="720088" y="2186960"/>
            <a:ext cx="1886135" cy="402863"/>
          </a:xfrm>
          <a:prstGeom prst="rect">
            <a:avLst/>
          </a:prstGeom>
        </p:spPr>
      </p:pic>
      <p:pic>
        <p:nvPicPr>
          <p:cNvPr id="14" name="Picture 13">
            <a:extLst>
              <a:ext uri="{FF2B5EF4-FFF2-40B4-BE49-F238E27FC236}">
                <a16:creationId xmlns:a16="http://schemas.microsoft.com/office/drawing/2014/main" id="{7A376EE1-F566-DFFE-CC14-E313FDA20A9F}"/>
              </a:ext>
            </a:extLst>
          </p:cNvPr>
          <p:cNvPicPr>
            <a:picLocks noChangeAspect="1"/>
          </p:cNvPicPr>
          <p:nvPr/>
        </p:nvPicPr>
        <p:blipFill>
          <a:blip r:embed="rId7"/>
          <a:stretch>
            <a:fillRect/>
          </a:stretch>
        </p:blipFill>
        <p:spPr>
          <a:xfrm>
            <a:off x="712067" y="4141919"/>
            <a:ext cx="3213482" cy="418322"/>
          </a:xfrm>
          <a:prstGeom prst="rect">
            <a:avLst/>
          </a:prstGeom>
        </p:spPr>
      </p:pic>
      <p:pic>
        <p:nvPicPr>
          <p:cNvPr id="17" name="Picture 16">
            <a:extLst>
              <a:ext uri="{FF2B5EF4-FFF2-40B4-BE49-F238E27FC236}">
                <a16:creationId xmlns:a16="http://schemas.microsoft.com/office/drawing/2014/main" id="{4E119108-08FD-4BFA-1063-AA2C5663CE69}"/>
              </a:ext>
            </a:extLst>
          </p:cNvPr>
          <p:cNvPicPr>
            <a:picLocks noChangeAspect="1"/>
          </p:cNvPicPr>
          <p:nvPr/>
        </p:nvPicPr>
        <p:blipFill>
          <a:blip r:embed="rId8"/>
          <a:stretch>
            <a:fillRect/>
          </a:stretch>
        </p:blipFill>
        <p:spPr>
          <a:xfrm>
            <a:off x="670057" y="3207384"/>
            <a:ext cx="3199803" cy="380175"/>
          </a:xfrm>
          <a:prstGeom prst="rect">
            <a:avLst/>
          </a:prstGeom>
        </p:spPr>
      </p:pic>
    </p:spTree>
    <p:extLst>
      <p:ext uri="{BB962C8B-B14F-4D97-AF65-F5344CB8AC3E}">
        <p14:creationId xmlns:p14="http://schemas.microsoft.com/office/powerpoint/2010/main" val="1910806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326328" y="586060"/>
            <a:ext cx="5760719" cy="1325562"/>
          </a:xfrm>
        </p:spPr>
        <p:txBody>
          <a:bodyPr>
            <a:normAutofit/>
          </a:bodyPr>
          <a:lstStyle/>
          <a:p>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La </a:t>
            </a:r>
            <a:r>
              <a:rPr lang="en-US" sz="4000" b="1"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Lotería</a:t>
            </a:r>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n-US" sz="4000" b="1"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Proceso</a:t>
            </a:r>
            <a:endParaRPr lang="en-US"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1025236" y="1665768"/>
            <a:ext cx="10350036" cy="4733665"/>
          </a:xfrm>
        </p:spPr>
        <p:txBody>
          <a:bodyPr>
            <a:normAutofit/>
          </a:bodyPr>
          <a:lstStyle/>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Los fondos para el programa son limitados, no todas las personas en la lista de espera serán contactadas  </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El personal contactará a los solicitantes en el orden que sean seleccionados por medio de una lotería computarizada que establecerá el orden numérico en que serán contactados hasta que los fondos se agoten    </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Los resultados de la lotería se publicarán en el sitio de web de la Ciudad, incluyendo  nombre del padre/madre/ tutor legal, número de confirmación, y número de lotería</a:t>
            </a:r>
          </a:p>
          <a:p>
            <a:pPr marL="0" indent="0">
              <a:buNone/>
            </a:pPr>
            <a:endParaRPr lang="en-US" dirty="0"/>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ight Triangle 14">
            <a:extLst>
              <a:ext uri="{FF2B5EF4-FFF2-40B4-BE49-F238E27FC236}">
                <a16:creationId xmlns:a16="http://schemas.microsoft.com/office/drawing/2014/main" id="{D56289A5-9106-D415-E272-F0FC31379C7C}"/>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6526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106589" y="658403"/>
            <a:ext cx="5760719" cy="1325562"/>
          </a:xfrm>
        </p:spPr>
        <p:txBody>
          <a:bodyPr>
            <a:normAutofit/>
          </a:bodyPr>
          <a:lstStyle/>
          <a:p>
            <a:r>
              <a:rPr lang="en-US" sz="4000" b="1"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Pago al </a:t>
            </a:r>
            <a:r>
              <a:rPr lang="en-US" sz="4000" b="1" dirty="0" err="1">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Proveedor</a:t>
            </a:r>
            <a:endParaRPr lang="en-US"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964419" y="1696229"/>
            <a:ext cx="10554185" cy="4733665"/>
          </a:xfrm>
        </p:spPr>
        <p:txBody>
          <a:bodyPr>
            <a:normAutofit/>
          </a:bodyPr>
          <a:lstStyle/>
          <a:p>
            <a:pPr>
              <a:lnSpc>
                <a:spcPct val="107000"/>
              </a:lnSpc>
              <a:spcBef>
                <a:spcPts val="0"/>
              </a:spcBef>
              <a:buFont typeface="Wingdings" panose="05000000000000000000" pitchFamily="2" charset="2"/>
              <a:buChar char="Ø"/>
            </a:pPr>
            <a:r>
              <a:rPr lang="en-U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a:t>
            </a: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Se le pagará a los Proveedores a su tasa de pago normal o $6.66 por hora, o lo que sea menos, hasta 2.5 horas por día por 180 días, a no exceder $3,000 por cada año escolar correspondiente a cada menor participante.  </a:t>
            </a:r>
          </a:p>
          <a:p>
            <a:pPr>
              <a:lnSpc>
                <a:spcPct val="107000"/>
              </a:lnSpc>
              <a:spcBef>
                <a:spcPts val="0"/>
              </a:spcBef>
              <a:buFont typeface="Wingdings" panose="05000000000000000000" pitchFamily="2" charset="2"/>
              <a:buChar char="Ø"/>
            </a:pP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Cualquier rebaja basada en nivel de ingreso u otra oferta ofrecida por el Proveedor disminuirá la cantidad debida por la Ciudad. </a:t>
            </a:r>
          </a:p>
          <a:p>
            <a:pPr>
              <a:lnSpc>
                <a:spcPct val="107000"/>
              </a:lnSpc>
              <a:spcBef>
                <a:spcPts val="0"/>
              </a:spcBef>
              <a:buFont typeface="Wingdings" panose="05000000000000000000" pitchFamily="2" charset="2"/>
              <a:buChar char="Ø"/>
            </a:pP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a:lnSpc>
                <a:spcPct val="107000"/>
              </a:lnSpc>
              <a:spcBef>
                <a:spcPts val="0"/>
              </a:spcBef>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Si el costo de la matrícula del Proveedor excede la tasa máxima de $6.66 por hora aprobada por CMB, el padre/madre/tutor legal se compromete a pagar cualquier cantidad  adicional al proveedor. </a:t>
            </a:r>
            <a:endParaRPr lang="en-US" dirty="0"/>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565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872675" y="529356"/>
            <a:ext cx="5962722" cy="1325562"/>
          </a:xfrm>
        </p:spPr>
        <p:txBody>
          <a:bodyPr>
            <a:normAutofit/>
          </a:bodyPr>
          <a:lstStyle/>
          <a:p>
            <a:r>
              <a:rPr lang="en-US" sz="4000" b="1" dirty="0" err="1">
                <a:solidFill>
                  <a:schemeClr val="accent1">
                    <a:lumMod val="75000"/>
                  </a:schemeClr>
                </a:solidFill>
                <a:latin typeface="Abadi" panose="020B0604020104020204" pitchFamily="34" charset="0"/>
                <a:ea typeface="Calibri" panose="020F0502020204030204" pitchFamily="34" charset="0"/>
                <a:cs typeface="Arial" panose="020B0604020202020204" pitchFamily="34" charset="0"/>
              </a:rPr>
              <a:t>Próximos</a:t>
            </a:r>
            <a:r>
              <a:rPr lang="en-US" sz="4000" b="1" dirty="0">
                <a:solidFill>
                  <a:schemeClr val="accent1">
                    <a:lumMod val="75000"/>
                  </a:schemeClr>
                </a:solidFill>
                <a:latin typeface="Abadi" panose="020B0604020104020204" pitchFamily="34" charset="0"/>
                <a:ea typeface="Calibri" panose="020F0502020204030204" pitchFamily="34" charset="0"/>
                <a:cs typeface="Arial" panose="020B0604020202020204" pitchFamily="34" charset="0"/>
              </a:rPr>
              <a:t> pasos</a:t>
            </a:r>
            <a:endParaRPr lang="en-US"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804941" y="1656910"/>
            <a:ext cx="11031458" cy="4733665"/>
          </a:xfrm>
        </p:spPr>
        <p:txBody>
          <a:bodyPr>
            <a:normAutofit/>
          </a:bodyPr>
          <a:lstStyle/>
          <a:p>
            <a:pPr>
              <a:lnSpc>
                <a:spcPct val="107000"/>
              </a:lnSpc>
              <a:spcBef>
                <a:spcPts val="0"/>
              </a:spcBef>
              <a:buFont typeface="Wingdings" panose="05000000000000000000" pitchFamily="2" charset="2"/>
              <a:buChar char="q"/>
            </a:pPr>
            <a:r>
              <a:rPr lang="es-ES" sz="2400" dirty="0">
                <a:solidFill>
                  <a:schemeClr val="accent1">
                    <a:lumMod val="75000"/>
                  </a:schemeClr>
                </a:solidFill>
                <a:latin typeface="Abadi" panose="020B0604020104020204" pitchFamily="34" charset="0"/>
                <a:cs typeface="Arial" panose="020B0604020202020204" pitchFamily="34" charset="0"/>
              </a:rPr>
              <a:t>Asegúrese de que su hijo esté inscrito en </a:t>
            </a:r>
            <a:r>
              <a:rPr lang="es-ES" sz="2400" dirty="0" err="1">
                <a:solidFill>
                  <a:schemeClr val="accent1">
                    <a:lumMod val="75000"/>
                  </a:schemeClr>
                </a:solidFill>
                <a:latin typeface="Abadi" panose="020B0604020104020204" pitchFamily="34" charset="0"/>
                <a:cs typeface="Arial" panose="020B0604020202020204" pitchFamily="34" charset="0"/>
              </a:rPr>
              <a:t>PreK</a:t>
            </a:r>
            <a:r>
              <a:rPr lang="es-ES" sz="2400" dirty="0">
                <a:solidFill>
                  <a:schemeClr val="accent1">
                    <a:lumMod val="75000"/>
                  </a:schemeClr>
                </a:solidFill>
                <a:latin typeface="Abadi" panose="020B0604020104020204" pitchFamily="34" charset="0"/>
                <a:cs typeface="Arial" panose="020B0604020202020204" pitchFamily="34" charset="0"/>
              </a:rPr>
              <a:t> para el año escolar académico 2026-2027 con el proveedor de </a:t>
            </a:r>
            <a:r>
              <a:rPr lang="es-ES" sz="2400" dirty="0" err="1">
                <a:solidFill>
                  <a:schemeClr val="accent1">
                    <a:lumMod val="75000"/>
                  </a:schemeClr>
                </a:solidFill>
                <a:latin typeface="Abadi" panose="020B0604020104020204" pitchFamily="34" charset="0"/>
                <a:cs typeface="Arial" panose="020B0604020202020204" pitchFamily="34" charset="0"/>
              </a:rPr>
              <a:t>PreK</a:t>
            </a:r>
            <a:r>
              <a:rPr lang="es-ES" sz="2400" dirty="0">
                <a:solidFill>
                  <a:schemeClr val="accent1">
                    <a:lumMod val="75000"/>
                  </a:schemeClr>
                </a:solidFill>
                <a:latin typeface="Abadi" panose="020B0604020104020204" pitchFamily="34" charset="0"/>
                <a:cs typeface="Arial" panose="020B0604020202020204" pitchFamily="34" charset="0"/>
              </a:rPr>
              <a:t> que figura en su solicitud  </a:t>
            </a:r>
            <a:br>
              <a:rPr lang="es-ES" sz="2400" dirty="0">
                <a:solidFill>
                  <a:schemeClr val="accent1">
                    <a:lumMod val="75000"/>
                  </a:schemeClr>
                </a:solidFill>
                <a:latin typeface="Abadi" panose="020B0604020104020204" pitchFamily="34" charset="0"/>
                <a:cs typeface="Arial" panose="020B0604020202020204" pitchFamily="34" charset="0"/>
              </a:rPr>
            </a:br>
            <a:r>
              <a:rPr lang="es-ES" sz="2400" dirty="0">
                <a:solidFill>
                  <a:schemeClr val="accent1">
                    <a:lumMod val="75000"/>
                  </a:schemeClr>
                </a:solidFill>
                <a:latin typeface="Abadi" panose="020B0604020104020204" pitchFamily="34" charset="0"/>
                <a:cs typeface="Arial" panose="020B0604020202020204" pitchFamily="34" charset="0"/>
              </a:rPr>
              <a:t>
 Póngase en contacto con su proveedor de prekínder para asegurarse de que haga clic en "Inscrito" en su portal de prekínder</a:t>
            </a:r>
            <a:br>
              <a:rPr lang="es-ES" sz="2400" dirty="0">
                <a:solidFill>
                  <a:schemeClr val="accent1">
                    <a:lumMod val="75000"/>
                  </a:schemeClr>
                </a:solidFill>
                <a:latin typeface="Abadi" panose="020B0604020104020204" pitchFamily="34" charset="0"/>
                <a:cs typeface="Arial" panose="020B0604020202020204" pitchFamily="34" charset="0"/>
              </a:rPr>
            </a:br>
            <a:r>
              <a:rPr lang="es-ES" sz="2400" dirty="0">
                <a:solidFill>
                  <a:schemeClr val="accent1">
                    <a:lumMod val="75000"/>
                  </a:schemeClr>
                </a:solidFill>
                <a:latin typeface="Abadi" panose="020B0604020104020204" pitchFamily="34" charset="0"/>
                <a:cs typeface="Arial" panose="020B0604020202020204" pitchFamily="34" charset="0"/>
              </a:rPr>
              <a:t>
Firmar la carta de confirmación a través de </a:t>
            </a:r>
            <a:r>
              <a:rPr lang="es-ES" sz="2400" dirty="0" err="1">
                <a:solidFill>
                  <a:schemeClr val="accent1">
                    <a:lumMod val="75000"/>
                  </a:schemeClr>
                </a:solidFill>
                <a:latin typeface="Abadi" panose="020B0604020104020204" pitchFamily="34" charset="0"/>
                <a:cs typeface="Arial" panose="020B0604020202020204" pitchFamily="34" charset="0"/>
              </a:rPr>
              <a:t>DocuSign</a:t>
            </a:r>
            <a:r>
              <a:rPr lang="es-ES" sz="2400" dirty="0">
                <a:solidFill>
                  <a:schemeClr val="accent1">
                    <a:lumMod val="75000"/>
                  </a:schemeClr>
                </a:solidFill>
                <a:latin typeface="Abadi" panose="020B0604020104020204" pitchFamily="34" charset="0"/>
                <a:cs typeface="Arial" panose="020B0604020202020204" pitchFamily="34" charset="0"/>
              </a:rPr>
              <a:t> </a:t>
            </a:r>
            <a:br>
              <a:rPr lang="es-ES" sz="2400" dirty="0">
                <a:solidFill>
                  <a:schemeClr val="accent1">
                    <a:lumMod val="75000"/>
                  </a:schemeClr>
                </a:solidFill>
                <a:latin typeface="Abadi" panose="020B0604020104020204" pitchFamily="34" charset="0"/>
                <a:cs typeface="Arial" panose="020B0604020202020204" pitchFamily="34" charset="0"/>
              </a:rPr>
            </a:br>
            <a:r>
              <a:rPr lang="es-ES" sz="2400" dirty="0">
                <a:solidFill>
                  <a:schemeClr val="accent1">
                    <a:lumMod val="75000"/>
                  </a:schemeClr>
                </a:solidFill>
                <a:latin typeface="Abadi" panose="020B0604020104020204" pitchFamily="34" charset="0"/>
                <a:cs typeface="Arial" panose="020B0604020202020204" pitchFamily="34" charset="0"/>
              </a:rPr>
              <a:t>
 Firme un acuerdo de matrícula con su proveedor de prekínder una vez que se haya ejecutado la carta de confirmación que indica la reducción de la beca de prekínder de la ciudad de Miami Beach</a:t>
            </a:r>
            <a:endParaRPr lang="en-US" dirty="0"/>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4" name="Right Triangle 13">
            <a:extLst>
              <a:ext uri="{FF2B5EF4-FFF2-40B4-BE49-F238E27FC236}">
                <a16:creationId xmlns:a16="http://schemas.microsoft.com/office/drawing/2014/main" id="{AD9BAAE4-DE52-AFD2-40BF-7EC98DFEA1E0}"/>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3348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front of a fence&#10;&#10;Description automatically generated">
            <a:extLst>
              <a:ext uri="{FF2B5EF4-FFF2-40B4-BE49-F238E27FC236}">
                <a16:creationId xmlns:a16="http://schemas.microsoft.com/office/drawing/2014/main" id="{C9C10CE1-AC3D-4861-90F0-E4738D053CB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4864" y="0"/>
            <a:ext cx="12246864" cy="6858000"/>
          </a:xfrm>
          <a:prstGeom prst="rect">
            <a:avLst/>
          </a:prstGeom>
        </p:spPr>
      </p:pic>
      <p:sp>
        <p:nvSpPr>
          <p:cNvPr id="9" name="Rectangle 8">
            <a:extLst>
              <a:ext uri="{FF2B5EF4-FFF2-40B4-BE49-F238E27FC236}">
                <a16:creationId xmlns:a16="http://schemas.microsoft.com/office/drawing/2014/main" id="{F0CFED13-36B4-4008-AD98-F47E7D22DA59}"/>
              </a:ext>
            </a:extLst>
          </p:cNvPr>
          <p:cNvSpPr/>
          <p:nvPr/>
        </p:nvSpPr>
        <p:spPr>
          <a:xfrm>
            <a:off x="1127960" y="2705725"/>
            <a:ext cx="9881216" cy="1446550"/>
          </a:xfrm>
          <a:prstGeom prst="rect">
            <a:avLst/>
          </a:prstGeom>
        </p:spPr>
        <p:txBody>
          <a:bodyPr wrap="square">
            <a:spAutoFit/>
          </a:bodyPr>
          <a:lstStyle/>
          <a:p>
            <a:pPr algn="ctr"/>
            <a:r>
              <a:rPr lang="en-US" sz="4400"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www.miamibeachfl.gov/prek</a:t>
            </a:r>
          </a:p>
          <a:p>
            <a:pPr algn="ctr"/>
            <a:r>
              <a:rPr lang="en-US" sz="44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Email us: </a:t>
            </a:r>
            <a:r>
              <a:rPr lang="en-US" sz="4400"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education@miamibeachfl.gov</a:t>
            </a:r>
            <a:endParaRPr lang="en-US" sz="4400" dirty="0">
              <a:effectLst>
                <a:outerShdw blurRad="38100" dist="38100" dir="2700000" algn="tl">
                  <a:srgbClr val="000000">
                    <a:alpha val="43137"/>
                  </a:srgbClr>
                </a:outerShdw>
              </a:effectLst>
              <a:latin typeface="Abadi" panose="020B0604020104020204" pitchFamily="34" charset="0"/>
            </a:endParaRPr>
          </a:p>
        </p:txBody>
      </p:sp>
      <p:sp>
        <p:nvSpPr>
          <p:cNvPr id="7" name="Right Triangle 6">
            <a:extLst>
              <a:ext uri="{FF2B5EF4-FFF2-40B4-BE49-F238E27FC236}">
                <a16:creationId xmlns:a16="http://schemas.microsoft.com/office/drawing/2014/main" id="{9884E3BE-5057-42D0-AFEE-C04B4A30C868}"/>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2712A701-82DD-474D-9F59-351669676851}"/>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0440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E9DDF-0C1F-4517-B643-4BA600893603}"/>
              </a:ext>
            </a:extLst>
          </p:cNvPr>
          <p:cNvSpPr>
            <a:spLocks noGrp="1"/>
          </p:cNvSpPr>
          <p:nvPr>
            <p:ph type="title" idx="4294967295"/>
          </p:nvPr>
        </p:nvSpPr>
        <p:spPr>
          <a:xfrm>
            <a:off x="4941071" y="2766218"/>
            <a:ext cx="2309858" cy="1325563"/>
          </a:xfrm>
        </p:spPr>
        <p:txBody>
          <a:bodyPr>
            <a:normAutofit fontScale="90000"/>
          </a:bodyPr>
          <a:lstStyle/>
          <a:p>
            <a:r>
              <a:rPr lang="en-US" sz="7200" b="1" dirty="0">
                <a:solidFill>
                  <a:schemeClr val="accent1">
                    <a:lumMod val="75000"/>
                  </a:schemeClr>
                </a:solidFill>
                <a:latin typeface="Abadi" panose="020B0604020104020204" pitchFamily="34" charset="0"/>
              </a:rPr>
              <a:t>Q &amp; A</a:t>
            </a:r>
          </a:p>
        </p:txBody>
      </p:sp>
      <p:sp>
        <p:nvSpPr>
          <p:cNvPr id="6" name="Rectangle 5">
            <a:extLst>
              <a:ext uri="{FF2B5EF4-FFF2-40B4-BE49-F238E27FC236}">
                <a16:creationId xmlns:a16="http://schemas.microsoft.com/office/drawing/2014/main" id="{4E2AF41C-71C2-4D76-8309-500276F038C2}"/>
              </a:ext>
            </a:extLst>
          </p:cNvPr>
          <p:cNvSpPr/>
          <p:nvPr/>
        </p:nvSpPr>
        <p:spPr>
          <a:xfrm>
            <a:off x="0" y="6176356"/>
            <a:ext cx="12192000" cy="722273"/>
          </a:xfrm>
          <a:prstGeom prst="rect">
            <a:avLst/>
          </a:prstGeom>
          <a:solidFill>
            <a:srgbClr val="ACD1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Book Antiqua"/>
              <a:ea typeface="+mn-ea"/>
              <a:cs typeface="+mn-cs"/>
            </a:endParaRPr>
          </a:p>
        </p:txBody>
      </p:sp>
      <p:sp>
        <p:nvSpPr>
          <p:cNvPr id="9" name="TextBox 8">
            <a:extLst>
              <a:ext uri="{FF2B5EF4-FFF2-40B4-BE49-F238E27FC236}">
                <a16:creationId xmlns:a16="http://schemas.microsoft.com/office/drawing/2014/main" id="{E269BBBA-58C2-455B-A126-D2772060F751}"/>
              </a:ext>
            </a:extLst>
          </p:cNvPr>
          <p:cNvSpPr txBox="1"/>
          <p:nvPr/>
        </p:nvSpPr>
        <p:spPr>
          <a:xfrm>
            <a:off x="73195" y="6368215"/>
            <a:ext cx="4795126" cy="369332"/>
          </a:xfrm>
          <a:prstGeom prst="rect">
            <a:avLst/>
          </a:prstGeom>
          <a:noFill/>
        </p:spPr>
        <p:txBody>
          <a:bodyPr wrap="square" rtlCol="0">
            <a:spAutoFit/>
          </a:bodyPr>
          <a:lstStyle>
            <a:defPPr>
              <a:defRPr lang="en-US"/>
            </a:defPPr>
            <a:lvl1pPr algn="r">
              <a:defRPr sz="1200">
                <a:solidFill>
                  <a:srgbClr val="3576B2"/>
                </a:solidFill>
                <a:latin typeface="Futura Std Book" panose="020B05020202040203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badi" panose="020B0604020104020204" pitchFamily="34" charset="0"/>
                <a:cs typeface="Arial" panose="020B0604020202020204" pitchFamily="34" charset="0"/>
              </a:rPr>
              <a:t>Education and Performance Initiative</a:t>
            </a:r>
          </a:p>
        </p:txBody>
      </p:sp>
      <p:pic>
        <p:nvPicPr>
          <p:cNvPr id="7" name="Picture 6">
            <a:extLst>
              <a:ext uri="{FF2B5EF4-FFF2-40B4-BE49-F238E27FC236}">
                <a16:creationId xmlns:a16="http://schemas.microsoft.com/office/drawing/2014/main" id="{E7E59B47-CA5E-91AF-2429-35EAEB1F2F79}"/>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066713" y="6112601"/>
            <a:ext cx="2052092" cy="745399"/>
          </a:xfrm>
          <a:prstGeom prst="rect">
            <a:avLst/>
          </a:prstGeom>
          <a:ln w="57150">
            <a:noFill/>
          </a:ln>
        </p:spPr>
      </p:pic>
    </p:spTree>
    <p:extLst>
      <p:ext uri="{BB962C8B-B14F-4D97-AF65-F5344CB8AC3E}">
        <p14:creationId xmlns:p14="http://schemas.microsoft.com/office/powerpoint/2010/main" val="96019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0" y="426569"/>
            <a:ext cx="10515600" cy="1325563"/>
          </a:xfrm>
        </p:spPr>
        <p:txBody>
          <a:bodyPr>
            <a:normAutofit/>
          </a:bodyPr>
          <a:lstStyle/>
          <a:p>
            <a:r>
              <a:rPr lang="en-US" sz="4000" b="1" dirty="0">
                <a:solidFill>
                  <a:schemeClr val="accent1">
                    <a:lumMod val="75000"/>
                  </a:schemeClr>
                </a:solidFill>
                <a:latin typeface="Abadi" panose="020B0604020104020204" pitchFamily="34" charset="0"/>
                <a:cs typeface="Arial" panose="020B0604020202020204" pitchFamily="34" charset="0"/>
              </a:rPr>
              <a:t>       </a:t>
            </a:r>
            <a:r>
              <a:rPr lang="es-ES" sz="4000" b="1" dirty="0">
                <a:solidFill>
                  <a:schemeClr val="accent1">
                    <a:lumMod val="75000"/>
                  </a:schemeClr>
                </a:solidFill>
                <a:latin typeface="Abadi" panose="020B0604020104020204" pitchFamily="34" charset="0"/>
                <a:cs typeface="Arial" panose="020B0604020202020204" pitchFamily="34" charset="0"/>
              </a:rPr>
              <a:t>Propósito de la sesión informativa</a:t>
            </a:r>
            <a:endParaRPr lang="en-US" sz="4000" b="1" dirty="0">
              <a:solidFill>
                <a:schemeClr val="accent1">
                  <a:lumMod val="75000"/>
                </a:schemeClr>
              </a:solidFill>
              <a:latin typeface="Abadi" panose="020B0604020104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0FD33CBF-0CF1-46F8-A10A-65B8A2D3D4C6}"/>
              </a:ext>
            </a:extLst>
          </p:cNvPr>
          <p:cNvGraphicFramePr/>
          <p:nvPr>
            <p:extLst>
              <p:ext uri="{D42A27DB-BD31-4B8C-83A1-F6EECF244321}">
                <p14:modId xmlns:p14="http://schemas.microsoft.com/office/powerpoint/2010/main" val="2022702037"/>
              </p:ext>
            </p:extLst>
          </p:nvPr>
        </p:nvGraphicFramePr>
        <p:xfrm>
          <a:off x="933855" y="1324820"/>
          <a:ext cx="10419945" cy="456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a:extLst>
              <a:ext uri="{FF2B5EF4-FFF2-40B4-BE49-F238E27FC236}">
                <a16:creationId xmlns:a16="http://schemas.microsoft.com/office/drawing/2014/main" id="{ABD377DA-4910-5A48-AB00-D89AD3D04FF6}"/>
              </a:ext>
            </a:extLst>
          </p:cNvPr>
          <p:cNvPicPr>
            <a:picLocks noChangeAspect="1"/>
          </p:cNvPicPr>
          <p:nvPr/>
        </p:nvPicPr>
        <p:blipFill rotWithShape="1">
          <a:blip r:embed="rId8">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3535810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3682793" y="237314"/>
            <a:ext cx="5751817" cy="1325562"/>
          </a:xfrm>
        </p:spPr>
        <p:txBody>
          <a:bodyPr>
            <a:normAutofit/>
          </a:bodyPr>
          <a:lstStyle/>
          <a:p>
            <a:r>
              <a:rPr lang="es-ES" sz="3600" b="1" dirty="0">
                <a:solidFill>
                  <a:schemeClr val="accent1">
                    <a:lumMod val="75000"/>
                  </a:schemeClr>
                </a:solidFill>
                <a:latin typeface="Abadi" panose="020B0604020104020204" pitchFamily="34" charset="0"/>
                <a:cs typeface="Arial" panose="020B0604020202020204" pitchFamily="34" charset="0"/>
              </a:rPr>
              <a:t>Descripción General del Programa </a:t>
            </a:r>
            <a:r>
              <a:rPr lang="es-ES" sz="3600" b="1" dirty="0" err="1">
                <a:solidFill>
                  <a:schemeClr val="accent1">
                    <a:lumMod val="75000"/>
                  </a:schemeClr>
                </a:solidFill>
                <a:latin typeface="Abadi" panose="020B0604020104020204" pitchFamily="34" charset="0"/>
                <a:cs typeface="Arial" panose="020B0604020202020204" pitchFamily="34" charset="0"/>
              </a:rPr>
              <a:t>Prekinder</a:t>
            </a:r>
            <a:endParaRPr lang="en-US" sz="3600" b="1" dirty="0">
              <a:solidFill>
                <a:schemeClr val="accent1">
                  <a:lumMod val="75000"/>
                </a:schemeClr>
              </a:solidFill>
              <a:latin typeface="Abadi" panose="020B0604020104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6F905112-274F-49CB-B45B-E31845E101A8}"/>
              </a:ext>
            </a:extLst>
          </p:cNvPr>
          <p:cNvSpPr>
            <a:spLocks noGrp="1"/>
          </p:cNvSpPr>
          <p:nvPr>
            <p:ph idx="4294967295"/>
          </p:nvPr>
        </p:nvSpPr>
        <p:spPr>
          <a:xfrm>
            <a:off x="3682793" y="1578370"/>
            <a:ext cx="8110277" cy="4783137"/>
          </a:xfrm>
        </p:spPr>
        <p:txBody>
          <a:bodyPr>
            <a:normAutofit/>
          </a:bodyPr>
          <a:lstStyle/>
          <a:p>
            <a:pPr marR="0" lvl="0">
              <a:lnSpc>
                <a:spcPct val="107000"/>
              </a:lnSpc>
              <a:spcBef>
                <a:spcPts val="0"/>
              </a:spcBef>
              <a:spcAft>
                <a:spcPts val="0"/>
              </a:spcAft>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Programa patrocinado por la Ciudad proveerá una asignación de hasta $3,000.00 por año escolar, para cubrir hasta unas 450 horas adicionales de instrucción (hasta 2.5 horas por día por 180 días)  </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Se aplicará solamente a instrucción durante el horario escolar regular, no a horas de instrucción después del horario escolar</a:t>
            </a:r>
            <a:b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br>
            <a:endPar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endParaRPr>
          </a:p>
          <a:p>
            <a:pPr marR="0" lvl="0">
              <a:lnSpc>
                <a:spcPct val="107000"/>
              </a:lnSpc>
              <a:spcBef>
                <a:spcPts val="0"/>
              </a:spcBef>
              <a:spcAft>
                <a:spcPts val="0"/>
              </a:spcAft>
              <a:buFont typeface="Wingdings" panose="05000000000000000000" pitchFamily="2" charset="2"/>
              <a:buChar char="Ø"/>
            </a:pP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Los fondos cubrirán  </a:t>
            </a:r>
            <a:r>
              <a:rPr lang="es-ES" sz="2400" dirty="0">
                <a:solidFill>
                  <a:schemeClr val="accent1">
                    <a:lumMod val="75000"/>
                  </a:schemeClr>
                </a:solidFill>
                <a:latin typeface="Abadi" panose="020B0604020104020204" pitchFamily="34" charset="0"/>
                <a:ea typeface="Calibri" panose="020F0502020204030204" pitchFamily="34" charset="0"/>
                <a:cs typeface="Arial" panose="020B0604020202020204" pitchFamily="34" charset="0"/>
              </a:rPr>
              <a:t>192</a:t>
            </a:r>
            <a:r>
              <a:rPr lang="es-ES" sz="2400" dirty="0">
                <a:solidFill>
                  <a:schemeClr val="accent1">
                    <a:lumMod val="75000"/>
                  </a:schemeClr>
                </a:solidFill>
                <a:effectLst/>
                <a:latin typeface="Abadi" panose="020B0604020104020204" pitchFamily="34" charset="0"/>
                <a:ea typeface="Calibri" panose="020F0502020204030204" pitchFamily="34" charset="0"/>
                <a:cs typeface="Arial" panose="020B0604020202020204" pitchFamily="34" charset="0"/>
              </a:rPr>
              <a:t> menores residentes de Miami Beach, escogidos por una lotería de solicitantes elegibles</a:t>
            </a:r>
          </a:p>
          <a:p>
            <a:endParaRPr lang="en-US" dirty="0"/>
          </a:p>
        </p:txBody>
      </p:sp>
      <p:pic>
        <p:nvPicPr>
          <p:cNvPr id="16" name="Picture 15">
            <a:extLst>
              <a:ext uri="{FF2B5EF4-FFF2-40B4-BE49-F238E27FC236}">
                <a16:creationId xmlns:a16="http://schemas.microsoft.com/office/drawing/2014/main" id="{BF652E4A-7488-853A-C6E6-83B46C66A229}"/>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pic>
        <p:nvPicPr>
          <p:cNvPr id="18" name="Picture 17">
            <a:extLst>
              <a:ext uri="{FF2B5EF4-FFF2-40B4-BE49-F238E27FC236}">
                <a16:creationId xmlns:a16="http://schemas.microsoft.com/office/drawing/2014/main" id="{67D38111-FB8D-0A48-CE1F-044485422F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171538"/>
            <a:ext cx="3303380" cy="2342273"/>
          </a:xfrm>
          <a:prstGeom prst="rect">
            <a:avLst/>
          </a:prstGeom>
        </p:spPr>
      </p:pic>
      <p:pic>
        <p:nvPicPr>
          <p:cNvPr id="20" name="Picture 19" descr="A group of children in a classroom&#10;&#10;Description automatically generated with low confidence">
            <a:extLst>
              <a:ext uri="{FF2B5EF4-FFF2-40B4-BE49-F238E27FC236}">
                <a16:creationId xmlns:a16="http://schemas.microsoft.com/office/drawing/2014/main" id="{F425BBB6-36F4-D742-606D-9B5F1BC2032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3303380" cy="2171538"/>
          </a:xfrm>
          <a:prstGeom prst="rect">
            <a:avLst/>
          </a:prstGeom>
        </p:spPr>
      </p:pic>
      <p:pic>
        <p:nvPicPr>
          <p:cNvPr id="22" name="Picture 21" descr="A picture containing text, book, shelf, person&#10;&#10;Description automatically generated">
            <a:extLst>
              <a:ext uri="{FF2B5EF4-FFF2-40B4-BE49-F238E27FC236}">
                <a16:creationId xmlns:a16="http://schemas.microsoft.com/office/drawing/2014/main" id="{3F2A32B3-6677-08F4-17AA-85749FEB43CA}"/>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11979" y="4513811"/>
            <a:ext cx="3515359" cy="2344189"/>
          </a:xfrm>
          <a:prstGeom prst="rect">
            <a:avLst/>
          </a:prstGeom>
        </p:spPr>
      </p:pic>
    </p:spTree>
    <p:extLst>
      <p:ext uri="{BB962C8B-B14F-4D97-AF65-F5344CB8AC3E}">
        <p14:creationId xmlns:p14="http://schemas.microsoft.com/office/powerpoint/2010/main" val="2090716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359945" y="292817"/>
            <a:ext cx="9832595" cy="1325562"/>
          </a:xfrm>
        </p:spPr>
        <p:txBody>
          <a:bodyPr>
            <a:normAutofit/>
          </a:bodyPr>
          <a:lstStyle/>
          <a:p>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Elegibilidad</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de Niño para 2026-2027 </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1359945" y="1347050"/>
            <a:ext cx="9263231" cy="4690669"/>
          </a:xfrm>
        </p:spPr>
        <p:txBody>
          <a:bodyPr>
            <a:normAutofit/>
          </a:bodyPr>
          <a:lstStyle/>
          <a:p>
            <a:pPr>
              <a:lnSpc>
                <a:spcPct val="107000"/>
              </a:lnSpc>
              <a:spcBef>
                <a:spcPts val="0"/>
              </a:spcBef>
              <a:buFont typeface="Wingdings" panose="05000000000000000000" pitchFamily="2" charset="2"/>
              <a:buChar char="Ø"/>
            </a:pPr>
            <a:r>
              <a:rPr lang="en-U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r>
              <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Familias que viven en la Ciudad de Miami Beach con un niño(es) que tiene 4 años en o antes del el1 de septiembre, 2026</a:t>
            </a:r>
          </a:p>
          <a:p>
            <a:pPr>
              <a:lnSpc>
                <a:spcPct val="107000"/>
              </a:lnSpc>
              <a:spcBef>
                <a:spcPts val="0"/>
              </a:spcBef>
              <a:buFont typeface="Wingdings" panose="05000000000000000000" pitchFamily="2" charset="2"/>
              <a:buChar char="Ø"/>
            </a:pPr>
            <a:endPar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a:p>
            <a:pPr>
              <a:lnSpc>
                <a:spcPct val="107000"/>
              </a:lnSpc>
              <a:spcBef>
                <a:spcPts val="0"/>
              </a:spcBef>
              <a:buFont typeface="Wingdings" panose="05000000000000000000" pitchFamily="2" charset="2"/>
              <a:buChar char="Ø"/>
            </a:pPr>
            <a:r>
              <a:rPr lang="es-E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Niño nacidos entre el 2 de febrero 2021 y el 1 de septiembre 2022 son elegibles</a:t>
            </a: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5" name="Right Triangle 14">
            <a:extLst>
              <a:ext uri="{FF2B5EF4-FFF2-40B4-BE49-F238E27FC236}">
                <a16:creationId xmlns:a16="http://schemas.microsoft.com/office/drawing/2014/main" id="{D56289A5-9106-D415-E272-F0FC31379C7C}"/>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761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EB69E-660C-6144-8C45-EEC1ED796165}"/>
              </a:ext>
            </a:extLst>
          </p:cNvPr>
          <p:cNvSpPr>
            <a:spLocks noGrp="1"/>
          </p:cNvSpPr>
          <p:nvPr>
            <p:ph type="title" idx="4294967295"/>
          </p:nvPr>
        </p:nvSpPr>
        <p:spPr>
          <a:xfrm>
            <a:off x="1359945" y="292817"/>
            <a:ext cx="9832595" cy="1325562"/>
          </a:xfrm>
        </p:spPr>
        <p:txBody>
          <a:bodyPr>
            <a:normAutofit/>
          </a:bodyPr>
          <a:lstStyle/>
          <a:p>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Cómo</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t>
            </a:r>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ver</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t>
            </a:r>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su</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t>
            </a:r>
            <a:r>
              <a:rPr lang="en-US" sz="4000" b="1"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estado</a:t>
            </a:r>
            <a:r>
              <a:rPr lang="en-US" sz="4000" b="1"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a:t>
            </a:r>
            <a:endParaRPr lang="en-US" sz="4000" b="1" dirty="0">
              <a:solidFill>
                <a:schemeClr val="accent1">
                  <a:lumMod val="75000"/>
                </a:schemeClr>
              </a:solidFill>
              <a:latin typeface="Avenir Black" panose="02000503020000020003" pitchFamily="2" charset="0"/>
            </a:endParaRPr>
          </a:p>
        </p:txBody>
      </p:sp>
      <p:sp>
        <p:nvSpPr>
          <p:cNvPr id="9" name="Content Placeholder 2">
            <a:extLst>
              <a:ext uri="{FF2B5EF4-FFF2-40B4-BE49-F238E27FC236}">
                <a16:creationId xmlns:a16="http://schemas.microsoft.com/office/drawing/2014/main" id="{09D3DE92-5B9D-438E-9F27-FE51A1441C9B}"/>
              </a:ext>
            </a:extLst>
          </p:cNvPr>
          <p:cNvSpPr>
            <a:spLocks noGrp="1"/>
          </p:cNvSpPr>
          <p:nvPr>
            <p:ph idx="4294967295"/>
          </p:nvPr>
        </p:nvSpPr>
        <p:spPr>
          <a:xfrm>
            <a:off x="847919" y="1347050"/>
            <a:ext cx="9775257" cy="4690669"/>
          </a:xfrm>
        </p:spPr>
        <p:txBody>
          <a:bodyPr>
            <a:normAutofit/>
          </a:bodyPr>
          <a:lstStyle/>
          <a:p>
            <a:pPr>
              <a:lnSpc>
                <a:spcPct val="107000"/>
              </a:lnSpc>
              <a:spcBef>
                <a:spcPts val="0"/>
              </a:spcBef>
              <a:buFont typeface="Wingdings" panose="05000000000000000000" pitchFamily="2" charset="2"/>
              <a:buChar char="Ø"/>
            </a:pPr>
            <a:r>
              <a:rPr lang="en-U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rPr>
              <a:t> </a:t>
            </a: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Visite el sitio web de </a:t>
            </a:r>
            <a:r>
              <a:rPr lang="es-ES" sz="2600"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PreK</a:t>
            </a: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t>
            </a:r>
            <a:b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b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Inicie sesión en su Portal de Padres/Tutores </a:t>
            </a:r>
            <a:b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b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Haga clic en "Solicitud de prekínder / </a:t>
            </a:r>
            <a:r>
              <a:rPr lang="es-ES" sz="2600" dirty="0" err="1">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Application</a:t>
            </a: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Pre-K" </a:t>
            </a:r>
            <a:b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b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Asegúrese de que el botón superior derecho "SY: 2026-2027" sea para el año escolar correcto: </a:t>
            </a:r>
            <a:b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br>
            <a:r>
              <a:rPr lang="es-ES" sz="2600" dirty="0">
                <a:solidFill>
                  <a:schemeClr val="accent1">
                    <a:lumMod val="75000"/>
                  </a:schemeClr>
                </a:solidFill>
                <a:latin typeface="Abadi" panose="020B0604020104020204" pitchFamily="34" charset="0"/>
                <a:ea typeface="Calibri" panose="020F0502020204030204" pitchFamily="34" charset="0"/>
                <a:cs typeface="Times New Roman" panose="02020603050405020304" pitchFamily="18" charset="0"/>
              </a:rPr>
              <a:t>
 Haga clic en "Ver/View" junto al nombre del niño</a:t>
            </a:r>
            <a:endParaRPr lang="en-US" sz="2600" dirty="0">
              <a:solidFill>
                <a:schemeClr val="accent1">
                  <a:lumMod val="75000"/>
                </a:schemeClr>
              </a:solidFill>
              <a:effectLst/>
              <a:latin typeface="Abadi" panose="020B060402010402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8D495F82-095D-6AC6-3E0D-A134EBD2E12E}"/>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
        <p:nvSpPr>
          <p:cNvPr id="15" name="Right Triangle 14">
            <a:extLst>
              <a:ext uri="{FF2B5EF4-FFF2-40B4-BE49-F238E27FC236}">
                <a16:creationId xmlns:a16="http://schemas.microsoft.com/office/drawing/2014/main" id="{D56289A5-9106-D415-E272-F0FC31379C7C}"/>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361C8C3-4B0B-F65D-DFF5-07DDCA0CBDAD}"/>
              </a:ext>
            </a:extLst>
          </p:cNvPr>
          <p:cNvPicPr>
            <a:picLocks noChangeAspect="1"/>
          </p:cNvPicPr>
          <p:nvPr/>
        </p:nvPicPr>
        <p:blipFill>
          <a:blip r:embed="rId4"/>
          <a:stretch>
            <a:fillRect/>
          </a:stretch>
        </p:blipFill>
        <p:spPr>
          <a:xfrm>
            <a:off x="5842952" y="4374009"/>
            <a:ext cx="3962953" cy="590632"/>
          </a:xfrm>
          <a:prstGeom prst="rect">
            <a:avLst/>
          </a:prstGeom>
        </p:spPr>
      </p:pic>
      <p:pic>
        <p:nvPicPr>
          <p:cNvPr id="3" name="Picture 2">
            <a:extLst>
              <a:ext uri="{FF2B5EF4-FFF2-40B4-BE49-F238E27FC236}">
                <a16:creationId xmlns:a16="http://schemas.microsoft.com/office/drawing/2014/main" id="{2C9E1779-3E8D-536D-DAFA-BFFA7B8DF7B3}"/>
              </a:ext>
            </a:extLst>
          </p:cNvPr>
          <p:cNvPicPr>
            <a:picLocks noChangeAspect="1"/>
          </p:cNvPicPr>
          <p:nvPr/>
        </p:nvPicPr>
        <p:blipFill>
          <a:blip r:embed="rId5"/>
          <a:stretch>
            <a:fillRect/>
          </a:stretch>
        </p:blipFill>
        <p:spPr>
          <a:xfrm>
            <a:off x="8401506" y="4489477"/>
            <a:ext cx="1329043" cy="359695"/>
          </a:xfrm>
          <a:prstGeom prst="rect">
            <a:avLst/>
          </a:prstGeom>
        </p:spPr>
      </p:pic>
    </p:spTree>
    <p:extLst>
      <p:ext uri="{BB962C8B-B14F-4D97-AF65-F5344CB8AC3E}">
        <p14:creationId xmlns:p14="http://schemas.microsoft.com/office/powerpoint/2010/main" val="3830673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group of people in front of a fence&#10;&#10;Description automatically generated">
            <a:extLst>
              <a:ext uri="{FF2B5EF4-FFF2-40B4-BE49-F238E27FC236}">
                <a16:creationId xmlns:a16="http://schemas.microsoft.com/office/drawing/2014/main" id="{C9C10CE1-AC3D-4861-90F0-E4738D053CBB}"/>
              </a:ext>
            </a:extLst>
          </p:cNvPr>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54864" y="0"/>
            <a:ext cx="12246864" cy="6858000"/>
          </a:xfrm>
          <a:prstGeom prst="rect">
            <a:avLst/>
          </a:prstGeom>
        </p:spPr>
      </p:pic>
      <p:sp>
        <p:nvSpPr>
          <p:cNvPr id="9" name="Rectangle 8">
            <a:extLst>
              <a:ext uri="{FF2B5EF4-FFF2-40B4-BE49-F238E27FC236}">
                <a16:creationId xmlns:a16="http://schemas.microsoft.com/office/drawing/2014/main" id="{F0CFED13-36B4-4008-AD98-F47E7D22DA59}"/>
              </a:ext>
            </a:extLst>
          </p:cNvPr>
          <p:cNvSpPr/>
          <p:nvPr/>
        </p:nvSpPr>
        <p:spPr>
          <a:xfrm>
            <a:off x="1155392" y="2921168"/>
            <a:ext cx="9881216" cy="1015663"/>
          </a:xfrm>
          <a:prstGeom prst="rect">
            <a:avLst/>
          </a:prstGeom>
        </p:spPr>
        <p:txBody>
          <a:bodyPr wrap="square">
            <a:spAutoFit/>
          </a:bodyPr>
          <a:lstStyle/>
          <a:p>
            <a:r>
              <a:rPr lang="en-US" sz="6000" b="1" dirty="0">
                <a:ln w="22225">
                  <a:solidFill>
                    <a:schemeClr val="tx1"/>
                  </a:solidFill>
                  <a:prstDash val="solid"/>
                </a:ln>
                <a:effectLst>
                  <a:outerShdw blurRad="38100" dist="38100" dir="2700000" algn="tl">
                    <a:srgbClr val="000000">
                      <a:alpha val="43137"/>
                    </a:srgbClr>
                  </a:outerShdw>
                </a:effectLst>
                <a:latin typeface="Abadi" panose="020B0604020104020204" pitchFamily="34" charset="0"/>
              </a:rPr>
              <a:t>www.miamibeachfl.gov/prek</a:t>
            </a:r>
            <a:endParaRPr lang="en-US" sz="6000" b="1" dirty="0">
              <a:effectLst>
                <a:outerShdw blurRad="38100" dist="38100" dir="2700000" algn="tl">
                  <a:srgbClr val="000000">
                    <a:alpha val="43137"/>
                  </a:srgbClr>
                </a:outerShdw>
              </a:effectLst>
              <a:latin typeface="Abadi" panose="020B0604020104020204" pitchFamily="34" charset="0"/>
            </a:endParaRPr>
          </a:p>
        </p:txBody>
      </p:sp>
      <p:sp>
        <p:nvSpPr>
          <p:cNvPr id="7" name="Right Triangle 6">
            <a:extLst>
              <a:ext uri="{FF2B5EF4-FFF2-40B4-BE49-F238E27FC236}">
                <a16:creationId xmlns:a16="http://schemas.microsoft.com/office/drawing/2014/main" id="{9884E3BE-5057-42D0-AFEE-C04B4A30C868}"/>
              </a:ext>
            </a:extLst>
          </p:cNvPr>
          <p:cNvSpPr/>
          <p:nvPr/>
        </p:nvSpPr>
        <p:spPr>
          <a:xfrm rot="10800000">
            <a:off x="7680959" y="0"/>
            <a:ext cx="4511039" cy="2048256"/>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ight Triangle 2">
            <a:extLst>
              <a:ext uri="{FF2B5EF4-FFF2-40B4-BE49-F238E27FC236}">
                <a16:creationId xmlns:a16="http://schemas.microsoft.com/office/drawing/2014/main" id="{2712A701-82DD-474D-9F59-351669676851}"/>
              </a:ext>
            </a:extLst>
          </p:cNvPr>
          <p:cNvSpPr/>
          <p:nvPr/>
        </p:nvSpPr>
        <p:spPr>
          <a:xfrm>
            <a:off x="-54864" y="5321808"/>
            <a:ext cx="5084064" cy="1536192"/>
          </a:xfrm>
          <a:prstGeom prst="rtTriangl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EE453981-130B-2FF0-9335-728AA9F7CAA8}"/>
              </a:ext>
            </a:extLst>
          </p:cNvPr>
          <p:cNvPicPr>
            <a:picLocks noChangeAspect="1"/>
          </p:cNvPicPr>
          <p:nvPr/>
        </p:nvPicPr>
        <p:blipFill rotWithShape="1">
          <a:blip r:embed="rId3">
            <a:extLst>
              <a:ext uri="{28A0092B-C50C-407E-A947-70E740481C1C}">
                <a14:useLocalDpi xmlns:a14="http://schemas.microsoft.com/office/drawing/2010/main" val="0"/>
              </a:ext>
            </a:extLst>
          </a:blip>
          <a:srcRect l="5119" t="31660" r="8447" b="36944"/>
          <a:stretch/>
        </p:blipFill>
        <p:spPr>
          <a:xfrm>
            <a:off x="10515600" y="6203066"/>
            <a:ext cx="1656963" cy="601873"/>
          </a:xfrm>
          <a:prstGeom prst="rect">
            <a:avLst/>
          </a:prstGeom>
          <a:ln w="57150">
            <a:noFill/>
          </a:ln>
        </p:spPr>
      </p:pic>
    </p:spTree>
    <p:extLst>
      <p:ext uri="{BB962C8B-B14F-4D97-AF65-F5344CB8AC3E}">
        <p14:creationId xmlns:p14="http://schemas.microsoft.com/office/powerpoint/2010/main" val="1066312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B8442-9D3E-6AE3-FC7C-E109E2167309}"/>
              </a:ext>
            </a:extLst>
          </p:cNvPr>
          <p:cNvPicPr>
            <a:picLocks noChangeAspect="1"/>
          </p:cNvPicPr>
          <p:nvPr/>
        </p:nvPicPr>
        <p:blipFill>
          <a:blip r:embed="rId3"/>
          <a:stretch>
            <a:fillRect/>
          </a:stretch>
        </p:blipFill>
        <p:spPr>
          <a:xfrm>
            <a:off x="2487592" y="0"/>
            <a:ext cx="7216815" cy="6858000"/>
          </a:xfrm>
          <a:prstGeom prst="rect">
            <a:avLst/>
          </a:prstGeom>
        </p:spPr>
      </p:pic>
    </p:spTree>
    <p:extLst>
      <p:ext uri="{BB962C8B-B14F-4D97-AF65-F5344CB8AC3E}">
        <p14:creationId xmlns:p14="http://schemas.microsoft.com/office/powerpoint/2010/main" val="15185105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3662D2-3F1F-A503-4D52-1CFA2DEB53BA}"/>
              </a:ext>
            </a:extLst>
          </p:cNvPr>
          <p:cNvPicPr>
            <a:picLocks noChangeAspect="1"/>
          </p:cNvPicPr>
          <p:nvPr/>
        </p:nvPicPr>
        <p:blipFill>
          <a:blip r:embed="rId3"/>
          <a:stretch>
            <a:fillRect/>
          </a:stretch>
        </p:blipFill>
        <p:spPr>
          <a:xfrm>
            <a:off x="0" y="723147"/>
            <a:ext cx="12192000" cy="5283484"/>
          </a:xfrm>
          <a:prstGeom prst="rect">
            <a:avLst/>
          </a:prstGeom>
        </p:spPr>
      </p:pic>
      <p:sp>
        <p:nvSpPr>
          <p:cNvPr id="33" name="Rectangle 32">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37C4C6AE-95CA-68E9-CFDE-FCB0CF1E31C9}"/>
              </a:ext>
            </a:extLst>
          </p:cNvPr>
          <p:cNvPicPr>
            <a:picLocks noChangeAspect="1"/>
          </p:cNvPicPr>
          <p:nvPr/>
        </p:nvPicPr>
        <p:blipFill>
          <a:blip r:embed="rId4"/>
          <a:stretch>
            <a:fillRect/>
          </a:stretch>
        </p:blipFill>
        <p:spPr>
          <a:xfrm>
            <a:off x="0" y="69566"/>
            <a:ext cx="12192000" cy="652130"/>
          </a:xfrm>
          <a:prstGeom prst="rect">
            <a:avLst/>
          </a:prstGeom>
        </p:spPr>
      </p:pic>
      <p:sp>
        <p:nvSpPr>
          <p:cNvPr id="9" name="Rectangle 8">
            <a:extLst>
              <a:ext uri="{FF2B5EF4-FFF2-40B4-BE49-F238E27FC236}">
                <a16:creationId xmlns:a16="http://schemas.microsoft.com/office/drawing/2014/main" id="{74FB387B-B1ED-FA78-DD11-90B477C01DF9}"/>
              </a:ext>
            </a:extLst>
          </p:cNvPr>
          <p:cNvSpPr/>
          <p:nvPr/>
        </p:nvSpPr>
        <p:spPr>
          <a:xfrm>
            <a:off x="11420061" y="288235"/>
            <a:ext cx="771939" cy="199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0A39E7-5238-36BD-14F9-68952FA13DB9}"/>
              </a:ext>
            </a:extLst>
          </p:cNvPr>
          <p:cNvSpPr/>
          <p:nvPr/>
        </p:nvSpPr>
        <p:spPr>
          <a:xfrm>
            <a:off x="5923723" y="1123129"/>
            <a:ext cx="1073426" cy="2782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5923E394-48EC-AFA2-4D59-4ED604B9A2B5}"/>
              </a:ext>
            </a:extLst>
          </p:cNvPr>
          <p:cNvSpPr/>
          <p:nvPr/>
        </p:nvSpPr>
        <p:spPr>
          <a:xfrm rot="16931086">
            <a:off x="-459734" y="2714477"/>
            <a:ext cx="2298357" cy="914388"/>
          </a:xfrm>
          <a:prstGeom prst="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365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31971DE-5CBA-5BF6-79B4-67A2CF3C05AE}"/>
              </a:ext>
            </a:extLst>
          </p:cNvPr>
          <p:cNvPicPr>
            <a:picLocks noChangeAspect="1"/>
          </p:cNvPicPr>
          <p:nvPr/>
        </p:nvPicPr>
        <p:blipFill rotWithShape="1">
          <a:blip r:embed="rId2"/>
          <a:srcRect r="10753" b="64011"/>
          <a:stretch/>
        </p:blipFill>
        <p:spPr>
          <a:xfrm>
            <a:off x="0" y="1789670"/>
            <a:ext cx="12326551" cy="1336707"/>
          </a:xfrm>
          <a:prstGeom prst="rect">
            <a:avLst/>
          </a:prstGeom>
        </p:spPr>
      </p:pic>
      <p:sp>
        <p:nvSpPr>
          <p:cNvPr id="4" name="TextBox 3">
            <a:extLst>
              <a:ext uri="{FF2B5EF4-FFF2-40B4-BE49-F238E27FC236}">
                <a16:creationId xmlns:a16="http://schemas.microsoft.com/office/drawing/2014/main" id="{C0D8839E-A88E-9589-F2CA-D340E109EB93}"/>
              </a:ext>
            </a:extLst>
          </p:cNvPr>
          <p:cNvSpPr txBox="1"/>
          <p:nvPr/>
        </p:nvSpPr>
        <p:spPr>
          <a:xfrm>
            <a:off x="4535425" y="1029420"/>
            <a:ext cx="7037926" cy="523220"/>
          </a:xfrm>
          <a:prstGeom prst="rect">
            <a:avLst/>
          </a:prstGeom>
          <a:solidFill>
            <a:srgbClr val="FFFF00"/>
          </a:solidFill>
        </p:spPr>
        <p:txBody>
          <a:bodyPr wrap="square" rtlCol="0">
            <a:spAutoFit/>
          </a:bodyPr>
          <a:lstStyle/>
          <a:p>
            <a:pPr algn="ctr"/>
            <a:r>
              <a:rPr lang="en-US" sz="2800" b="1" dirty="0" err="1"/>
              <a:t>Seleccionar</a:t>
            </a:r>
            <a:r>
              <a:rPr lang="en-US" sz="2800" b="1" dirty="0"/>
              <a:t> SY: 2026 – 2027 </a:t>
            </a:r>
          </a:p>
        </p:txBody>
      </p:sp>
      <p:cxnSp>
        <p:nvCxnSpPr>
          <p:cNvPr id="5" name="Straight Arrow Connector 4">
            <a:extLst>
              <a:ext uri="{FF2B5EF4-FFF2-40B4-BE49-F238E27FC236}">
                <a16:creationId xmlns:a16="http://schemas.microsoft.com/office/drawing/2014/main" id="{AFF7B3E5-B275-283D-899D-CF8A8BC6CC2B}"/>
              </a:ext>
            </a:extLst>
          </p:cNvPr>
          <p:cNvCxnSpPr>
            <a:cxnSpLocks/>
          </p:cNvCxnSpPr>
          <p:nvPr/>
        </p:nvCxnSpPr>
        <p:spPr>
          <a:xfrm>
            <a:off x="9994605" y="1603282"/>
            <a:ext cx="466918" cy="4221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ACC92672-67BB-7F96-BEE5-F67891185107}"/>
              </a:ext>
            </a:extLst>
          </p:cNvPr>
          <p:cNvPicPr>
            <a:picLocks noChangeAspect="1"/>
          </p:cNvPicPr>
          <p:nvPr/>
        </p:nvPicPr>
        <p:blipFill rotWithShape="1">
          <a:blip r:embed="rId3"/>
          <a:srcRect l="63571"/>
          <a:stretch/>
        </p:blipFill>
        <p:spPr>
          <a:xfrm>
            <a:off x="7445839" y="1838830"/>
            <a:ext cx="6308053" cy="1155628"/>
          </a:xfrm>
          <a:prstGeom prst="rect">
            <a:avLst/>
          </a:prstGeom>
        </p:spPr>
      </p:pic>
      <p:pic>
        <p:nvPicPr>
          <p:cNvPr id="2" name="Picture 1">
            <a:extLst>
              <a:ext uri="{FF2B5EF4-FFF2-40B4-BE49-F238E27FC236}">
                <a16:creationId xmlns:a16="http://schemas.microsoft.com/office/drawing/2014/main" id="{BA79DA2E-CC67-6D2C-9CC1-BF1C9B810D0F}"/>
              </a:ext>
            </a:extLst>
          </p:cNvPr>
          <p:cNvPicPr>
            <a:picLocks noChangeAspect="1"/>
          </p:cNvPicPr>
          <p:nvPr/>
        </p:nvPicPr>
        <p:blipFill>
          <a:blip r:embed="rId4"/>
          <a:stretch>
            <a:fillRect/>
          </a:stretch>
        </p:blipFill>
        <p:spPr>
          <a:xfrm>
            <a:off x="10131069" y="1911557"/>
            <a:ext cx="1329043" cy="359695"/>
          </a:xfrm>
          <a:prstGeom prst="rect">
            <a:avLst/>
          </a:prstGeom>
        </p:spPr>
      </p:pic>
    </p:spTree>
    <p:extLst>
      <p:ext uri="{BB962C8B-B14F-4D97-AF65-F5344CB8AC3E}">
        <p14:creationId xmlns:p14="http://schemas.microsoft.com/office/powerpoint/2010/main" val="392260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821E1A098E79343845533E272081A49" ma:contentTypeVersion="11" ma:contentTypeDescription="Create a new document." ma:contentTypeScope="" ma:versionID="89b4135a52e3b9b809bb42e1a529259d">
  <xsd:schema xmlns:xsd="http://www.w3.org/2001/XMLSchema" xmlns:xs="http://www.w3.org/2001/XMLSchema" xmlns:p="http://schemas.microsoft.com/office/2006/metadata/properties" xmlns:ns3="4a0cab04-da1a-4c1a-9b6d-dfb4ba6e6ad8" xmlns:ns4="8140dac8-9186-45b2-b6a3-370fc8589def" targetNamespace="http://schemas.microsoft.com/office/2006/metadata/properties" ma:root="true" ma:fieldsID="66b7677ca1571e75f9352931ec9c9417" ns3:_="" ns4:_="">
    <xsd:import namespace="4a0cab04-da1a-4c1a-9b6d-dfb4ba6e6ad8"/>
    <xsd:import namespace="8140dac8-9186-45b2-b6a3-370fc8589de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cab04-da1a-4c1a-9b6d-dfb4ba6e6ad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40dac8-9186-45b2-b6a3-370fc8589de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4241BB-86B3-46B3-BF2F-8397B27ECCDD}">
  <ds:schemaRefs>
    <ds:schemaRef ds:uri="8140dac8-9186-45b2-b6a3-370fc8589def"/>
    <ds:schemaRef ds:uri="http://schemas.microsoft.com/office/2006/metadata/properties"/>
    <ds:schemaRef ds:uri="http://www.w3.org/XML/1998/namespace"/>
    <ds:schemaRef ds:uri="http://purl.org/dc/dcmitype/"/>
    <ds:schemaRef ds:uri="http://schemas.microsoft.com/office/infopath/2007/PartnerControls"/>
    <ds:schemaRef ds:uri="http://purl.org/dc/elements/1.1/"/>
    <ds:schemaRef ds:uri="http://schemas.microsoft.com/office/2006/documentManagement/types"/>
    <ds:schemaRef ds:uri="http://schemas.openxmlformats.org/package/2006/metadata/core-properties"/>
    <ds:schemaRef ds:uri="4a0cab04-da1a-4c1a-9b6d-dfb4ba6e6ad8"/>
    <ds:schemaRef ds:uri="http://purl.org/dc/terms/"/>
  </ds:schemaRefs>
</ds:datastoreItem>
</file>

<file path=customXml/itemProps2.xml><?xml version="1.0" encoding="utf-8"?>
<ds:datastoreItem xmlns:ds="http://schemas.openxmlformats.org/officeDocument/2006/customXml" ds:itemID="{B50C443B-6EAE-411D-AB2C-AE3C1B3CFB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cab04-da1a-4c1a-9b6d-dfb4ba6e6ad8"/>
    <ds:schemaRef ds:uri="8140dac8-9186-45b2-b6a3-370fc8589de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443B42-944E-45FD-A3F9-CD38A1BAAA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990</TotalTime>
  <Words>1086</Words>
  <Application>Microsoft Office PowerPoint</Application>
  <PresentationFormat>Widescreen</PresentationFormat>
  <Paragraphs>75</Paragraphs>
  <Slides>18</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vt:i4>
      </vt:variant>
    </vt:vector>
  </HeadingPairs>
  <TitlesOfParts>
    <vt:vector size="28" baseType="lpstr">
      <vt:lpstr>Abadi</vt:lpstr>
      <vt:lpstr>Abadi Extra Light</vt:lpstr>
      <vt:lpstr>Arial</vt:lpstr>
      <vt:lpstr>Avenir Black</vt:lpstr>
      <vt:lpstr>Book Antiqua</vt:lpstr>
      <vt:lpstr>Calibri</vt:lpstr>
      <vt:lpstr>Calibri Light</vt:lpstr>
      <vt:lpstr>Segoe UI Web (West European)</vt:lpstr>
      <vt:lpstr>Wingdings</vt:lpstr>
      <vt:lpstr>Office Theme</vt:lpstr>
      <vt:lpstr>PowerPoint Presentation</vt:lpstr>
      <vt:lpstr>       Propósito de la sesión informativa</vt:lpstr>
      <vt:lpstr>Descripción General del Programa Prekinder</vt:lpstr>
      <vt:lpstr>Elegibilidad de Niño para 2026-2027 </vt:lpstr>
      <vt:lpstr>Cómo ver su estado:</vt:lpstr>
      <vt:lpstr>PowerPoint Presentation</vt:lpstr>
      <vt:lpstr>PowerPoint Presentation</vt:lpstr>
      <vt:lpstr>PowerPoint Presentation</vt:lpstr>
      <vt:lpstr>PowerPoint Presentation</vt:lpstr>
      <vt:lpstr>PowerPoint Presentation</vt:lpstr>
      <vt:lpstr>PowerPoint Presentation</vt:lpstr>
      <vt:lpstr>Cómo cambiar un proveedor de prekínder:</vt:lpstr>
      <vt:lpstr>Estado de la solicitud:</vt:lpstr>
      <vt:lpstr>La Lotería: Proceso</vt:lpstr>
      <vt:lpstr>Pago al Proveedor</vt:lpstr>
      <vt:lpstr>Próximos pasos</vt:lpstr>
      <vt:lpstr>PowerPoint Presentation</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Ramos Perez, Manuel</dc:creator>
  <cp:lastModifiedBy>Brown, Maggie</cp:lastModifiedBy>
  <cp:revision>56</cp:revision>
  <dcterms:created xsi:type="dcterms:W3CDTF">2020-10-22T14:58:10Z</dcterms:created>
  <dcterms:modified xsi:type="dcterms:W3CDTF">2025-08-22T15:54:20Z</dcterms:modified>
</cp:coreProperties>
</file>