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1213" r:id="rId5"/>
    <p:sldId id="1214" r:id="rId6"/>
    <p:sldId id="1169" r:id="rId7"/>
    <p:sldId id="1215" r:id="rId8"/>
    <p:sldId id="1224" r:id="rId9"/>
    <p:sldId id="1182" r:id="rId10"/>
    <p:sldId id="1183" r:id="rId11"/>
    <p:sldId id="1228" r:id="rId12"/>
    <p:sldId id="1225" r:id="rId13"/>
    <p:sldId id="1226" r:id="rId14"/>
    <p:sldId id="1223" r:id="rId15"/>
    <p:sldId id="1217" r:id="rId16"/>
    <p:sldId id="1221" r:id="rId17"/>
    <p:sldId id="1227" r:id="rId18"/>
    <p:sldId id="1219" r:id="rId19"/>
    <p:sldId id="10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o, Ines" initials="MI" lastIdx="5" clrIdx="0">
    <p:extLst>
      <p:ext uri="{19B8F6BF-5375-455C-9EA6-DF929625EA0E}">
        <p15:presenceInfo xmlns:p15="http://schemas.microsoft.com/office/powerpoint/2012/main" userId="S::inesmato@miamibeachfl.gov::e3199610-24e5-44cf-b343-27fc5b3777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121A2B-EEC6-42C9-A5AE-F07DB2F8B47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DE6C777-C097-4B95-A4C3-F1B2914F9D81}">
      <dgm:prSet phldrT="[Text]" custT="1"/>
      <dgm:spPr/>
      <dgm:t>
        <a:bodyPr/>
        <a:lstStyle/>
        <a:p>
          <a:r>
            <a:rPr lang="en-US" sz="2400" b="1" dirty="0">
              <a:latin typeface="Abadi" panose="020B0604020104020204" pitchFamily="34" charset="0"/>
            </a:rPr>
            <a:t>1. City of Miami Beach Pre-Kindergarten Scholarship Program Overview </a:t>
          </a:r>
        </a:p>
      </dgm:t>
    </dgm:pt>
    <dgm:pt modelId="{DD009F7A-D1D1-456F-AE2B-F5915BD7985D}" type="parTrans" cxnId="{92BE2EA1-0FB3-4D71-BDE8-45E624F92472}">
      <dgm:prSet/>
      <dgm:spPr/>
      <dgm:t>
        <a:bodyPr/>
        <a:lstStyle/>
        <a:p>
          <a:endParaRPr lang="en-US" sz="2000"/>
        </a:p>
      </dgm:t>
    </dgm:pt>
    <dgm:pt modelId="{6FBB3F43-9C95-4A56-86DA-D2165F4CD5FF}" type="sibTrans" cxnId="{92BE2EA1-0FB3-4D71-BDE8-45E624F92472}">
      <dgm:prSet/>
      <dgm:spPr/>
      <dgm:t>
        <a:bodyPr/>
        <a:lstStyle/>
        <a:p>
          <a:endParaRPr lang="en-US" sz="2000"/>
        </a:p>
      </dgm:t>
    </dgm:pt>
    <dgm:pt modelId="{9347C676-F7F3-491C-961B-3BA48D0DC66E}">
      <dgm:prSet phldrT="[Text]" custT="1"/>
      <dgm:spPr/>
      <dgm:t>
        <a:bodyPr/>
        <a:lstStyle/>
        <a:p>
          <a:r>
            <a:rPr lang="en-US" sz="2400" b="1" dirty="0">
              <a:latin typeface="Abadi" panose="020B0604020104020204" pitchFamily="34" charset="0"/>
            </a:rPr>
            <a:t>2.</a:t>
          </a:r>
          <a:r>
            <a:rPr lang="en-US" sz="2400" b="1" baseline="0" dirty="0">
              <a:latin typeface="Abadi" panose="020B0604020104020204" pitchFamily="34" charset="0"/>
            </a:rPr>
            <a:t> Family Application and Lottery Process </a:t>
          </a:r>
          <a:endParaRPr lang="en-US" sz="2400" b="1" dirty="0">
            <a:latin typeface="Abadi" panose="020B0604020104020204" pitchFamily="34" charset="0"/>
          </a:endParaRPr>
        </a:p>
      </dgm:t>
    </dgm:pt>
    <dgm:pt modelId="{E8BE7E77-B5A6-444A-9EE6-42EBED300FFF}" type="parTrans" cxnId="{4540FB1F-0762-4A58-BF82-60711C7E9458}">
      <dgm:prSet/>
      <dgm:spPr/>
      <dgm:t>
        <a:bodyPr/>
        <a:lstStyle/>
        <a:p>
          <a:endParaRPr lang="en-US" sz="2000"/>
        </a:p>
      </dgm:t>
    </dgm:pt>
    <dgm:pt modelId="{94A38175-830A-42EF-B889-74BDA2F6918D}" type="sibTrans" cxnId="{4540FB1F-0762-4A58-BF82-60711C7E9458}">
      <dgm:prSet/>
      <dgm:spPr/>
      <dgm:t>
        <a:bodyPr/>
        <a:lstStyle/>
        <a:p>
          <a:endParaRPr lang="en-US" sz="2000"/>
        </a:p>
      </dgm:t>
    </dgm:pt>
    <dgm:pt modelId="{A9B25037-2639-4C74-A764-36620AAFAF40}">
      <dgm:prSet phldrT="[Text]" custT="1"/>
      <dgm:spPr/>
      <dgm:t>
        <a:bodyPr/>
        <a:lstStyle/>
        <a:p>
          <a:r>
            <a:rPr lang="en-US" sz="2400" b="1" dirty="0">
              <a:latin typeface="Abadi" panose="020B0604020104020204" pitchFamily="34" charset="0"/>
            </a:rPr>
            <a:t>3. Discuss next steps</a:t>
          </a:r>
        </a:p>
      </dgm:t>
    </dgm:pt>
    <dgm:pt modelId="{59F02AC9-323F-4392-B5D7-50BDBCEB8857}" type="parTrans" cxnId="{03D24997-13BF-4DBE-A0F1-FEB081EE5543}">
      <dgm:prSet/>
      <dgm:spPr/>
      <dgm:t>
        <a:bodyPr/>
        <a:lstStyle/>
        <a:p>
          <a:endParaRPr lang="en-US" sz="2000"/>
        </a:p>
      </dgm:t>
    </dgm:pt>
    <dgm:pt modelId="{899506D9-E601-4505-B91B-AD1E0DFFA540}" type="sibTrans" cxnId="{03D24997-13BF-4DBE-A0F1-FEB081EE5543}">
      <dgm:prSet/>
      <dgm:spPr/>
      <dgm:t>
        <a:bodyPr/>
        <a:lstStyle/>
        <a:p>
          <a:endParaRPr lang="en-US" sz="2000"/>
        </a:p>
      </dgm:t>
    </dgm:pt>
    <dgm:pt modelId="{26AFBFF8-6499-48ED-8C7D-F9470509E538}" type="pres">
      <dgm:prSet presAssocID="{31121A2B-EEC6-42C9-A5AE-F07DB2F8B479}" presName="linear" presStyleCnt="0">
        <dgm:presLayoutVars>
          <dgm:animLvl val="lvl"/>
          <dgm:resizeHandles val="exact"/>
        </dgm:presLayoutVars>
      </dgm:prSet>
      <dgm:spPr/>
    </dgm:pt>
    <dgm:pt modelId="{EB3E04D3-4B3D-4985-9C68-F877FA3D3B5B}" type="pres">
      <dgm:prSet presAssocID="{2DE6C777-C097-4B95-A4C3-F1B2914F9D8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D74E021-9C3D-4A0F-81F3-4B0E85F7AF79}" type="pres">
      <dgm:prSet presAssocID="{6FBB3F43-9C95-4A56-86DA-D2165F4CD5FF}" presName="spacer" presStyleCnt="0"/>
      <dgm:spPr/>
    </dgm:pt>
    <dgm:pt modelId="{52D0D718-72AE-42D4-84FE-2A38F9B491C2}" type="pres">
      <dgm:prSet presAssocID="{9347C676-F7F3-491C-961B-3BA48D0DC66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F30026-4578-40C8-8669-7E0D25B0F797}" type="pres">
      <dgm:prSet presAssocID="{94A38175-830A-42EF-B889-74BDA2F6918D}" presName="spacer" presStyleCnt="0"/>
      <dgm:spPr/>
    </dgm:pt>
    <dgm:pt modelId="{6F5798FE-4B7D-417E-AE02-FCFABC2AD858}" type="pres">
      <dgm:prSet presAssocID="{A9B25037-2639-4C74-A764-36620AAFAF4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540FB1F-0762-4A58-BF82-60711C7E9458}" srcId="{31121A2B-EEC6-42C9-A5AE-F07DB2F8B479}" destId="{9347C676-F7F3-491C-961B-3BA48D0DC66E}" srcOrd="1" destOrd="0" parTransId="{E8BE7E77-B5A6-444A-9EE6-42EBED300FFF}" sibTransId="{94A38175-830A-42EF-B889-74BDA2F6918D}"/>
    <dgm:cxn modelId="{787A0A25-368C-41D5-BF88-4337935AB115}" type="presOf" srcId="{31121A2B-EEC6-42C9-A5AE-F07DB2F8B479}" destId="{26AFBFF8-6499-48ED-8C7D-F9470509E538}" srcOrd="0" destOrd="0" presId="urn:microsoft.com/office/officeart/2005/8/layout/vList2"/>
    <dgm:cxn modelId="{96AD1834-2671-43F9-B519-F4B22DB3B5E0}" type="presOf" srcId="{9347C676-F7F3-491C-961B-3BA48D0DC66E}" destId="{52D0D718-72AE-42D4-84FE-2A38F9B491C2}" srcOrd="0" destOrd="0" presId="urn:microsoft.com/office/officeart/2005/8/layout/vList2"/>
    <dgm:cxn modelId="{03D24997-13BF-4DBE-A0F1-FEB081EE5543}" srcId="{31121A2B-EEC6-42C9-A5AE-F07DB2F8B479}" destId="{A9B25037-2639-4C74-A764-36620AAFAF40}" srcOrd="2" destOrd="0" parTransId="{59F02AC9-323F-4392-B5D7-50BDBCEB8857}" sibTransId="{899506D9-E601-4505-B91B-AD1E0DFFA540}"/>
    <dgm:cxn modelId="{92BE2EA1-0FB3-4D71-BDE8-45E624F92472}" srcId="{31121A2B-EEC6-42C9-A5AE-F07DB2F8B479}" destId="{2DE6C777-C097-4B95-A4C3-F1B2914F9D81}" srcOrd="0" destOrd="0" parTransId="{DD009F7A-D1D1-456F-AE2B-F5915BD7985D}" sibTransId="{6FBB3F43-9C95-4A56-86DA-D2165F4CD5FF}"/>
    <dgm:cxn modelId="{6B4834A6-F880-41EB-9572-7E9B10B9DDA2}" type="presOf" srcId="{A9B25037-2639-4C74-A764-36620AAFAF40}" destId="{6F5798FE-4B7D-417E-AE02-FCFABC2AD858}" srcOrd="0" destOrd="0" presId="urn:microsoft.com/office/officeart/2005/8/layout/vList2"/>
    <dgm:cxn modelId="{148CF3F1-A1F1-4A36-B093-6079DD535F7A}" type="presOf" srcId="{2DE6C777-C097-4B95-A4C3-F1B2914F9D81}" destId="{EB3E04D3-4B3D-4985-9C68-F877FA3D3B5B}" srcOrd="0" destOrd="0" presId="urn:microsoft.com/office/officeart/2005/8/layout/vList2"/>
    <dgm:cxn modelId="{03B4FB4F-A8C4-4AE9-A221-89E5116DCD8D}" type="presParOf" srcId="{26AFBFF8-6499-48ED-8C7D-F9470509E538}" destId="{EB3E04D3-4B3D-4985-9C68-F877FA3D3B5B}" srcOrd="0" destOrd="0" presId="urn:microsoft.com/office/officeart/2005/8/layout/vList2"/>
    <dgm:cxn modelId="{21DF8CDB-4754-4AFA-A341-E12B1E369794}" type="presParOf" srcId="{26AFBFF8-6499-48ED-8C7D-F9470509E538}" destId="{5D74E021-9C3D-4A0F-81F3-4B0E85F7AF79}" srcOrd="1" destOrd="0" presId="urn:microsoft.com/office/officeart/2005/8/layout/vList2"/>
    <dgm:cxn modelId="{B8474912-DAC3-430B-8C8F-375C58283C81}" type="presParOf" srcId="{26AFBFF8-6499-48ED-8C7D-F9470509E538}" destId="{52D0D718-72AE-42D4-84FE-2A38F9B491C2}" srcOrd="2" destOrd="0" presId="urn:microsoft.com/office/officeart/2005/8/layout/vList2"/>
    <dgm:cxn modelId="{F3A9E4BE-B409-4E95-ACC7-57643D309317}" type="presParOf" srcId="{26AFBFF8-6499-48ED-8C7D-F9470509E538}" destId="{B0F30026-4578-40C8-8669-7E0D25B0F797}" srcOrd="3" destOrd="0" presId="urn:microsoft.com/office/officeart/2005/8/layout/vList2"/>
    <dgm:cxn modelId="{DBD728A4-3DA0-4B55-848E-6F2BA72BC7F6}" type="presParOf" srcId="{26AFBFF8-6499-48ED-8C7D-F9470509E538}" destId="{6F5798FE-4B7D-417E-AE02-FCFABC2AD85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E04D3-4B3D-4985-9C68-F877FA3D3B5B}">
      <dsp:nvSpPr>
        <dsp:cNvPr id="0" name=""/>
        <dsp:cNvSpPr/>
      </dsp:nvSpPr>
      <dsp:spPr>
        <a:xfrm>
          <a:off x="0" y="268735"/>
          <a:ext cx="10419945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adi" panose="020B0604020104020204" pitchFamily="34" charset="0"/>
            </a:rPr>
            <a:t>1. City of Miami Beach Pre-Kindergarten Scholarship Program Overview </a:t>
          </a:r>
        </a:p>
      </dsp:txBody>
      <dsp:txXfrm>
        <a:off x="59399" y="328134"/>
        <a:ext cx="10301147" cy="1098002"/>
      </dsp:txXfrm>
    </dsp:sp>
    <dsp:sp modelId="{52D0D718-72AE-42D4-84FE-2A38F9B491C2}">
      <dsp:nvSpPr>
        <dsp:cNvPr id="0" name=""/>
        <dsp:cNvSpPr/>
      </dsp:nvSpPr>
      <dsp:spPr>
        <a:xfrm>
          <a:off x="0" y="1672736"/>
          <a:ext cx="10419945" cy="12168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adi" panose="020B0604020104020204" pitchFamily="34" charset="0"/>
            </a:rPr>
            <a:t>2.</a:t>
          </a:r>
          <a:r>
            <a:rPr lang="en-US" sz="2400" b="1" kern="1200" baseline="0" dirty="0">
              <a:latin typeface="Abadi" panose="020B0604020104020204" pitchFamily="34" charset="0"/>
            </a:rPr>
            <a:t> Family Application and Lottery Process </a:t>
          </a:r>
          <a:endParaRPr lang="en-US" sz="2400" b="1" kern="1200" dirty="0">
            <a:latin typeface="Abadi" panose="020B0604020104020204" pitchFamily="34" charset="0"/>
          </a:endParaRPr>
        </a:p>
      </dsp:txBody>
      <dsp:txXfrm>
        <a:off x="59399" y="1732135"/>
        <a:ext cx="10301147" cy="1098002"/>
      </dsp:txXfrm>
    </dsp:sp>
    <dsp:sp modelId="{6F5798FE-4B7D-417E-AE02-FCFABC2AD858}">
      <dsp:nvSpPr>
        <dsp:cNvPr id="0" name=""/>
        <dsp:cNvSpPr/>
      </dsp:nvSpPr>
      <dsp:spPr>
        <a:xfrm>
          <a:off x="0" y="3076736"/>
          <a:ext cx="10419945" cy="12168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badi" panose="020B0604020104020204" pitchFamily="34" charset="0"/>
            </a:rPr>
            <a:t>3. Discuss next steps</a:t>
          </a:r>
        </a:p>
      </dsp:txBody>
      <dsp:txXfrm>
        <a:off x="59399" y="3136135"/>
        <a:ext cx="10301147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E1DC2-8A83-4D96-B984-7E88C276A27C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9CC6D-EA54-4E65-97FE-431E7C4E0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46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25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9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2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2372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5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71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89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79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71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2C18A8-21C4-4876-A70D-695A1F0B9E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272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4357E-6D1E-4F47-B396-631C5C4B4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33E74-D591-49E0-902F-3BB68983A3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95BF-F463-4019-B7EA-2A0CE9C6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14317-7024-4A81-9CD9-596E7A37B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52B47-9ECE-4664-8C10-389C2ADC8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C98A-EE53-4FC8-8991-15F65D2F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5E93-EDA3-4C3E-9446-625A03EB2E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9F77A-3D1B-4FD1-AE4A-141C9508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BAC88-2411-4EBF-91E4-F3DF5DE0E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E74B9-7AFB-432B-8B94-CEA07810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2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41E132-DC4D-45C7-AB4F-5BD0CB906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AB145-A25C-4AC4-B31B-B346F4A869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0760F-1051-4F99-87E2-A3C78B214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E5DC-F0B5-4AD2-A7A3-120E0688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93909B-D81B-4F85-B330-F1C217B4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1E780-57B3-4392-A959-D16F8B2EA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D7EAD-DEFA-4FAB-A9FF-943E903AC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93E00B-23F2-45F0-9630-DE62B38F1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52140-2CAF-44C8-B2AA-2E2CED1B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A4766-C44C-4333-AA7D-44274035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1D4B-CDCB-4437-AE15-BBFCC4AD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845C6-2F91-4C37-A751-F1596B3B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41AA4-EF05-4359-9D43-1DCA3F76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337DB-B56C-49BE-A554-88906041C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D940-21E5-4660-9169-EA7B6A405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0838D-6A51-4ED7-813C-7D211E39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C37FF-419B-4CA3-BA7E-92F13EA9B3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EEDCD-623D-4676-8872-AE4D5160C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B72C9-E9AC-4170-B0F6-DF9E14A30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799A-F6F0-445C-B413-4ADC2F304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9773B-B184-488C-A11C-D6058F1A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4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FD86B-0ECF-4B22-B8FA-857B9ECA6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DB270E-4698-4132-99F0-7B9CA7775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2A1FC-F41B-4F3F-AFD4-EA13F178C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84A673-8AAC-4164-8010-E1378CD38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3DFE56-AF77-4F57-9328-B6419635BC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9045E-E21F-433C-A54A-A4CA9978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75AD45-96C3-43EC-9647-DD34E6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E196C0-02C2-4AB2-ACAC-99880457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32980-3F6D-47BD-A1D5-B037337C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839B98-54E2-4959-837B-DBD0188BE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DE10CC-DB02-4B14-9B50-851C15F76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FC429-3B92-4F95-9AD4-3948B88D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5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94CDA1-F110-498C-B3AB-D775A1F70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DE294A-3D64-4626-B730-ACCCA3CA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A9C0-3BD8-4834-82C8-39737B0C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5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28C6-2CCB-49D3-83ED-5129A390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C7084-1028-486B-B565-3F7F53ED1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B3A2E-EEB9-4F10-BF36-E3989A572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12EF9-99B2-45B8-AC04-4D8A836A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DE387-0E45-44A5-85CA-5EE393564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C13B8-F2D2-4573-9F7D-E60FCE60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1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CEEB5-9DAD-4FCA-9BF4-7C7E1F22A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313F6-300A-44DC-9055-3B4C276F78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5CDFF-7B3E-44DA-BF82-4E703CE93C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167758-D226-418C-9868-19DEC04E1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A2680-4136-432B-B2D7-3F6FAB74E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BF920-EEE3-4DA2-9F51-7B8B39AA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1345A0-672A-4009-96FD-48672A21D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2B05F-0946-4D21-B0CD-7DF448F34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247C1-4DF0-4F4B-9F19-F524C7537C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D6BBF-BB28-4431-B2E0-0936A1318D6A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AB096-C55D-4956-B5FD-0C671B93D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0AC93-26E1-4441-9CE7-633EAEB4E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EB735-6345-4BFF-9347-5428DF7F8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41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qualitypre-k.earlysuccess.org/home/policy-2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alitypre-k.earlysuccess.org/home/practice-2/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9B81A44F-FA69-4B80-A703-2673221C29DD}"/>
              </a:ext>
            </a:extLst>
          </p:cNvPr>
          <p:cNvSpPr/>
          <p:nvPr/>
        </p:nvSpPr>
        <p:spPr>
          <a:xfrm>
            <a:off x="0" y="3784061"/>
            <a:ext cx="9805482" cy="3073940"/>
          </a:xfrm>
          <a:prstGeom prst="rtTriangle">
            <a:avLst/>
          </a:prstGeom>
          <a:solidFill>
            <a:srgbClr val="0070C0">
              <a:alpha val="5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Dr. Leslie Rosenfeld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Chief Education Officer</a:t>
            </a: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 and Performance Initiatives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Maggie Brown 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Pre-K Administrator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 and Performance Initiatives</a:t>
            </a:r>
          </a:p>
          <a:p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 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6BC3F2D7-C42A-40B0-AB81-4CF9F578B769}"/>
              </a:ext>
            </a:extLst>
          </p:cNvPr>
          <p:cNvSpPr/>
          <p:nvPr/>
        </p:nvSpPr>
        <p:spPr>
          <a:xfrm flipH="1">
            <a:off x="6555544" y="4037428"/>
            <a:ext cx="5632587" cy="2820572"/>
          </a:xfrm>
          <a:prstGeom prst="rtTriangle">
            <a:avLst/>
          </a:prstGeom>
          <a:solidFill>
            <a:schemeClr val="bg1">
              <a:lumMod val="95000"/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09694-3DB1-4DDE-A290-50DA7FA07214}"/>
              </a:ext>
            </a:extLst>
          </p:cNvPr>
          <p:cNvSpPr txBox="1"/>
          <p:nvPr/>
        </p:nvSpPr>
        <p:spPr>
          <a:xfrm>
            <a:off x="1244845" y="1508400"/>
            <a:ext cx="9702310" cy="2640723"/>
          </a:xfrm>
          <a:prstGeom prst="rect">
            <a:avLst/>
          </a:prstGeom>
          <a:noFill/>
          <a:effectLst>
            <a:softEdge rad="12700"/>
          </a:effectLst>
          <a:scene3d>
            <a:camera prst="orthographicFront"/>
            <a:lightRig rig="threePt" dir="t"/>
          </a:scene3d>
          <a:sp3d z="50800"/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en-US" sz="4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Pre-k</a:t>
            </a: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in</a:t>
            </a:r>
            <a:r>
              <a:rPr kumimoji="0" lang="en-US" sz="4600" b="1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dergarten</a:t>
            </a:r>
            <a:r>
              <a:rPr kumimoji="0" lang="en-US" sz="4600" b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" panose="020B0604020104020204" pitchFamily="34" charset="0"/>
                <a:ea typeface="+mj-ea"/>
                <a:cs typeface="Arial" panose="020B0604020202020204" pitchFamily="34" charset="0"/>
              </a:rPr>
              <a:t> Scholarship Program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City of Miami Beach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Info Session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  <a:cs typeface="Arial" panose="020B0604020202020204" pitchFamily="34" charset="0"/>
              </a:rPr>
              <a:t>(School Year 2026-2027)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79BE15-523C-4B31-AFF4-58116313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2480" y="4224526"/>
            <a:ext cx="4005944" cy="4005944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23540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784C5-97E2-8985-64AF-1439707B27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270"/>
          <a:stretch/>
        </p:blipFill>
        <p:spPr>
          <a:xfrm>
            <a:off x="4594088" y="313938"/>
            <a:ext cx="7085172" cy="6230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52B1B-1549-2BE8-B46A-86A50C09A929}"/>
              </a:ext>
            </a:extLst>
          </p:cNvPr>
          <p:cNvSpPr txBox="1"/>
          <p:nvPr/>
        </p:nvSpPr>
        <p:spPr>
          <a:xfrm>
            <a:off x="346218" y="3804970"/>
            <a:ext cx="3950541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“View” to see additional details or make changes to your child’s application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612470F-3B78-7250-38C6-4074D67B21A5}"/>
              </a:ext>
            </a:extLst>
          </p:cNvPr>
          <p:cNvCxnSpPr>
            <a:cxnSpLocks/>
          </p:cNvCxnSpPr>
          <p:nvPr/>
        </p:nvCxnSpPr>
        <p:spPr>
          <a:xfrm>
            <a:off x="4296759" y="5408341"/>
            <a:ext cx="1657992" cy="512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A7FDBF7-0029-C1A8-3E9F-7FE9B6678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9059" y="5921298"/>
            <a:ext cx="1329043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6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8390" y="70410"/>
            <a:ext cx="9832595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Change a PreK Provider: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0582" y="1010192"/>
            <a:ext cx="10503027" cy="497527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the child's application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“View” button</a:t>
            </a:r>
          </a:p>
          <a:p>
            <a:pPr marL="514350" indent="-514350">
              <a:lnSpc>
                <a:spcPct val="107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“Change Provider” on the menu bar and  select new provider  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600" i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Make sure you are on the correct school year (“SY: 2026-2027”)</a:t>
            </a:r>
            <a:endParaRPr lang="en-US" sz="2600" i="1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BB11EC-8F13-D4BD-26B2-0A68033AB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88" y="3036496"/>
            <a:ext cx="11538857" cy="3202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371EE0-796A-33EA-F60A-8CDBF299E1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571"/>
          <a:stretch/>
        </p:blipFill>
        <p:spPr>
          <a:xfrm>
            <a:off x="7567292" y="3036496"/>
            <a:ext cx="4080853" cy="747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0AB5BB-1E2E-7C06-BFD0-C49076DBF3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016" y="3093203"/>
            <a:ext cx="963653" cy="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296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0011" y="243838"/>
            <a:ext cx="9832595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Status: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0011" y="1234438"/>
            <a:ext cx="10520167" cy="5054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Lottery Number Assign  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 is notified to select if the child is enrolled or not enrolled for PreK in 2026-2027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 Waitlisted:: 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has been waitlisted and will be moved off the waitlist once a scholarship is available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Enrolled By Provider:     : 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Provider notifies the City that the child is not enrolled by the provider for PreK 2026-2027. Another school must be selected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Confirmatory Letter in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confirmatory letter has been sent through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DocusSign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Chief Education Officer, Family, and Provider to be completed</a:t>
            </a:r>
            <a:b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Won Lottery :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lottery has been won. No further action is required until the start of the school year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 Extra Light" panose="020B02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24A8C1-C52D-A8AB-5908-166AE78AB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109" y="5094696"/>
            <a:ext cx="1512167" cy="412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051BF6-B66A-2746-9C82-7EFE2935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109" y="1205284"/>
            <a:ext cx="2675706" cy="4192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BD27F1-7036-3E1B-4A6D-9BC23C745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9109" y="2199640"/>
            <a:ext cx="1886135" cy="4028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376EE1-F566-DFFE-CC14-E313FDA20A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9510" y="4145382"/>
            <a:ext cx="3213482" cy="4183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E119108-08FD-4BFA-1063-AA2C5663C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9109" y="3190088"/>
            <a:ext cx="3199803" cy="3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2675" y="529356"/>
            <a:ext cx="5962722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Provider Payment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675" y="1580710"/>
            <a:ext cx="10461632" cy="47336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Providers will be paid at their regular rate or $6.66 per hour, whichever is less, for up to 2.5 hours per day for 180 days, not to exceed $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TBD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 applicable school year per participant child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Any discounts based on income or other Provider offerings will decrease the amount due from the City</a:t>
            </a: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If the amount exceeds the City allowed $6.66/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hr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parent/guardian is responsible for any additional funds owed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D9BAAE4-DE52-AFD2-40BF-7EC98DFEA1E0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0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72675" y="529356"/>
            <a:ext cx="5962722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 Steps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4941" y="1656910"/>
            <a:ext cx="11031458" cy="473366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Ensure your child is enrolled in PreK for the 2026-2027 academic school year with the PreK Provider listed on your application 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Contact your PreK Provider to ensure they click “Enrolled” in their PreK Portal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Sign the Confirmatory Letter via DocuSign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Sign a tuition agreement with your PreK Provider once the Confirmatory Letter has been executed stating the reduction of the City of Miami Beach PreK Scholarship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AD9BAAE4-DE52-AFD2-40BF-7EC98DFEA1E0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4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1127960" y="2705725"/>
            <a:ext cx="9881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www.miamibeachfl.gov/prek</a:t>
            </a:r>
          </a:p>
          <a:p>
            <a:pPr algn="ctr"/>
            <a:r>
              <a:rPr lang="en-US" sz="44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Email us: 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education@miamibeachfl.gov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40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9DDF-0C1F-4517-B643-4BA6008936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41071" y="2766218"/>
            <a:ext cx="2309858" cy="1325563"/>
          </a:xfrm>
        </p:spPr>
        <p:txBody>
          <a:bodyPr>
            <a:normAutofit fontScale="90000"/>
          </a:bodyPr>
          <a:lstStyle/>
          <a:p>
            <a:r>
              <a:rPr lang="en-US" sz="72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Q &amp; 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2AF41C-71C2-4D76-8309-500276F038C2}"/>
              </a:ext>
            </a:extLst>
          </p:cNvPr>
          <p:cNvSpPr/>
          <p:nvPr/>
        </p:nvSpPr>
        <p:spPr>
          <a:xfrm>
            <a:off x="0" y="6176356"/>
            <a:ext cx="12192000" cy="722273"/>
          </a:xfrm>
          <a:prstGeom prst="rect">
            <a:avLst/>
          </a:prstGeom>
          <a:solidFill>
            <a:srgbClr val="ACD1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69BBBA-58C2-455B-A126-D2772060F751}"/>
              </a:ext>
            </a:extLst>
          </p:cNvPr>
          <p:cNvSpPr txBox="1"/>
          <p:nvPr/>
        </p:nvSpPr>
        <p:spPr>
          <a:xfrm>
            <a:off x="73195" y="6368215"/>
            <a:ext cx="479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00">
                <a:solidFill>
                  <a:srgbClr val="3576B2"/>
                </a:solidFill>
                <a:latin typeface="Futura Std Book" panose="020B05020202040203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badi" panose="020B0604020104020204" pitchFamily="34" charset="0"/>
                <a:cs typeface="Arial" panose="020B0604020202020204" pitchFamily="34" charset="0"/>
              </a:rPr>
              <a:t>Education and Performance Initiative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59B47-CA5E-91AF-2429-35EAEB1F2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066713" y="6112601"/>
            <a:ext cx="2052092" cy="745399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9601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2656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       Purpose of Informational Session 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D33CBF-0CF1-46F8-A10A-65B8A2D3D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1708001"/>
              </p:ext>
            </p:extLst>
          </p:nvPr>
        </p:nvGraphicFramePr>
        <p:xfrm>
          <a:off x="933855" y="1324820"/>
          <a:ext cx="10419945" cy="456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BD377DA-4910-5A48-AB00-D89AD3D04FF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353581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82793" y="237314"/>
            <a:ext cx="5751817" cy="1325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Overview of Prekindergarten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Arial" panose="020B0604020202020204" pitchFamily="34" charset="0"/>
              </a:rPr>
              <a:t>Scholarship Program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905112-274F-49CB-B45B-E31845E101A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82793" y="1578370"/>
            <a:ext cx="8110277" cy="4783137"/>
          </a:xfrm>
        </p:spPr>
        <p:txBody>
          <a:bodyPr>
            <a:norm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City funded program will provide a stipend of up to $TBD per school year, to cover up to an additional 450 instructional hours (up to 2.5 hours per day for 180 days)  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be applied toward educational programming occurring during regular school hours, not after-school hours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Funding will cover 192 Miami Beach resident children, chosen through a lottery of eligible applicants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652E4A-7488-853A-C6E6-83B46C66A2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D38111-FB8D-0A48-CE1F-044485422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1538"/>
            <a:ext cx="3303380" cy="2342273"/>
          </a:xfrm>
          <a:prstGeom prst="rect">
            <a:avLst/>
          </a:prstGeom>
        </p:spPr>
      </p:pic>
      <p:pic>
        <p:nvPicPr>
          <p:cNvPr id="20" name="Picture 19" descr="A group of children in a classroom&#10;&#10;Description automatically generated with low confidence">
            <a:extLst>
              <a:ext uri="{FF2B5EF4-FFF2-40B4-BE49-F238E27FC236}">
                <a16:creationId xmlns:a16="http://schemas.microsoft.com/office/drawing/2014/main" id="{F425BBB6-36F4-D742-606D-9B5F1BC20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0" y="0"/>
            <a:ext cx="3303380" cy="2171538"/>
          </a:xfrm>
          <a:prstGeom prst="rect">
            <a:avLst/>
          </a:prstGeom>
        </p:spPr>
      </p:pic>
      <p:pic>
        <p:nvPicPr>
          <p:cNvPr id="22" name="Picture 21" descr="A picture containing text, book, shelf, person&#10;&#10;Description automatically generated">
            <a:extLst>
              <a:ext uri="{FF2B5EF4-FFF2-40B4-BE49-F238E27FC236}">
                <a16:creationId xmlns:a16="http://schemas.microsoft.com/office/drawing/2014/main" id="{3F2A32B3-6677-08F4-17AA-85749FEB43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-211979" y="4513811"/>
            <a:ext cx="3515359" cy="234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716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945" y="292817"/>
            <a:ext cx="9832595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Miami Beach Child Eligibility for 2026-2027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945" y="1347050"/>
            <a:ext cx="9263231" cy="46906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Families who live in the City of Miami Beach and who have a child(ren) who is 4 years old on or before Sept. 1, 2026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 born between February 2, 2021 and September 1, 2022 are eligible to participate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 must be enrolling in PreK for the 2026-2027 academic school year </a:t>
            </a: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EB69E-660C-6144-8C45-EEC1ED7961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59945" y="292817"/>
            <a:ext cx="9832595" cy="132556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View Your Status: </a:t>
            </a:r>
            <a:endParaRPr lang="en-US" sz="4000" b="1" dirty="0">
              <a:solidFill>
                <a:schemeClr val="accent1">
                  <a:lumMod val="75000"/>
                </a:schemeClr>
              </a:solidFill>
              <a:latin typeface="Avenir Black" panose="02000503020000020003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D3DE92-5B9D-438E-9F27-FE51A1441C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945" y="1347050"/>
            <a:ext cx="9263231" cy="469066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Visit the PreK Website 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Log into your Parent/Guardian Portal 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Click “Application PreK” 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Ensure the top right button “SY: 2026-2027” is for the correct school year: </a:t>
            </a:r>
            <a:br>
              <a:rPr lang="en-US" sz="2600" dirty="0">
                <a:solidFill>
                  <a:schemeClr val="accent1">
                    <a:lumMod val="75000"/>
                  </a:schemeClr>
                </a:solidFill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Click “View” next to the </a:t>
            </a:r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childs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name </a:t>
            </a:r>
            <a:endParaRPr lang="en-US" sz="2600" dirty="0">
              <a:solidFill>
                <a:schemeClr val="accent1">
                  <a:lumMod val="75000"/>
                </a:schemeClr>
              </a:solidFill>
              <a:effectLst/>
              <a:latin typeface="Abadi" panose="020B06040201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95F82-095D-6AC6-3E0D-A134EBD2E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D56289A5-9106-D415-E272-F0FC31379C7C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812EED-EC60-C2F5-ADD5-24211EB7B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143" y="4410223"/>
            <a:ext cx="3962953" cy="590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E33901-3C25-E132-E7AE-860C4D3CA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511" y="4506772"/>
            <a:ext cx="1329043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7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in front of a fence&#10;&#10;Description automatically generated">
            <a:extLst>
              <a:ext uri="{FF2B5EF4-FFF2-40B4-BE49-F238E27FC236}">
                <a16:creationId xmlns:a16="http://schemas.microsoft.com/office/drawing/2014/main" id="{C9C10CE1-AC3D-4861-90F0-E4738D05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64" y="0"/>
            <a:ext cx="1224686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0CFED13-36B4-4008-AD98-F47E7D22DA59}"/>
              </a:ext>
            </a:extLst>
          </p:cNvPr>
          <p:cNvSpPr/>
          <p:nvPr/>
        </p:nvSpPr>
        <p:spPr>
          <a:xfrm>
            <a:off x="1155392" y="2921168"/>
            <a:ext cx="9881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www.miamibeachfl.gov/prek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" panose="020B0604020104020204" pitchFamily="34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884E3BE-5057-42D0-AFEE-C04B4A30C868}"/>
              </a:ext>
            </a:extLst>
          </p:cNvPr>
          <p:cNvSpPr/>
          <p:nvPr/>
        </p:nvSpPr>
        <p:spPr>
          <a:xfrm rot="10800000">
            <a:off x="7680959" y="0"/>
            <a:ext cx="4511039" cy="2048256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2712A701-82DD-474D-9F59-351669676851}"/>
              </a:ext>
            </a:extLst>
          </p:cNvPr>
          <p:cNvSpPr/>
          <p:nvPr/>
        </p:nvSpPr>
        <p:spPr>
          <a:xfrm>
            <a:off x="-54864" y="5321808"/>
            <a:ext cx="5084064" cy="1536192"/>
          </a:xfrm>
          <a:prstGeom prst="rt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453981-130B-2FF0-9335-728AA9F7C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9" t="31660" r="8447" b="36944"/>
          <a:stretch/>
        </p:blipFill>
        <p:spPr>
          <a:xfrm>
            <a:off x="10515600" y="6203066"/>
            <a:ext cx="1656963" cy="601873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06631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662D2-3F1F-A503-4D52-1CFA2DEB5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3147"/>
            <a:ext cx="12192000" cy="528348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37C4C6AE-95CA-68E9-CFDE-FCB0CF1E3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9566"/>
            <a:ext cx="12192000" cy="6521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4FB387B-B1ED-FA78-DD11-90B477C01DF9}"/>
              </a:ext>
            </a:extLst>
          </p:cNvPr>
          <p:cNvSpPr/>
          <p:nvPr/>
        </p:nvSpPr>
        <p:spPr>
          <a:xfrm>
            <a:off x="11420061" y="288235"/>
            <a:ext cx="771939" cy="199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A39E7-5238-36BD-14F9-68952FA13DB9}"/>
              </a:ext>
            </a:extLst>
          </p:cNvPr>
          <p:cNvSpPr/>
          <p:nvPr/>
        </p:nvSpPr>
        <p:spPr>
          <a:xfrm>
            <a:off x="5923723" y="1123129"/>
            <a:ext cx="1073426" cy="27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923E394-48EC-AFA2-4D59-4ED604B9A2B5}"/>
              </a:ext>
            </a:extLst>
          </p:cNvPr>
          <p:cNvSpPr/>
          <p:nvPr/>
        </p:nvSpPr>
        <p:spPr>
          <a:xfrm rot="16931086">
            <a:off x="-459734" y="2714477"/>
            <a:ext cx="2298357" cy="9143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1971DE-5CBA-5BF6-79B4-67A2CF3C0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753" b="64011"/>
          <a:stretch/>
        </p:blipFill>
        <p:spPr>
          <a:xfrm>
            <a:off x="0" y="1789670"/>
            <a:ext cx="12326551" cy="13367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D8839E-A88E-9589-F2CA-D340E109EB93}"/>
              </a:ext>
            </a:extLst>
          </p:cNvPr>
          <p:cNvSpPr txBox="1"/>
          <p:nvPr/>
        </p:nvSpPr>
        <p:spPr>
          <a:xfrm>
            <a:off x="4535425" y="1029420"/>
            <a:ext cx="70379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Select SY: 2026 – 2027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FF7B3E5-B275-283D-899D-CF8A8BC6CC2B}"/>
              </a:ext>
            </a:extLst>
          </p:cNvPr>
          <p:cNvCxnSpPr>
            <a:cxnSpLocks/>
          </p:cNvCxnSpPr>
          <p:nvPr/>
        </p:nvCxnSpPr>
        <p:spPr>
          <a:xfrm>
            <a:off x="9994605" y="1603282"/>
            <a:ext cx="466918" cy="422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C92672-67BB-7F96-BEE5-F67891185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71"/>
          <a:stretch/>
        </p:blipFill>
        <p:spPr>
          <a:xfrm>
            <a:off x="7445839" y="1838830"/>
            <a:ext cx="6308053" cy="11556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C2B7F1-DBC9-58EA-6CDB-626B92B22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3980" y="1911557"/>
            <a:ext cx="1329043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6037F1-2E1F-8713-05A2-79106D51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7284"/>
            <a:ext cx="12192000" cy="2183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EE60F-D071-2816-EDB4-E63D607C9B16}"/>
              </a:ext>
            </a:extLst>
          </p:cNvPr>
          <p:cNvSpPr txBox="1"/>
          <p:nvPr/>
        </p:nvSpPr>
        <p:spPr>
          <a:xfrm>
            <a:off x="7683721" y="649175"/>
            <a:ext cx="3950541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Click “View”</a:t>
            </a:r>
          </a:p>
          <a:p>
            <a:pPr algn="ctr"/>
            <a:r>
              <a:rPr lang="en-US" sz="2800" b="1" dirty="0"/>
              <a:t>Select “Applications”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A09248-32A1-58FD-AE65-6A7F1E278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571"/>
          <a:stretch/>
        </p:blipFill>
        <p:spPr>
          <a:xfrm>
            <a:off x="9181319" y="2337284"/>
            <a:ext cx="4311312" cy="7898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E84D1CE-450D-A48F-5714-439D6D2F36B9}"/>
              </a:ext>
            </a:extLst>
          </p:cNvPr>
          <p:cNvCxnSpPr>
            <a:cxnSpLocks/>
          </p:cNvCxnSpPr>
          <p:nvPr/>
        </p:nvCxnSpPr>
        <p:spPr>
          <a:xfrm>
            <a:off x="9994605" y="1603282"/>
            <a:ext cx="933590" cy="1920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3DC39715-98E4-42A0-F6AD-634020E31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846" y="2395201"/>
            <a:ext cx="877269" cy="2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43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1E1A098E79343845533E272081A49" ma:contentTypeVersion="11" ma:contentTypeDescription="Create a new document." ma:contentTypeScope="" ma:versionID="89b4135a52e3b9b809bb42e1a529259d">
  <xsd:schema xmlns:xsd="http://www.w3.org/2001/XMLSchema" xmlns:xs="http://www.w3.org/2001/XMLSchema" xmlns:p="http://schemas.microsoft.com/office/2006/metadata/properties" xmlns:ns3="4a0cab04-da1a-4c1a-9b6d-dfb4ba6e6ad8" xmlns:ns4="8140dac8-9186-45b2-b6a3-370fc8589def" targetNamespace="http://schemas.microsoft.com/office/2006/metadata/properties" ma:root="true" ma:fieldsID="66b7677ca1571e75f9352931ec9c9417" ns3:_="" ns4:_="">
    <xsd:import namespace="4a0cab04-da1a-4c1a-9b6d-dfb4ba6e6ad8"/>
    <xsd:import namespace="8140dac8-9186-45b2-b6a3-370fc8589d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0cab04-da1a-4c1a-9b6d-dfb4ba6e6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dac8-9186-45b2-b6a3-370fc8589de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0C443B-6EAE-411D-AB2C-AE3C1B3CFB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0cab04-da1a-4c1a-9b6d-dfb4ba6e6ad8"/>
    <ds:schemaRef ds:uri="8140dac8-9186-45b2-b6a3-370fc8589d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4241BB-86B3-46B3-BF2F-8397B27ECCDD}">
  <ds:schemaRefs>
    <ds:schemaRef ds:uri="8140dac8-9186-45b2-b6a3-370fc8589def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a0cab04-da1a-4c1a-9b6d-dfb4ba6e6ad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1443B42-944E-45FD-A3F9-CD38A1BAAA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668</Words>
  <Application>Microsoft Office PowerPoint</Application>
  <PresentationFormat>Widescreen</PresentationFormat>
  <Paragraphs>69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Abadi</vt:lpstr>
      <vt:lpstr>Abadi Extra Light</vt:lpstr>
      <vt:lpstr>Arial</vt:lpstr>
      <vt:lpstr>Avenir Black</vt:lpstr>
      <vt:lpstr>Book Antiqua</vt:lpstr>
      <vt:lpstr>Calibri</vt:lpstr>
      <vt:lpstr>Calibri Light</vt:lpstr>
      <vt:lpstr>Wingdings</vt:lpstr>
      <vt:lpstr>Office Theme</vt:lpstr>
      <vt:lpstr>PowerPoint Presentation</vt:lpstr>
      <vt:lpstr>       Purpose of Informational Session  </vt:lpstr>
      <vt:lpstr>Overview of Prekindergarten  Scholarship Program</vt:lpstr>
      <vt:lpstr>Miami Beach Child Eligibility for 2026-2027</vt:lpstr>
      <vt:lpstr>How to View Your Status: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Change a PreK Provider: </vt:lpstr>
      <vt:lpstr>Application Status: </vt:lpstr>
      <vt:lpstr>Provider Payment</vt:lpstr>
      <vt:lpstr>Next Steps </vt:lpstr>
      <vt:lpstr>PowerPoint Presentation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 Perez, Manuel</dc:creator>
  <cp:lastModifiedBy>Brown, Maggie</cp:lastModifiedBy>
  <cp:revision>59</cp:revision>
  <dcterms:created xsi:type="dcterms:W3CDTF">2020-10-22T14:58:10Z</dcterms:created>
  <dcterms:modified xsi:type="dcterms:W3CDTF">2025-08-18T15:36:17Z</dcterms:modified>
</cp:coreProperties>
</file>