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1213" r:id="rId5"/>
    <p:sldId id="1222" r:id="rId6"/>
    <p:sldId id="1214" r:id="rId7"/>
    <p:sldId id="1189" r:id="rId8"/>
    <p:sldId id="1223" r:id="rId9"/>
    <p:sldId id="1230" r:id="rId10"/>
    <p:sldId id="1226" r:id="rId11"/>
    <p:sldId id="1228" r:id="rId12"/>
    <p:sldId id="1225" r:id="rId13"/>
    <p:sldId id="1229" r:id="rId14"/>
    <p:sldId id="1221" r:id="rId15"/>
    <p:sldId id="12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o, Ines" initials="MI" lastIdx="5" clrIdx="0">
    <p:extLst>
      <p:ext uri="{19B8F6BF-5375-455C-9EA6-DF929625EA0E}">
        <p15:presenceInfo xmlns:p15="http://schemas.microsoft.com/office/powerpoint/2012/main" userId="S::inesmato@miamibeachfl.gov::e3199610-24e5-44cf-b343-27fc5b377739" providerId="AD"/>
      </p:ext>
    </p:extLst>
  </p:cmAuthor>
  <p:cmAuthor id="2" name="Brown, Maggie" initials="BM" lastIdx="1" clrIdx="1">
    <p:extLst>
      <p:ext uri="{19B8F6BF-5375-455C-9EA6-DF929625EA0E}">
        <p15:presenceInfo xmlns:p15="http://schemas.microsoft.com/office/powerpoint/2012/main" userId="S::MaggieBrown@miamibeachfl.gov::448fcf2b-68db-4aae-bbf1-f4389ea5c8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4660"/>
  </p:normalViewPr>
  <p:slideViewPr>
    <p:cSldViewPr snapToGrid="0">
      <p:cViewPr varScale="1">
        <p:scale>
          <a:sx n="96" d="100"/>
          <a:sy n="96" d="100"/>
        </p:scale>
        <p:origin x="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21A2B-EEC6-42C9-A5AE-F07DB2F8B47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DE6C777-C097-4B95-A4C3-F1B2914F9D81}">
      <dgm:prSet phldrT="[Text]" custT="1"/>
      <dgm:spPr/>
      <dgm:t>
        <a:bodyPr/>
        <a:lstStyle/>
        <a:p>
          <a:pPr algn="ctr"/>
          <a:r>
            <a:rPr lang="en-US" sz="4800" b="1" dirty="0">
              <a:latin typeface="Abadi" panose="020B0604020104020204" pitchFamily="34" charset="0"/>
            </a:rPr>
            <a:t>How to Create Invoices </a:t>
          </a:r>
        </a:p>
      </dgm:t>
    </dgm:pt>
    <dgm:pt modelId="{DD009F7A-D1D1-456F-AE2B-F5915BD7985D}" type="parTrans" cxnId="{92BE2EA1-0FB3-4D71-BDE8-45E624F92472}">
      <dgm:prSet/>
      <dgm:spPr/>
      <dgm:t>
        <a:bodyPr/>
        <a:lstStyle/>
        <a:p>
          <a:endParaRPr lang="en-US" sz="2000"/>
        </a:p>
      </dgm:t>
    </dgm:pt>
    <dgm:pt modelId="{6FBB3F43-9C95-4A56-86DA-D2165F4CD5FF}" type="sibTrans" cxnId="{92BE2EA1-0FB3-4D71-BDE8-45E624F92472}">
      <dgm:prSet/>
      <dgm:spPr/>
      <dgm:t>
        <a:bodyPr/>
        <a:lstStyle/>
        <a:p>
          <a:endParaRPr lang="en-US" sz="2000"/>
        </a:p>
      </dgm:t>
    </dgm:pt>
    <dgm:pt modelId="{26AFBFF8-6499-48ED-8C7D-F9470509E538}" type="pres">
      <dgm:prSet presAssocID="{31121A2B-EEC6-42C9-A5AE-F07DB2F8B479}" presName="linear" presStyleCnt="0">
        <dgm:presLayoutVars>
          <dgm:animLvl val="lvl"/>
          <dgm:resizeHandles val="exact"/>
        </dgm:presLayoutVars>
      </dgm:prSet>
      <dgm:spPr/>
    </dgm:pt>
    <dgm:pt modelId="{EB3E04D3-4B3D-4985-9C68-F877FA3D3B5B}" type="pres">
      <dgm:prSet presAssocID="{2DE6C777-C097-4B95-A4C3-F1B2914F9D81}" presName="parentText" presStyleLbl="node1" presStyleIdx="0" presStyleCnt="1">
        <dgm:presLayoutVars>
          <dgm:chMax val="0"/>
          <dgm:bulletEnabled val="1"/>
        </dgm:presLayoutVars>
      </dgm:prSet>
      <dgm:spPr/>
    </dgm:pt>
  </dgm:ptLst>
  <dgm:cxnLst>
    <dgm:cxn modelId="{787A0A25-368C-41D5-BF88-4337935AB115}" type="presOf" srcId="{31121A2B-EEC6-42C9-A5AE-F07DB2F8B479}" destId="{26AFBFF8-6499-48ED-8C7D-F9470509E538}" srcOrd="0" destOrd="0" presId="urn:microsoft.com/office/officeart/2005/8/layout/vList2"/>
    <dgm:cxn modelId="{92BE2EA1-0FB3-4D71-BDE8-45E624F92472}" srcId="{31121A2B-EEC6-42C9-A5AE-F07DB2F8B479}" destId="{2DE6C777-C097-4B95-A4C3-F1B2914F9D81}" srcOrd="0" destOrd="0" parTransId="{DD009F7A-D1D1-456F-AE2B-F5915BD7985D}" sibTransId="{6FBB3F43-9C95-4A56-86DA-D2165F4CD5FF}"/>
    <dgm:cxn modelId="{148CF3F1-A1F1-4A36-B093-6079DD535F7A}" type="presOf" srcId="{2DE6C777-C097-4B95-A4C3-F1B2914F9D81}" destId="{EB3E04D3-4B3D-4985-9C68-F877FA3D3B5B}" srcOrd="0" destOrd="0" presId="urn:microsoft.com/office/officeart/2005/8/layout/vList2"/>
    <dgm:cxn modelId="{03B4FB4F-A8C4-4AE9-A221-89E5116DCD8D}" type="presParOf" srcId="{26AFBFF8-6499-48ED-8C7D-F9470509E538}" destId="{EB3E04D3-4B3D-4985-9C68-F877FA3D3B5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121A2B-EEC6-42C9-A5AE-F07DB2F8B47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DE6C777-C097-4B95-A4C3-F1B2914F9D81}">
      <dgm:prSet phldrT="[Text]" custT="1"/>
      <dgm:spPr/>
      <dgm:t>
        <a:bodyPr/>
        <a:lstStyle/>
        <a:p>
          <a:pPr algn="ctr"/>
          <a:r>
            <a:rPr lang="en-US" sz="4800" b="1" dirty="0">
              <a:latin typeface="Abadi" panose="020B0604020104020204" pitchFamily="34" charset="0"/>
            </a:rPr>
            <a:t>What Happens Next!</a:t>
          </a:r>
        </a:p>
      </dgm:t>
    </dgm:pt>
    <dgm:pt modelId="{DD009F7A-D1D1-456F-AE2B-F5915BD7985D}" type="parTrans" cxnId="{92BE2EA1-0FB3-4D71-BDE8-45E624F92472}">
      <dgm:prSet/>
      <dgm:spPr/>
      <dgm:t>
        <a:bodyPr/>
        <a:lstStyle/>
        <a:p>
          <a:endParaRPr lang="en-US" sz="2000"/>
        </a:p>
      </dgm:t>
    </dgm:pt>
    <dgm:pt modelId="{6FBB3F43-9C95-4A56-86DA-D2165F4CD5FF}" type="sibTrans" cxnId="{92BE2EA1-0FB3-4D71-BDE8-45E624F92472}">
      <dgm:prSet/>
      <dgm:spPr/>
      <dgm:t>
        <a:bodyPr/>
        <a:lstStyle/>
        <a:p>
          <a:endParaRPr lang="en-US" sz="2000"/>
        </a:p>
      </dgm:t>
    </dgm:pt>
    <dgm:pt modelId="{26AFBFF8-6499-48ED-8C7D-F9470509E538}" type="pres">
      <dgm:prSet presAssocID="{31121A2B-EEC6-42C9-A5AE-F07DB2F8B479}" presName="linear" presStyleCnt="0">
        <dgm:presLayoutVars>
          <dgm:animLvl val="lvl"/>
          <dgm:resizeHandles val="exact"/>
        </dgm:presLayoutVars>
      </dgm:prSet>
      <dgm:spPr/>
    </dgm:pt>
    <dgm:pt modelId="{EB3E04D3-4B3D-4985-9C68-F877FA3D3B5B}" type="pres">
      <dgm:prSet presAssocID="{2DE6C777-C097-4B95-A4C3-F1B2914F9D81}" presName="parentText" presStyleLbl="node1" presStyleIdx="0" presStyleCnt="1" custLinFactY="-27334" custLinFactNeighborX="731" custLinFactNeighborY="-100000">
        <dgm:presLayoutVars>
          <dgm:chMax val="0"/>
          <dgm:bulletEnabled val="1"/>
        </dgm:presLayoutVars>
      </dgm:prSet>
      <dgm:spPr/>
    </dgm:pt>
  </dgm:ptLst>
  <dgm:cxnLst>
    <dgm:cxn modelId="{787A0A25-368C-41D5-BF88-4337935AB115}" type="presOf" srcId="{31121A2B-EEC6-42C9-A5AE-F07DB2F8B479}" destId="{26AFBFF8-6499-48ED-8C7D-F9470509E538}" srcOrd="0" destOrd="0" presId="urn:microsoft.com/office/officeart/2005/8/layout/vList2"/>
    <dgm:cxn modelId="{92BE2EA1-0FB3-4D71-BDE8-45E624F92472}" srcId="{31121A2B-EEC6-42C9-A5AE-F07DB2F8B479}" destId="{2DE6C777-C097-4B95-A4C3-F1B2914F9D81}" srcOrd="0" destOrd="0" parTransId="{DD009F7A-D1D1-456F-AE2B-F5915BD7985D}" sibTransId="{6FBB3F43-9C95-4A56-86DA-D2165F4CD5FF}"/>
    <dgm:cxn modelId="{148CF3F1-A1F1-4A36-B093-6079DD535F7A}" type="presOf" srcId="{2DE6C777-C097-4B95-A4C3-F1B2914F9D81}" destId="{EB3E04D3-4B3D-4985-9C68-F877FA3D3B5B}" srcOrd="0" destOrd="0" presId="urn:microsoft.com/office/officeart/2005/8/layout/vList2"/>
    <dgm:cxn modelId="{03B4FB4F-A8C4-4AE9-A221-89E5116DCD8D}" type="presParOf" srcId="{26AFBFF8-6499-48ED-8C7D-F9470509E538}" destId="{EB3E04D3-4B3D-4985-9C68-F877FA3D3B5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8BC67-B60B-4CF8-A4CB-ED102EE61B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AC35D5-170B-4543-91F0-78B08594718E}">
      <dgm:prSet/>
      <dgm:spPr/>
      <dgm:t>
        <a:bodyPr/>
        <a:lstStyle/>
        <a:p>
          <a:pPr>
            <a:lnSpc>
              <a:spcPct val="100000"/>
            </a:lnSpc>
          </a:pPr>
          <a:r>
            <a:rPr lang="en-US"/>
            <a:t>Once you click Save &amp; Submit the invoice is automatically sent to the </a:t>
          </a:r>
          <a:r>
            <a:rPr lang="en-US" u="sng"/>
            <a:t>parent</a:t>
          </a:r>
          <a:r>
            <a:rPr lang="en-US"/>
            <a:t>, </a:t>
          </a:r>
          <a:r>
            <a:rPr lang="en-US" u="sng"/>
            <a:t>provider</a:t>
          </a:r>
          <a:r>
            <a:rPr lang="en-US"/>
            <a:t> and </a:t>
          </a:r>
          <a:r>
            <a:rPr lang="en-US" u="sng"/>
            <a:t>program director </a:t>
          </a:r>
          <a:r>
            <a:rPr lang="en-US"/>
            <a:t>for signatures via DocuSign. </a:t>
          </a:r>
        </a:p>
      </dgm:t>
    </dgm:pt>
    <dgm:pt modelId="{64D037BD-405D-45DF-A55A-2CE5B4B7DA25}" type="parTrans" cxnId="{F8DA3169-37E0-4BF0-920B-C87C12848081}">
      <dgm:prSet/>
      <dgm:spPr/>
      <dgm:t>
        <a:bodyPr/>
        <a:lstStyle/>
        <a:p>
          <a:endParaRPr lang="en-US"/>
        </a:p>
      </dgm:t>
    </dgm:pt>
    <dgm:pt modelId="{8B1410B6-BC14-457B-935A-BBD637012BF4}" type="sibTrans" cxnId="{F8DA3169-37E0-4BF0-920B-C87C12848081}">
      <dgm:prSet/>
      <dgm:spPr/>
      <dgm:t>
        <a:bodyPr/>
        <a:lstStyle/>
        <a:p>
          <a:endParaRPr lang="en-US"/>
        </a:p>
      </dgm:t>
    </dgm:pt>
    <dgm:pt modelId="{BD963398-7C0E-422F-9508-CDB47EE6EC09}">
      <dgm:prSet/>
      <dgm:spPr/>
      <dgm:t>
        <a:bodyPr/>
        <a:lstStyle/>
        <a:p>
          <a:pPr>
            <a:lnSpc>
              <a:spcPct val="100000"/>
            </a:lnSpc>
          </a:pPr>
          <a:r>
            <a:rPr lang="en-US" dirty="0"/>
            <a:t>Providers, please inform parents the invoice will be coming to them in DocuSign for signature. </a:t>
          </a:r>
        </a:p>
      </dgm:t>
    </dgm:pt>
    <dgm:pt modelId="{9CF17075-ECA9-4CA1-91BC-A3C4348D57DC}" type="parTrans" cxnId="{0E5155A5-8603-44DA-9C95-4A64ACDDA59A}">
      <dgm:prSet/>
      <dgm:spPr/>
      <dgm:t>
        <a:bodyPr/>
        <a:lstStyle/>
        <a:p>
          <a:endParaRPr lang="en-US"/>
        </a:p>
      </dgm:t>
    </dgm:pt>
    <dgm:pt modelId="{33003035-AB80-43B4-8D35-D610E331C9DB}" type="sibTrans" cxnId="{0E5155A5-8603-44DA-9C95-4A64ACDDA59A}">
      <dgm:prSet/>
      <dgm:spPr/>
      <dgm:t>
        <a:bodyPr/>
        <a:lstStyle/>
        <a:p>
          <a:endParaRPr lang="en-US"/>
        </a:p>
      </dgm:t>
    </dgm:pt>
    <dgm:pt modelId="{E078C9B7-FC4B-4637-9471-E8EA11E8DA88}">
      <dgm:prSet/>
      <dgm:spPr/>
      <dgm:t>
        <a:bodyPr/>
        <a:lstStyle/>
        <a:p>
          <a:pPr>
            <a:lnSpc>
              <a:spcPct val="100000"/>
            </a:lnSpc>
          </a:pPr>
          <a:r>
            <a:rPr lang="en-US" dirty="0"/>
            <a:t>For any assistance please email education@miamibeachfl.gov</a:t>
          </a:r>
        </a:p>
      </dgm:t>
    </dgm:pt>
    <dgm:pt modelId="{5114809C-9C4F-4B41-804C-4C295B2062D2}" type="parTrans" cxnId="{808FD810-B0DB-4B4A-AFF7-E8D177FA2C84}">
      <dgm:prSet/>
      <dgm:spPr/>
      <dgm:t>
        <a:bodyPr/>
        <a:lstStyle/>
        <a:p>
          <a:endParaRPr lang="en-US"/>
        </a:p>
      </dgm:t>
    </dgm:pt>
    <dgm:pt modelId="{E2D51974-2C07-4D92-8C6C-916D5923DBEC}" type="sibTrans" cxnId="{808FD810-B0DB-4B4A-AFF7-E8D177FA2C84}">
      <dgm:prSet/>
      <dgm:spPr/>
      <dgm:t>
        <a:bodyPr/>
        <a:lstStyle/>
        <a:p>
          <a:endParaRPr lang="en-US"/>
        </a:p>
      </dgm:t>
    </dgm:pt>
    <dgm:pt modelId="{4EA7FA14-A2F0-45CD-8EEB-E2BA002AFF41}" type="pres">
      <dgm:prSet presAssocID="{90A8BC67-B60B-4CF8-A4CB-ED102EE61B35}" presName="root" presStyleCnt="0">
        <dgm:presLayoutVars>
          <dgm:dir/>
          <dgm:resizeHandles val="exact"/>
        </dgm:presLayoutVars>
      </dgm:prSet>
      <dgm:spPr/>
    </dgm:pt>
    <dgm:pt modelId="{57D7FB54-A8DA-4A8A-AA3B-BC5A71C8E76A}" type="pres">
      <dgm:prSet presAssocID="{2FAC35D5-170B-4543-91F0-78B08594718E}" presName="compNode" presStyleCnt="0"/>
      <dgm:spPr/>
    </dgm:pt>
    <dgm:pt modelId="{9DC513D0-6EF9-4BC5-8908-1FB57B5F53CA}" type="pres">
      <dgm:prSet presAssocID="{2FAC35D5-170B-4543-91F0-78B08594718E}" presName="bgRect" presStyleLbl="bgShp" presStyleIdx="0" presStyleCnt="3"/>
      <dgm:spPr/>
    </dgm:pt>
    <dgm:pt modelId="{79E5F005-E1C5-41BB-8FC7-627B2BFC538F}" type="pres">
      <dgm:prSet presAssocID="{2FAC35D5-170B-4543-91F0-78B0859471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envelope"/>
        </a:ext>
      </dgm:extLst>
    </dgm:pt>
    <dgm:pt modelId="{549C19DA-E369-4AC4-8A86-1186102D555B}" type="pres">
      <dgm:prSet presAssocID="{2FAC35D5-170B-4543-91F0-78B08594718E}" presName="spaceRect" presStyleCnt="0"/>
      <dgm:spPr/>
    </dgm:pt>
    <dgm:pt modelId="{2E7CF391-0C15-4DE1-BED0-C480A2DE20FB}" type="pres">
      <dgm:prSet presAssocID="{2FAC35D5-170B-4543-91F0-78B08594718E}" presName="parTx" presStyleLbl="revTx" presStyleIdx="0" presStyleCnt="3">
        <dgm:presLayoutVars>
          <dgm:chMax val="0"/>
          <dgm:chPref val="0"/>
        </dgm:presLayoutVars>
      </dgm:prSet>
      <dgm:spPr/>
    </dgm:pt>
    <dgm:pt modelId="{A8832821-0F48-4998-985D-8E2F45C64B16}" type="pres">
      <dgm:prSet presAssocID="{8B1410B6-BC14-457B-935A-BBD637012BF4}" presName="sibTrans" presStyleCnt="0"/>
      <dgm:spPr/>
    </dgm:pt>
    <dgm:pt modelId="{85166602-F816-46F1-BA73-E52D141E4D01}" type="pres">
      <dgm:prSet presAssocID="{BD963398-7C0E-422F-9508-CDB47EE6EC09}" presName="compNode" presStyleCnt="0"/>
      <dgm:spPr/>
    </dgm:pt>
    <dgm:pt modelId="{394E0ECD-EB65-47FB-8594-A98FC656D982}" type="pres">
      <dgm:prSet presAssocID="{BD963398-7C0E-422F-9508-CDB47EE6EC09}" presName="bgRect" presStyleLbl="bgShp" presStyleIdx="1" presStyleCnt="3"/>
      <dgm:spPr/>
    </dgm:pt>
    <dgm:pt modelId="{2805E248-339D-40A6-AB4F-256FDB9B629A}" type="pres">
      <dgm:prSet presAssocID="{BD963398-7C0E-422F-9508-CDB47EE6EC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tract"/>
        </a:ext>
      </dgm:extLst>
    </dgm:pt>
    <dgm:pt modelId="{257DBC48-62C8-4ABF-9D12-D9095B4650F5}" type="pres">
      <dgm:prSet presAssocID="{BD963398-7C0E-422F-9508-CDB47EE6EC09}" presName="spaceRect" presStyleCnt="0"/>
      <dgm:spPr/>
    </dgm:pt>
    <dgm:pt modelId="{82C0D437-2A94-4BF3-8695-59D364D0B3AF}" type="pres">
      <dgm:prSet presAssocID="{BD963398-7C0E-422F-9508-CDB47EE6EC09}" presName="parTx" presStyleLbl="revTx" presStyleIdx="1" presStyleCnt="3">
        <dgm:presLayoutVars>
          <dgm:chMax val="0"/>
          <dgm:chPref val="0"/>
        </dgm:presLayoutVars>
      </dgm:prSet>
      <dgm:spPr/>
    </dgm:pt>
    <dgm:pt modelId="{35CA712D-F6D8-4EBB-9DA0-03D0BBC2CFC7}" type="pres">
      <dgm:prSet presAssocID="{33003035-AB80-43B4-8D35-D610E331C9DB}" presName="sibTrans" presStyleCnt="0"/>
      <dgm:spPr/>
    </dgm:pt>
    <dgm:pt modelId="{11E86A67-783C-4928-BB48-15EF6DC65EA6}" type="pres">
      <dgm:prSet presAssocID="{E078C9B7-FC4B-4637-9471-E8EA11E8DA88}" presName="compNode" presStyleCnt="0"/>
      <dgm:spPr/>
    </dgm:pt>
    <dgm:pt modelId="{B730B106-0A5C-4A2C-A476-C974377BE41E}" type="pres">
      <dgm:prSet presAssocID="{E078C9B7-FC4B-4637-9471-E8EA11E8DA88}" presName="bgRect" presStyleLbl="bgShp" presStyleIdx="2" presStyleCnt="3"/>
      <dgm:spPr/>
    </dgm:pt>
    <dgm:pt modelId="{00EB6705-64D2-4932-BDB3-0C5216465161}" type="pres">
      <dgm:prSet presAssocID="{E078C9B7-FC4B-4637-9471-E8EA11E8DA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E57FB4C5-546E-4449-ACFA-191E7D878453}" type="pres">
      <dgm:prSet presAssocID="{E078C9B7-FC4B-4637-9471-E8EA11E8DA88}" presName="spaceRect" presStyleCnt="0"/>
      <dgm:spPr/>
    </dgm:pt>
    <dgm:pt modelId="{7C5FA3BD-30B9-4CA1-9D9B-F7D0A8AC1835}" type="pres">
      <dgm:prSet presAssocID="{E078C9B7-FC4B-4637-9471-E8EA11E8DA88}" presName="parTx" presStyleLbl="revTx" presStyleIdx="2" presStyleCnt="3">
        <dgm:presLayoutVars>
          <dgm:chMax val="0"/>
          <dgm:chPref val="0"/>
        </dgm:presLayoutVars>
      </dgm:prSet>
      <dgm:spPr/>
    </dgm:pt>
  </dgm:ptLst>
  <dgm:cxnLst>
    <dgm:cxn modelId="{808FD810-B0DB-4B4A-AFF7-E8D177FA2C84}" srcId="{90A8BC67-B60B-4CF8-A4CB-ED102EE61B35}" destId="{E078C9B7-FC4B-4637-9471-E8EA11E8DA88}" srcOrd="2" destOrd="0" parTransId="{5114809C-9C4F-4B41-804C-4C295B2062D2}" sibTransId="{E2D51974-2C07-4D92-8C6C-916D5923DBEC}"/>
    <dgm:cxn modelId="{04D40B32-1B6B-42D2-90D4-ECE1B5673739}" type="presOf" srcId="{E078C9B7-FC4B-4637-9471-E8EA11E8DA88}" destId="{7C5FA3BD-30B9-4CA1-9D9B-F7D0A8AC1835}" srcOrd="0" destOrd="0" presId="urn:microsoft.com/office/officeart/2018/2/layout/IconVerticalSolidList"/>
    <dgm:cxn modelId="{177B3443-5E14-4017-92C8-4D2DAB069F89}" type="presOf" srcId="{2FAC35D5-170B-4543-91F0-78B08594718E}" destId="{2E7CF391-0C15-4DE1-BED0-C480A2DE20FB}" srcOrd="0" destOrd="0" presId="urn:microsoft.com/office/officeart/2018/2/layout/IconVerticalSolidList"/>
    <dgm:cxn modelId="{F8DA3169-37E0-4BF0-920B-C87C12848081}" srcId="{90A8BC67-B60B-4CF8-A4CB-ED102EE61B35}" destId="{2FAC35D5-170B-4543-91F0-78B08594718E}" srcOrd="0" destOrd="0" parTransId="{64D037BD-405D-45DF-A55A-2CE5B4B7DA25}" sibTransId="{8B1410B6-BC14-457B-935A-BBD637012BF4}"/>
    <dgm:cxn modelId="{7E27584C-E83F-48FF-8A5A-9586CA1F26AF}" type="presOf" srcId="{BD963398-7C0E-422F-9508-CDB47EE6EC09}" destId="{82C0D437-2A94-4BF3-8695-59D364D0B3AF}" srcOrd="0" destOrd="0" presId="urn:microsoft.com/office/officeart/2018/2/layout/IconVerticalSolidList"/>
    <dgm:cxn modelId="{0E5155A5-8603-44DA-9C95-4A64ACDDA59A}" srcId="{90A8BC67-B60B-4CF8-A4CB-ED102EE61B35}" destId="{BD963398-7C0E-422F-9508-CDB47EE6EC09}" srcOrd="1" destOrd="0" parTransId="{9CF17075-ECA9-4CA1-91BC-A3C4348D57DC}" sibTransId="{33003035-AB80-43B4-8D35-D610E331C9DB}"/>
    <dgm:cxn modelId="{5F441BAF-71F1-4C73-8C8C-75332F4D97E6}" type="presOf" srcId="{90A8BC67-B60B-4CF8-A4CB-ED102EE61B35}" destId="{4EA7FA14-A2F0-45CD-8EEB-E2BA002AFF41}" srcOrd="0" destOrd="0" presId="urn:microsoft.com/office/officeart/2018/2/layout/IconVerticalSolidList"/>
    <dgm:cxn modelId="{DC26E992-3F45-4728-929A-B24E9301A245}" type="presParOf" srcId="{4EA7FA14-A2F0-45CD-8EEB-E2BA002AFF41}" destId="{57D7FB54-A8DA-4A8A-AA3B-BC5A71C8E76A}" srcOrd="0" destOrd="0" presId="urn:microsoft.com/office/officeart/2018/2/layout/IconVerticalSolidList"/>
    <dgm:cxn modelId="{74E3F2BE-57DF-4F69-A082-560188C9046E}" type="presParOf" srcId="{57D7FB54-A8DA-4A8A-AA3B-BC5A71C8E76A}" destId="{9DC513D0-6EF9-4BC5-8908-1FB57B5F53CA}" srcOrd="0" destOrd="0" presId="urn:microsoft.com/office/officeart/2018/2/layout/IconVerticalSolidList"/>
    <dgm:cxn modelId="{A6080A7F-9D3D-46E8-BF29-0B20B5FD4B58}" type="presParOf" srcId="{57D7FB54-A8DA-4A8A-AA3B-BC5A71C8E76A}" destId="{79E5F005-E1C5-41BB-8FC7-627B2BFC538F}" srcOrd="1" destOrd="0" presId="urn:microsoft.com/office/officeart/2018/2/layout/IconVerticalSolidList"/>
    <dgm:cxn modelId="{1D4A0F16-D0B4-4FE2-A9B3-F30DA64EB2AC}" type="presParOf" srcId="{57D7FB54-A8DA-4A8A-AA3B-BC5A71C8E76A}" destId="{549C19DA-E369-4AC4-8A86-1186102D555B}" srcOrd="2" destOrd="0" presId="urn:microsoft.com/office/officeart/2018/2/layout/IconVerticalSolidList"/>
    <dgm:cxn modelId="{C15F313F-0668-4260-9C1A-4A5AC86CD81F}" type="presParOf" srcId="{57D7FB54-A8DA-4A8A-AA3B-BC5A71C8E76A}" destId="{2E7CF391-0C15-4DE1-BED0-C480A2DE20FB}" srcOrd="3" destOrd="0" presId="urn:microsoft.com/office/officeart/2018/2/layout/IconVerticalSolidList"/>
    <dgm:cxn modelId="{91BBB9FF-8C1A-4DBC-9F94-4FA42A5D5783}" type="presParOf" srcId="{4EA7FA14-A2F0-45CD-8EEB-E2BA002AFF41}" destId="{A8832821-0F48-4998-985D-8E2F45C64B16}" srcOrd="1" destOrd="0" presId="urn:microsoft.com/office/officeart/2018/2/layout/IconVerticalSolidList"/>
    <dgm:cxn modelId="{6B6B1700-C814-4574-B684-06F646CAB683}" type="presParOf" srcId="{4EA7FA14-A2F0-45CD-8EEB-E2BA002AFF41}" destId="{85166602-F816-46F1-BA73-E52D141E4D01}" srcOrd="2" destOrd="0" presId="urn:microsoft.com/office/officeart/2018/2/layout/IconVerticalSolidList"/>
    <dgm:cxn modelId="{361AB178-7B0E-4333-9D39-DA1E70EA91B6}" type="presParOf" srcId="{85166602-F816-46F1-BA73-E52D141E4D01}" destId="{394E0ECD-EB65-47FB-8594-A98FC656D982}" srcOrd="0" destOrd="0" presId="urn:microsoft.com/office/officeart/2018/2/layout/IconVerticalSolidList"/>
    <dgm:cxn modelId="{456E4EED-F702-41BE-AB62-6F78672930AD}" type="presParOf" srcId="{85166602-F816-46F1-BA73-E52D141E4D01}" destId="{2805E248-339D-40A6-AB4F-256FDB9B629A}" srcOrd="1" destOrd="0" presId="urn:microsoft.com/office/officeart/2018/2/layout/IconVerticalSolidList"/>
    <dgm:cxn modelId="{A489458A-F908-45F0-98E4-D99FE9AE4557}" type="presParOf" srcId="{85166602-F816-46F1-BA73-E52D141E4D01}" destId="{257DBC48-62C8-4ABF-9D12-D9095B4650F5}" srcOrd="2" destOrd="0" presId="urn:microsoft.com/office/officeart/2018/2/layout/IconVerticalSolidList"/>
    <dgm:cxn modelId="{8BA46382-9A99-4E31-8828-CF9C937F97DA}" type="presParOf" srcId="{85166602-F816-46F1-BA73-E52D141E4D01}" destId="{82C0D437-2A94-4BF3-8695-59D364D0B3AF}" srcOrd="3" destOrd="0" presId="urn:microsoft.com/office/officeart/2018/2/layout/IconVerticalSolidList"/>
    <dgm:cxn modelId="{E052DD05-4352-4955-8E3C-3A74DF67D5B4}" type="presParOf" srcId="{4EA7FA14-A2F0-45CD-8EEB-E2BA002AFF41}" destId="{35CA712D-F6D8-4EBB-9DA0-03D0BBC2CFC7}" srcOrd="3" destOrd="0" presId="urn:microsoft.com/office/officeart/2018/2/layout/IconVerticalSolidList"/>
    <dgm:cxn modelId="{EC10FC8D-3192-4760-8421-437EF03CF302}" type="presParOf" srcId="{4EA7FA14-A2F0-45CD-8EEB-E2BA002AFF41}" destId="{11E86A67-783C-4928-BB48-15EF6DC65EA6}" srcOrd="4" destOrd="0" presId="urn:microsoft.com/office/officeart/2018/2/layout/IconVerticalSolidList"/>
    <dgm:cxn modelId="{14EAA309-01D3-4ED0-A8F8-41A1AA3E2160}" type="presParOf" srcId="{11E86A67-783C-4928-BB48-15EF6DC65EA6}" destId="{B730B106-0A5C-4A2C-A476-C974377BE41E}" srcOrd="0" destOrd="0" presId="urn:microsoft.com/office/officeart/2018/2/layout/IconVerticalSolidList"/>
    <dgm:cxn modelId="{CCDC9C9D-807B-47CD-B043-5731CEB930D7}" type="presParOf" srcId="{11E86A67-783C-4928-BB48-15EF6DC65EA6}" destId="{00EB6705-64D2-4932-BDB3-0C5216465161}" srcOrd="1" destOrd="0" presId="urn:microsoft.com/office/officeart/2018/2/layout/IconVerticalSolidList"/>
    <dgm:cxn modelId="{76FADF55-3E44-4292-A750-B8D739635524}" type="presParOf" srcId="{11E86A67-783C-4928-BB48-15EF6DC65EA6}" destId="{E57FB4C5-546E-4449-ACFA-191E7D878453}" srcOrd="2" destOrd="0" presId="urn:microsoft.com/office/officeart/2018/2/layout/IconVerticalSolidList"/>
    <dgm:cxn modelId="{0BBF3AFB-EC93-4FE5-A27F-E42012633ACF}" type="presParOf" srcId="{11E86A67-783C-4928-BB48-15EF6DC65EA6}" destId="{7C5FA3BD-30B9-4CA1-9D9B-F7D0A8AC1835}"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E04D3-4B3D-4985-9C68-F877FA3D3B5B}">
      <dsp:nvSpPr>
        <dsp:cNvPr id="0" name=""/>
        <dsp:cNvSpPr/>
      </dsp:nvSpPr>
      <dsp:spPr>
        <a:xfrm>
          <a:off x="0" y="1672736"/>
          <a:ext cx="10419945"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Abadi" panose="020B0604020104020204" pitchFamily="34" charset="0"/>
            </a:rPr>
            <a:t>How to Create Invoices </a:t>
          </a:r>
        </a:p>
      </dsp:txBody>
      <dsp:txXfrm>
        <a:off x="59399" y="1732135"/>
        <a:ext cx="10301147"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E04D3-4B3D-4985-9C68-F877FA3D3B5B}">
      <dsp:nvSpPr>
        <dsp:cNvPr id="0" name=""/>
        <dsp:cNvSpPr/>
      </dsp:nvSpPr>
      <dsp:spPr>
        <a:xfrm>
          <a:off x="0" y="123335"/>
          <a:ext cx="10419945"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Abadi" panose="020B0604020104020204" pitchFamily="34" charset="0"/>
            </a:rPr>
            <a:t>What Happens Next!</a:t>
          </a:r>
        </a:p>
      </dsp:txBody>
      <dsp:txXfrm>
        <a:off x="59399" y="182734"/>
        <a:ext cx="10301147"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513D0-6EF9-4BC5-8908-1FB57B5F53CA}">
      <dsp:nvSpPr>
        <dsp:cNvPr id="0" name=""/>
        <dsp:cNvSpPr/>
      </dsp:nvSpPr>
      <dsp:spPr>
        <a:xfrm>
          <a:off x="0" y="362"/>
          <a:ext cx="9523301" cy="8480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5F005-E1C5-41BB-8FC7-627B2BFC538F}">
      <dsp:nvSpPr>
        <dsp:cNvPr id="0" name=""/>
        <dsp:cNvSpPr/>
      </dsp:nvSpPr>
      <dsp:spPr>
        <a:xfrm>
          <a:off x="256540" y="191177"/>
          <a:ext cx="466437" cy="466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CF391-0C15-4DE1-BED0-C480A2DE20FB}">
      <dsp:nvSpPr>
        <dsp:cNvPr id="0" name=""/>
        <dsp:cNvSpPr/>
      </dsp:nvSpPr>
      <dsp:spPr>
        <a:xfrm>
          <a:off x="979518" y="362"/>
          <a:ext cx="8543783" cy="848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54" tIns="89754" rIns="89754" bIns="89754" numCol="1" spcCol="1270" anchor="ctr" anchorCtr="0">
          <a:noAutofit/>
        </a:bodyPr>
        <a:lstStyle/>
        <a:p>
          <a:pPr marL="0" lvl="0" indent="0" algn="l" defTabSz="933450">
            <a:lnSpc>
              <a:spcPct val="100000"/>
            </a:lnSpc>
            <a:spcBef>
              <a:spcPct val="0"/>
            </a:spcBef>
            <a:spcAft>
              <a:spcPct val="35000"/>
            </a:spcAft>
            <a:buNone/>
          </a:pPr>
          <a:r>
            <a:rPr lang="en-US" sz="2100" kern="1200"/>
            <a:t>Once you click Save &amp; Submit the invoice is automatically sent to the </a:t>
          </a:r>
          <a:r>
            <a:rPr lang="en-US" sz="2100" u="sng" kern="1200"/>
            <a:t>parent</a:t>
          </a:r>
          <a:r>
            <a:rPr lang="en-US" sz="2100" kern="1200"/>
            <a:t>, </a:t>
          </a:r>
          <a:r>
            <a:rPr lang="en-US" sz="2100" u="sng" kern="1200"/>
            <a:t>provider</a:t>
          </a:r>
          <a:r>
            <a:rPr lang="en-US" sz="2100" kern="1200"/>
            <a:t> and </a:t>
          </a:r>
          <a:r>
            <a:rPr lang="en-US" sz="2100" u="sng" kern="1200"/>
            <a:t>program director </a:t>
          </a:r>
          <a:r>
            <a:rPr lang="en-US" sz="2100" kern="1200"/>
            <a:t>for signatures via DocuSign. </a:t>
          </a:r>
        </a:p>
      </dsp:txBody>
      <dsp:txXfrm>
        <a:off x="979518" y="362"/>
        <a:ext cx="8543783" cy="848068"/>
      </dsp:txXfrm>
    </dsp:sp>
    <dsp:sp modelId="{394E0ECD-EB65-47FB-8594-A98FC656D982}">
      <dsp:nvSpPr>
        <dsp:cNvPr id="0" name=""/>
        <dsp:cNvSpPr/>
      </dsp:nvSpPr>
      <dsp:spPr>
        <a:xfrm>
          <a:off x="0" y="1060447"/>
          <a:ext cx="9523301" cy="8480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5E248-339D-40A6-AB4F-256FDB9B629A}">
      <dsp:nvSpPr>
        <dsp:cNvPr id="0" name=""/>
        <dsp:cNvSpPr/>
      </dsp:nvSpPr>
      <dsp:spPr>
        <a:xfrm>
          <a:off x="256540" y="1251263"/>
          <a:ext cx="466437" cy="466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0D437-2A94-4BF3-8695-59D364D0B3AF}">
      <dsp:nvSpPr>
        <dsp:cNvPr id="0" name=""/>
        <dsp:cNvSpPr/>
      </dsp:nvSpPr>
      <dsp:spPr>
        <a:xfrm>
          <a:off x="979518" y="1060447"/>
          <a:ext cx="8543783" cy="848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54" tIns="89754" rIns="89754" bIns="89754" numCol="1" spcCol="1270" anchor="ctr" anchorCtr="0">
          <a:noAutofit/>
        </a:bodyPr>
        <a:lstStyle/>
        <a:p>
          <a:pPr marL="0" lvl="0" indent="0" algn="l" defTabSz="933450">
            <a:lnSpc>
              <a:spcPct val="100000"/>
            </a:lnSpc>
            <a:spcBef>
              <a:spcPct val="0"/>
            </a:spcBef>
            <a:spcAft>
              <a:spcPct val="35000"/>
            </a:spcAft>
            <a:buNone/>
          </a:pPr>
          <a:r>
            <a:rPr lang="en-US" sz="2100" kern="1200" dirty="0"/>
            <a:t>Providers, please inform parents the invoice will be coming to them in DocuSign for signature. </a:t>
          </a:r>
        </a:p>
      </dsp:txBody>
      <dsp:txXfrm>
        <a:off x="979518" y="1060447"/>
        <a:ext cx="8543783" cy="848068"/>
      </dsp:txXfrm>
    </dsp:sp>
    <dsp:sp modelId="{B730B106-0A5C-4A2C-A476-C974377BE41E}">
      <dsp:nvSpPr>
        <dsp:cNvPr id="0" name=""/>
        <dsp:cNvSpPr/>
      </dsp:nvSpPr>
      <dsp:spPr>
        <a:xfrm>
          <a:off x="0" y="2120533"/>
          <a:ext cx="9523301" cy="8480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B6705-64D2-4932-BDB3-0C5216465161}">
      <dsp:nvSpPr>
        <dsp:cNvPr id="0" name=""/>
        <dsp:cNvSpPr/>
      </dsp:nvSpPr>
      <dsp:spPr>
        <a:xfrm>
          <a:off x="256540" y="2311348"/>
          <a:ext cx="466437" cy="466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FA3BD-30B9-4CA1-9D9B-F7D0A8AC1835}">
      <dsp:nvSpPr>
        <dsp:cNvPr id="0" name=""/>
        <dsp:cNvSpPr/>
      </dsp:nvSpPr>
      <dsp:spPr>
        <a:xfrm>
          <a:off x="979518" y="2120533"/>
          <a:ext cx="8543783" cy="848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54" tIns="89754" rIns="89754" bIns="89754" numCol="1" spcCol="1270" anchor="ctr" anchorCtr="0">
          <a:noAutofit/>
        </a:bodyPr>
        <a:lstStyle/>
        <a:p>
          <a:pPr marL="0" lvl="0" indent="0" algn="l" defTabSz="933450">
            <a:lnSpc>
              <a:spcPct val="100000"/>
            </a:lnSpc>
            <a:spcBef>
              <a:spcPct val="0"/>
            </a:spcBef>
            <a:spcAft>
              <a:spcPct val="35000"/>
            </a:spcAft>
            <a:buNone/>
          </a:pPr>
          <a:r>
            <a:rPr lang="en-US" sz="2100" kern="1200" dirty="0"/>
            <a:t>For any assistance please email education@miamibeachfl.gov</a:t>
          </a:r>
        </a:p>
      </dsp:txBody>
      <dsp:txXfrm>
        <a:off x="979518" y="2120533"/>
        <a:ext cx="8543783" cy="8480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E1DC2-8A83-4D96-B984-7E88C276A27C}" type="datetimeFigureOut">
              <a:rPr lang="en-US" smtClean="0"/>
              <a:t>8/5/2025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9CC6D-EA54-4E65-97FE-431E7C4E0C26}" type="slidenum">
              <a:rPr lang="en-US" smtClean="0"/>
              <a:t>‹#›</a:t>
            </a:fld>
            <a:endParaRPr lang="en-US" dirty="0"/>
          </a:p>
        </p:txBody>
      </p:sp>
    </p:spTree>
    <p:extLst>
      <p:ext uri="{BB962C8B-B14F-4D97-AF65-F5344CB8AC3E}">
        <p14:creationId xmlns:p14="http://schemas.microsoft.com/office/powerpoint/2010/main" val="390954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2</a:t>
            </a:fld>
            <a:endParaRPr lang="en-US"/>
          </a:p>
        </p:txBody>
      </p:sp>
    </p:spTree>
    <p:extLst>
      <p:ext uri="{BB962C8B-B14F-4D97-AF65-F5344CB8AC3E}">
        <p14:creationId xmlns:p14="http://schemas.microsoft.com/office/powerpoint/2010/main" val="295005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5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95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43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54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57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357E-6D1E-4F47-B396-631C5C4B4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B33E74-D591-49E0-902F-3BB68983A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2095BF-F463-4019-B7EA-2A0CE9C624AA}"/>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5" name="Footer Placeholder 4">
            <a:extLst>
              <a:ext uri="{FF2B5EF4-FFF2-40B4-BE49-F238E27FC236}">
                <a16:creationId xmlns:a16="http://schemas.microsoft.com/office/drawing/2014/main" id="{E5D14317-7024-4A81-9CD9-596E7A37BC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52B47-9ECE-4664-8C10-389C2ADC82C1}"/>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261469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C98A-EE53-4FC8-8991-15F65D2F52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125E93-EDA3-4C3E-9446-625A03EB2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9F77A-3D1B-4FD1-AE4A-141C9508F1DD}"/>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5" name="Footer Placeholder 4">
            <a:extLst>
              <a:ext uri="{FF2B5EF4-FFF2-40B4-BE49-F238E27FC236}">
                <a16:creationId xmlns:a16="http://schemas.microsoft.com/office/drawing/2014/main" id="{94DBAC88-2411-4EBF-91E4-F3DF5DE0E5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E74B9-7AFB-432B-8B94-CEA078100A14}"/>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196737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1E132-DC4D-45C7-AB4F-5BD0CB906E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EAB145-A25C-4AC4-B31B-B346F4A86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0760F-1051-4F99-87E2-A3C78B21401C}"/>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5" name="Footer Placeholder 4">
            <a:extLst>
              <a:ext uri="{FF2B5EF4-FFF2-40B4-BE49-F238E27FC236}">
                <a16:creationId xmlns:a16="http://schemas.microsoft.com/office/drawing/2014/main" id="{0715E5DC-F0B5-4AD2-A7A3-120E068861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93909B-D81B-4F85-B330-F1C217B4C502}"/>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21973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E780-57B3-4392-A959-D16F8B2EA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D7EAD-DEFA-4FAB-A9FF-943E903ACE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3E00B-23F2-45F0-9630-DE62B38F15D0}"/>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5" name="Footer Placeholder 4">
            <a:extLst>
              <a:ext uri="{FF2B5EF4-FFF2-40B4-BE49-F238E27FC236}">
                <a16:creationId xmlns:a16="http://schemas.microsoft.com/office/drawing/2014/main" id="{A1652140-2CAF-44C8-B2AA-2E2CED1B12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BA4766-C44C-4333-AA7D-442740355C84}"/>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7777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1D4B-CDCB-4437-AE15-BBFCC4ADA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D845C6-2F91-4C37-A751-F1596B3B6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41AA4-EF05-4359-9D43-1DCA3F767944}"/>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5" name="Footer Placeholder 4">
            <a:extLst>
              <a:ext uri="{FF2B5EF4-FFF2-40B4-BE49-F238E27FC236}">
                <a16:creationId xmlns:a16="http://schemas.microsoft.com/office/drawing/2014/main" id="{7B7337DB-B56C-49BE-A554-88906041C1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4D940-21E5-4660-9169-EA7B6A405C6B}"/>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126859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838D-6A51-4ED7-813C-7D211E398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C37FF-419B-4CA3-BA7E-92F13EA9B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EEDCD-623D-4676-8872-AE4D5160C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B72C9-E9AC-4170-B0F6-DF9E14A309B8}"/>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6" name="Footer Placeholder 5">
            <a:extLst>
              <a:ext uri="{FF2B5EF4-FFF2-40B4-BE49-F238E27FC236}">
                <a16:creationId xmlns:a16="http://schemas.microsoft.com/office/drawing/2014/main" id="{BE7F799A-F6F0-445C-B413-4ADC2F304F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79773B-B184-488C-A11C-D6058F1A5A44}"/>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167654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D86B-0ECF-4B22-B8FA-857B9ECA6E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DB270E-4698-4132-99F0-7B9CA7775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2A1FC-F41B-4F3F-AFD4-EA13F178CF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4A673-8AAC-4164-8010-E1378CD38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3DFE56-AF77-4F57-9328-B6419635B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79045E-E21F-433C-A54A-A4CA9978BEC3}"/>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8" name="Footer Placeholder 7">
            <a:extLst>
              <a:ext uri="{FF2B5EF4-FFF2-40B4-BE49-F238E27FC236}">
                <a16:creationId xmlns:a16="http://schemas.microsoft.com/office/drawing/2014/main" id="{5075AD45-96C3-43EC-9647-DD34E6FCB7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E196C0-02C2-4AB2-ACAC-998804579996}"/>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213752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2980-3F6D-47BD-A1D5-B037337CDC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839B98-54E2-4959-837B-DBD0188BEAFD}"/>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4" name="Footer Placeholder 3">
            <a:extLst>
              <a:ext uri="{FF2B5EF4-FFF2-40B4-BE49-F238E27FC236}">
                <a16:creationId xmlns:a16="http://schemas.microsoft.com/office/drawing/2014/main" id="{53DE10CC-DB02-4B14-9B50-851C15F76B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CFC429-3B92-4F95-9AD4-3948B88DCEB6}"/>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218725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4CDA1-F110-498C-B3AB-D775A1F709E6}"/>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3" name="Footer Placeholder 2">
            <a:extLst>
              <a:ext uri="{FF2B5EF4-FFF2-40B4-BE49-F238E27FC236}">
                <a16:creationId xmlns:a16="http://schemas.microsoft.com/office/drawing/2014/main" id="{7FDE294A-3D64-4626-B730-ACCCA3CAC0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81A9C0-3BD8-4834-82C8-39737B0CA07E}"/>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138065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28C6-2CCB-49D3-83ED-5129A390A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C7084-1028-486B-B565-3F7F53ED15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B3A2E-EEB9-4F10-BF36-E3989A572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12EF9-99B2-45B8-AC04-4D8A836A04CF}"/>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6" name="Footer Placeholder 5">
            <a:extLst>
              <a:ext uri="{FF2B5EF4-FFF2-40B4-BE49-F238E27FC236}">
                <a16:creationId xmlns:a16="http://schemas.microsoft.com/office/drawing/2014/main" id="{009DE387-0E45-44A5-85CA-5EE393564C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FC13B8-F2D2-4573-9F7D-E60FCE60DBE9}"/>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267961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EEB5-9DAD-4FCA-9BF4-7C7E1F22A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0313F6-300A-44DC-9055-3B4C276F7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55CDFF-7B3E-44DA-BF82-4E703CE93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67758-D226-418C-9868-19DEC04E124C}"/>
              </a:ext>
            </a:extLst>
          </p:cNvPr>
          <p:cNvSpPr>
            <a:spLocks noGrp="1"/>
          </p:cNvSpPr>
          <p:nvPr>
            <p:ph type="dt" sz="half" idx="10"/>
          </p:nvPr>
        </p:nvSpPr>
        <p:spPr/>
        <p:txBody>
          <a:bodyPr/>
          <a:lstStyle/>
          <a:p>
            <a:fld id="{C32D6BBF-BB28-4431-B2E0-0936A1318D6A}" type="datetimeFigureOut">
              <a:rPr lang="en-US" smtClean="0"/>
              <a:t>8/5/2025</a:t>
            </a:fld>
            <a:endParaRPr lang="en-US" dirty="0"/>
          </a:p>
        </p:txBody>
      </p:sp>
      <p:sp>
        <p:nvSpPr>
          <p:cNvPr id="6" name="Footer Placeholder 5">
            <a:extLst>
              <a:ext uri="{FF2B5EF4-FFF2-40B4-BE49-F238E27FC236}">
                <a16:creationId xmlns:a16="http://schemas.microsoft.com/office/drawing/2014/main" id="{959A2680-4136-432B-B2D7-3F6FAB74E6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4BF920-EEE3-4DA2-9F51-7B8B39AAB2B7}"/>
              </a:ext>
            </a:extLst>
          </p:cNvPr>
          <p:cNvSpPr>
            <a:spLocks noGrp="1"/>
          </p:cNvSpPr>
          <p:nvPr>
            <p:ph type="sldNum" sz="quarter" idx="12"/>
          </p:nvPr>
        </p:nvSpPr>
        <p:spPr/>
        <p:txBody>
          <a:bodyPr/>
          <a:lstStyle/>
          <a:p>
            <a:fld id="{7C1EB735-6345-4BFF-9347-5428DF7F87EF}" type="slidenum">
              <a:rPr lang="en-US" smtClean="0"/>
              <a:t>‹#›</a:t>
            </a:fld>
            <a:endParaRPr lang="en-US" dirty="0"/>
          </a:p>
        </p:txBody>
      </p:sp>
    </p:spTree>
    <p:extLst>
      <p:ext uri="{BB962C8B-B14F-4D97-AF65-F5344CB8AC3E}">
        <p14:creationId xmlns:p14="http://schemas.microsoft.com/office/powerpoint/2010/main" val="252173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345A0-672A-4009-96FD-48672A21D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2B05F-0946-4D21-B0CD-7DF448F34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247C1-4DF0-4F4B-9F19-F524C7537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D6BBF-BB28-4431-B2E0-0936A1318D6A}" type="datetimeFigureOut">
              <a:rPr lang="en-US" smtClean="0"/>
              <a:t>8/5/2025</a:t>
            </a:fld>
            <a:endParaRPr lang="en-US" dirty="0"/>
          </a:p>
        </p:txBody>
      </p:sp>
      <p:sp>
        <p:nvSpPr>
          <p:cNvPr id="5" name="Footer Placeholder 4">
            <a:extLst>
              <a:ext uri="{FF2B5EF4-FFF2-40B4-BE49-F238E27FC236}">
                <a16:creationId xmlns:a16="http://schemas.microsoft.com/office/drawing/2014/main" id="{4C8AB096-C55D-4956-B5FD-0C671B93D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D0AC93-26E1-4441-9CE7-633EAEB4E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EB735-6345-4BFF-9347-5428DF7F87EF}" type="slidenum">
              <a:rPr lang="en-US" smtClean="0"/>
              <a:t>‹#›</a:t>
            </a:fld>
            <a:endParaRPr lang="en-US" dirty="0"/>
          </a:p>
        </p:txBody>
      </p:sp>
    </p:spTree>
    <p:extLst>
      <p:ext uri="{BB962C8B-B14F-4D97-AF65-F5344CB8AC3E}">
        <p14:creationId xmlns:p14="http://schemas.microsoft.com/office/powerpoint/2010/main" val="3961741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Education@miamibeachfl.go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miamibeachfl.gov/pre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9B81A44F-FA69-4B80-A703-2673221C29DD}"/>
              </a:ext>
            </a:extLst>
          </p:cNvPr>
          <p:cNvSpPr/>
          <p:nvPr/>
        </p:nvSpPr>
        <p:spPr>
          <a:xfrm>
            <a:off x="0" y="3784061"/>
            <a:ext cx="9805482" cy="3073940"/>
          </a:xfrm>
          <a:prstGeom prst="rtTriangle">
            <a:avLst/>
          </a:prstGeom>
          <a:solidFill>
            <a:srgbClr val="0070C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effectLst>
                  <a:outerShdw blurRad="38100" dist="38100" dir="2700000" algn="tl">
                    <a:srgbClr val="000000">
                      <a:alpha val="43137"/>
                    </a:srgbClr>
                  </a:outerShdw>
                </a:effectLst>
                <a:latin typeface="Abadi" panose="020B0604020104020204" pitchFamily="34" charset="0"/>
              </a:rPr>
              <a:t>Dr. Leslie Rosenfeld</a:t>
            </a: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Chief Education Officer</a:t>
            </a: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Education and Performance Initiatives</a:t>
            </a:r>
          </a:p>
          <a:p>
            <a:endParaRPr lang="en-US" sz="1600" b="1" dirty="0">
              <a:solidFill>
                <a:schemeClr val="bg1"/>
              </a:solidFill>
              <a:effectLst>
                <a:outerShdw blurRad="38100" dist="38100" dir="2700000" algn="tl">
                  <a:srgbClr val="000000">
                    <a:alpha val="43137"/>
                  </a:srgbClr>
                </a:outerShdw>
              </a:effectLst>
              <a:latin typeface="Abadi" panose="020B0604020104020204" pitchFamily="34" charset="0"/>
            </a:endParaRPr>
          </a:p>
          <a:p>
            <a:r>
              <a:rPr lang="en-US" sz="1600" b="1" dirty="0">
                <a:solidFill>
                  <a:schemeClr val="bg1"/>
                </a:solidFill>
                <a:effectLst>
                  <a:outerShdw blurRad="38100" dist="38100" dir="2700000" algn="tl">
                    <a:srgbClr val="000000">
                      <a:alpha val="43137"/>
                    </a:srgbClr>
                  </a:outerShdw>
                </a:effectLst>
                <a:latin typeface="Abadi" panose="020B0604020104020204" pitchFamily="34" charset="0"/>
              </a:rPr>
              <a:t>Koren Illa </a:t>
            </a:r>
            <a:br>
              <a:rPr lang="en-US" sz="1600" b="1" dirty="0">
                <a:solidFill>
                  <a:schemeClr val="bg1"/>
                </a:solidFill>
                <a:effectLst>
                  <a:outerShdw blurRad="38100" dist="38100" dir="2700000" algn="tl">
                    <a:srgbClr val="000000">
                      <a:alpha val="43137"/>
                    </a:srgbClr>
                  </a:outerShdw>
                </a:effectLst>
                <a:latin typeface="Abadi" panose="020B0604020104020204" pitchFamily="34" charset="0"/>
              </a:rPr>
            </a:br>
            <a:r>
              <a:rPr lang="en-US" sz="1600" dirty="0">
                <a:solidFill>
                  <a:schemeClr val="bg1"/>
                </a:solidFill>
                <a:effectLst>
                  <a:outerShdw blurRad="38100" dist="38100" dir="2700000" algn="tl">
                    <a:srgbClr val="000000">
                      <a:alpha val="43137"/>
                    </a:srgbClr>
                  </a:outerShdw>
                </a:effectLst>
                <a:latin typeface="Abadi" panose="020B0604020104020204" pitchFamily="34" charset="0"/>
              </a:rPr>
              <a:t>Education Manager </a:t>
            </a: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Education and Performance Initiatives</a:t>
            </a:r>
          </a:p>
          <a:p>
            <a:endParaRPr lang="en-US" sz="1600" b="1" dirty="0">
              <a:solidFill>
                <a:schemeClr val="bg1"/>
              </a:solidFill>
              <a:effectLst>
                <a:outerShdw blurRad="38100" dist="38100" dir="2700000" algn="tl">
                  <a:srgbClr val="000000">
                    <a:alpha val="43137"/>
                  </a:srgbClr>
                </a:outerShdw>
              </a:effectLst>
              <a:latin typeface="Abadi" panose="020B0604020104020204" pitchFamily="34" charset="0"/>
            </a:endParaRPr>
          </a:p>
          <a:p>
            <a:r>
              <a:rPr lang="en-US" sz="1400" b="1" dirty="0">
                <a:solidFill>
                  <a:schemeClr val="bg1"/>
                </a:solidFill>
                <a:effectLst>
                  <a:outerShdw blurRad="38100" dist="38100" dir="2700000" algn="tl">
                    <a:srgbClr val="000000">
                      <a:alpha val="43137"/>
                    </a:srgbClr>
                  </a:outerShdw>
                </a:effectLst>
                <a:latin typeface="Abadi" panose="020B0604020104020204" pitchFamily="34" charset="0"/>
              </a:rPr>
              <a:t> </a:t>
            </a:r>
          </a:p>
        </p:txBody>
      </p:sp>
      <p:sp>
        <p:nvSpPr>
          <p:cNvPr id="5" name="Right Triangle 4">
            <a:extLst>
              <a:ext uri="{FF2B5EF4-FFF2-40B4-BE49-F238E27FC236}">
                <a16:creationId xmlns:a16="http://schemas.microsoft.com/office/drawing/2014/main" id="{6BC3F2D7-C42A-40B0-AB81-4CF9F578B769}"/>
              </a:ext>
            </a:extLst>
          </p:cNvPr>
          <p:cNvSpPr/>
          <p:nvPr/>
        </p:nvSpPr>
        <p:spPr>
          <a:xfrm flipH="1">
            <a:off x="6555544" y="4037428"/>
            <a:ext cx="5632587" cy="2820572"/>
          </a:xfrm>
          <a:prstGeom prst="rtTriangle">
            <a:avLst/>
          </a:prstGeom>
          <a:solidFill>
            <a:schemeClr val="bg1">
              <a:lumMod val="9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109694-3DB1-4DDE-A290-50DA7FA07214}"/>
              </a:ext>
            </a:extLst>
          </p:cNvPr>
          <p:cNvSpPr txBox="1"/>
          <p:nvPr/>
        </p:nvSpPr>
        <p:spPr>
          <a:xfrm>
            <a:off x="1244845" y="1508400"/>
            <a:ext cx="9702310" cy="2003625"/>
          </a:xfrm>
          <a:prstGeom prst="rect">
            <a:avLst/>
          </a:prstGeom>
          <a:noFill/>
          <a:effectLst>
            <a:softEdge rad="12700"/>
          </a:effectLst>
          <a:scene3d>
            <a:camera prst="orthographicFront"/>
            <a:lightRig rig="threePt" dir="t"/>
          </a:scene3d>
          <a:sp3d z="50800"/>
        </p:spPr>
        <p:txBody>
          <a:bodyPr wrap="square">
            <a:spAutoFit/>
          </a:bodyPr>
          <a:lstStyle/>
          <a:p>
            <a:pPr lvl="0" algn="ctr">
              <a:lnSpc>
                <a:spcPct val="90000"/>
              </a:lnSpc>
              <a:spcBef>
                <a:spcPct val="0"/>
              </a:spcBef>
              <a:defRPr/>
            </a:pPr>
            <a:r>
              <a:rPr kumimoji="0" lang="en-US" sz="4600" b="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City of Miami Beach </a:t>
            </a:r>
          </a:p>
          <a:p>
            <a:pPr lvl="0" algn="ctr">
              <a:lnSpc>
                <a:spcPct val="90000"/>
              </a:lnSpc>
              <a:spcBef>
                <a:spcPct val="0"/>
              </a:spcBef>
              <a:defRPr/>
            </a:pPr>
            <a:r>
              <a:rPr kumimoji="0" lang="en-US" sz="4600" b="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PreK Scholarship</a:t>
            </a:r>
          </a:p>
          <a:p>
            <a:pPr lvl="0" algn="ctr">
              <a:lnSpc>
                <a:spcPct val="90000"/>
              </a:lnSpc>
              <a:spcBef>
                <a:spcPct val="0"/>
              </a:spcBef>
              <a:defRPr/>
            </a:pPr>
            <a:r>
              <a:rPr kumimoji="0" lang="en-US" sz="4600" b="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Provider Invoicing </a:t>
            </a:r>
          </a:p>
        </p:txBody>
      </p:sp>
      <p:pic>
        <p:nvPicPr>
          <p:cNvPr id="9" name="Picture 8">
            <a:extLst>
              <a:ext uri="{FF2B5EF4-FFF2-40B4-BE49-F238E27FC236}">
                <a16:creationId xmlns:a16="http://schemas.microsoft.com/office/drawing/2014/main" id="{7C79BE15-523C-4B31-AFF4-581163133D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12480" y="4224526"/>
            <a:ext cx="4005944" cy="4005944"/>
          </a:xfrm>
          <a:prstGeom prst="rect">
            <a:avLst/>
          </a:prstGeom>
          <a:ln w="57150">
            <a:noFill/>
          </a:ln>
        </p:spPr>
      </p:pic>
    </p:spTree>
    <p:extLst>
      <p:ext uri="{BB962C8B-B14F-4D97-AF65-F5344CB8AC3E}">
        <p14:creationId xmlns:p14="http://schemas.microsoft.com/office/powerpoint/2010/main" val="23540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1401096" y="424836"/>
            <a:ext cx="10515600" cy="1325563"/>
          </a:xfrm>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       </a:t>
            </a:r>
          </a:p>
        </p:txBody>
      </p:sp>
      <p:graphicFrame>
        <p:nvGraphicFramePr>
          <p:cNvPr id="6" name="Diagram 5">
            <a:extLst>
              <a:ext uri="{FF2B5EF4-FFF2-40B4-BE49-F238E27FC236}">
                <a16:creationId xmlns:a16="http://schemas.microsoft.com/office/drawing/2014/main" id="{0FD33CBF-0CF1-46F8-A10A-65B8A2D3D4C6}"/>
              </a:ext>
            </a:extLst>
          </p:cNvPr>
          <p:cNvGraphicFramePr/>
          <p:nvPr>
            <p:extLst>
              <p:ext uri="{D42A27DB-BD31-4B8C-83A1-F6EECF244321}">
                <p14:modId xmlns:p14="http://schemas.microsoft.com/office/powerpoint/2010/main" val="2032976731"/>
              </p:ext>
            </p:extLst>
          </p:nvPr>
        </p:nvGraphicFramePr>
        <p:xfrm>
          <a:off x="886027" y="545330"/>
          <a:ext cx="10419945" cy="45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extBox 2">
            <a:extLst>
              <a:ext uri="{FF2B5EF4-FFF2-40B4-BE49-F238E27FC236}">
                <a16:creationId xmlns:a16="http://schemas.microsoft.com/office/drawing/2014/main" id="{35BE141A-8F10-9757-74F9-F69B8831173E}"/>
              </a:ext>
            </a:extLst>
          </p:cNvPr>
          <p:cNvGraphicFramePr/>
          <p:nvPr>
            <p:extLst>
              <p:ext uri="{D42A27DB-BD31-4B8C-83A1-F6EECF244321}">
                <p14:modId xmlns:p14="http://schemas.microsoft.com/office/powerpoint/2010/main" val="2398766438"/>
              </p:ext>
            </p:extLst>
          </p:nvPr>
        </p:nvGraphicFramePr>
        <p:xfrm>
          <a:off x="1334348" y="2399169"/>
          <a:ext cx="9523302" cy="29689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D1A20040-E2D4-737F-5DA5-A3F559EE1787}"/>
              </a:ext>
            </a:extLst>
          </p:cNvPr>
          <p:cNvPicPr>
            <a:picLocks noChangeAspect="1"/>
          </p:cNvPicPr>
          <p:nvPr/>
        </p:nvPicPr>
        <p:blipFill rotWithShape="1">
          <a:blip r:embed="rId1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249275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691605" y="167228"/>
            <a:ext cx="5962722" cy="1325562"/>
          </a:xfrm>
        </p:spPr>
        <p:txBody>
          <a:bodyPr>
            <a:normAutofit/>
          </a:bodyPr>
          <a:lstStyle/>
          <a:p>
            <a:r>
              <a:rPr lang="en-US" sz="4000" b="1"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Provider Payment</a:t>
            </a:r>
            <a:endParaRPr lang="en-US"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691605" y="1146142"/>
            <a:ext cx="10808790" cy="5056924"/>
          </a:xfrm>
        </p:spPr>
        <p:txBody>
          <a:bodyPr>
            <a:normAutofit fontScale="92500" lnSpcReduction="20000"/>
          </a:bodyPr>
          <a:lstStyle/>
          <a:p>
            <a:pPr>
              <a:lnSpc>
                <a:spcPct val="107000"/>
              </a:lnSpc>
              <a:spcBef>
                <a:spcPts val="0"/>
              </a:spcBef>
              <a:buFont typeface="Wingdings" panose="05000000000000000000" pitchFamily="2" charset="2"/>
              <a:buChar char="Ø"/>
            </a:pPr>
            <a: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Providers will be paid at their regular rate or $6.66 per hour, whichever is less, for up to 2.5 hours per day for 180 days, not to exceed $3,000 per applicable school year per participant child</a:t>
            </a:r>
          </a:p>
          <a:p>
            <a:pPr>
              <a:lnSpc>
                <a:spcPct val="107000"/>
              </a:lnSpc>
              <a:spcBef>
                <a:spcPts val="0"/>
              </a:spcBef>
              <a:buFont typeface="Wingdings" panose="05000000000000000000" pitchFamily="2" charset="2"/>
              <a:buChar char="Ø"/>
            </a:pPr>
            <a:endPar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Any discounts based on income or other Provider offerings will decrease the amount due from the City</a:t>
            </a:r>
          </a:p>
          <a:p>
            <a:pPr>
              <a:lnSpc>
                <a:spcPct val="107000"/>
              </a:lnSpc>
              <a:spcBef>
                <a:spcPts val="0"/>
              </a:spcBef>
              <a:buFont typeface="Wingdings" panose="05000000000000000000" pitchFamily="2" charset="2"/>
              <a:buChar char="Ø"/>
            </a:pPr>
            <a:endPar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If the amount exceeds the City allowed $6.66/</a:t>
            </a:r>
            <a:r>
              <a:rPr lang="en-US" sz="2400" dirty="0" err="1">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hr</a:t>
            </a:r>
            <a: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the parent/guardian is responsible for any additional funds owed</a:t>
            </a:r>
            <a:b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endPar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n-US" sz="2400" dirty="0">
                <a:solidFill>
                  <a:schemeClr val="accent1">
                    <a:lumMod val="75000"/>
                  </a:schemeClr>
                </a:solidFill>
                <a:latin typeface="Abadi" panose="020B0604020104020204" pitchFamily="34" charset="0"/>
                <a:cs typeface="Arial" panose="020B0604020202020204" pitchFamily="34" charset="0"/>
              </a:rPr>
              <a:t> Providers must submit a tuition agreement for each family to begin invoicing. Agreements can be submitted to </a:t>
            </a:r>
            <a:r>
              <a:rPr lang="en-US" sz="2400" dirty="0">
                <a:solidFill>
                  <a:schemeClr val="accent1">
                    <a:lumMod val="75000"/>
                  </a:schemeClr>
                </a:solidFill>
                <a:latin typeface="Abadi" panose="020B0604020104020204" pitchFamily="34" charset="0"/>
                <a:cs typeface="Arial" panose="020B0604020202020204" pitchFamily="34" charset="0"/>
                <a:hlinkClick r:id="rId3"/>
              </a:rPr>
              <a:t>Education@miamibeachfl.gov</a:t>
            </a:r>
            <a:r>
              <a:rPr lang="en-US" sz="2400" dirty="0">
                <a:solidFill>
                  <a:schemeClr val="accent1">
                    <a:lumMod val="75000"/>
                  </a:schemeClr>
                </a:solidFill>
                <a:latin typeface="Abadi" panose="020B0604020104020204" pitchFamily="34" charset="0"/>
                <a:cs typeface="Arial" panose="020B0604020202020204" pitchFamily="34" charset="0"/>
              </a:rPr>
              <a:t> </a:t>
            </a:r>
          </a:p>
          <a:p>
            <a:pPr>
              <a:lnSpc>
                <a:spcPct val="107000"/>
              </a:lnSpc>
              <a:spcBef>
                <a:spcPts val="0"/>
              </a:spcBef>
              <a:buFont typeface="Wingdings" panose="05000000000000000000" pitchFamily="2" charset="2"/>
              <a:buChar char="Ø"/>
            </a:pPr>
            <a:endParaRPr lang="en-US" sz="2400" dirty="0">
              <a:solidFill>
                <a:schemeClr val="accent1">
                  <a:lumMod val="75000"/>
                </a:schemeClr>
              </a:solidFill>
              <a:latin typeface="Abadi" panose="020B060402010402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n-US" sz="2400" dirty="0">
                <a:solidFill>
                  <a:schemeClr val="accent1">
                    <a:lumMod val="75000"/>
                  </a:schemeClr>
                </a:solidFill>
                <a:latin typeface="Abadi" panose="020B0604020104020204" pitchFamily="34" charset="0"/>
                <a:cs typeface="Arial" panose="020B0604020202020204" pitchFamily="34" charset="0"/>
              </a:rPr>
              <a:t>You may submit an invoice each month, once the month has concluded (on the first day of the following month). At the conclusion of the academic school year, you may invoice the final month on the last day of school</a:t>
            </a: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4">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4" name="Right Triangle 13">
            <a:extLst>
              <a:ext uri="{FF2B5EF4-FFF2-40B4-BE49-F238E27FC236}">
                <a16:creationId xmlns:a16="http://schemas.microsoft.com/office/drawing/2014/main" id="{AD9BAAE4-DE52-AFD2-40BF-7EC98DFEA1E0}"/>
              </a:ext>
            </a:extLst>
          </p:cNvPr>
          <p:cNvSpPr/>
          <p:nvPr/>
        </p:nvSpPr>
        <p:spPr>
          <a:xfrm rot="10800000">
            <a:off x="7880131" y="-651846"/>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100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in front of a fence&#10;&#10;Description automatically generated">
            <a:extLst>
              <a:ext uri="{FF2B5EF4-FFF2-40B4-BE49-F238E27FC236}">
                <a16:creationId xmlns:a16="http://schemas.microsoft.com/office/drawing/2014/main" id="{C9C10CE1-AC3D-4861-90F0-E4738D053CB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4864" y="0"/>
            <a:ext cx="12246864" cy="6858000"/>
          </a:xfrm>
          <a:prstGeom prst="rect">
            <a:avLst/>
          </a:prstGeom>
        </p:spPr>
      </p:pic>
      <p:sp>
        <p:nvSpPr>
          <p:cNvPr id="9" name="Rectangle 8">
            <a:extLst>
              <a:ext uri="{FF2B5EF4-FFF2-40B4-BE49-F238E27FC236}">
                <a16:creationId xmlns:a16="http://schemas.microsoft.com/office/drawing/2014/main" id="{F0CFED13-36B4-4008-AD98-F47E7D22DA59}"/>
              </a:ext>
            </a:extLst>
          </p:cNvPr>
          <p:cNvSpPr/>
          <p:nvPr/>
        </p:nvSpPr>
        <p:spPr>
          <a:xfrm>
            <a:off x="1155392" y="2921168"/>
            <a:ext cx="9881216" cy="1015663"/>
          </a:xfrm>
          <a:prstGeom prst="rect">
            <a:avLst/>
          </a:prstGeom>
        </p:spPr>
        <p:txBody>
          <a:bodyPr wrap="square">
            <a:spAutoFit/>
          </a:bodyPr>
          <a:lstStyle/>
          <a:p>
            <a:r>
              <a:rPr lang="en-US" sz="6000" b="1"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www.miamibeachfl.gov/prek</a:t>
            </a:r>
            <a:endParaRPr lang="en-US" sz="6000" b="1" dirty="0">
              <a:effectLst>
                <a:outerShdw blurRad="38100" dist="38100" dir="2700000" algn="tl">
                  <a:srgbClr val="000000">
                    <a:alpha val="43137"/>
                  </a:srgbClr>
                </a:outerShdw>
              </a:effectLst>
              <a:latin typeface="Abadi" panose="020B0604020104020204" pitchFamily="34" charset="0"/>
            </a:endParaRPr>
          </a:p>
        </p:txBody>
      </p:sp>
      <p:sp>
        <p:nvSpPr>
          <p:cNvPr id="7" name="Right Triangle 6">
            <a:extLst>
              <a:ext uri="{FF2B5EF4-FFF2-40B4-BE49-F238E27FC236}">
                <a16:creationId xmlns:a16="http://schemas.microsoft.com/office/drawing/2014/main" id="{9884E3BE-5057-42D0-AFEE-C04B4A30C868}"/>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2712A701-82DD-474D-9F59-351669676851}"/>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453981-130B-2FF0-9335-728AA9F7CAA8}"/>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71584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27A4C-EE25-4529-ADBE-93065D044EE9}"/>
              </a:ext>
            </a:extLst>
          </p:cNvPr>
          <p:cNvSpPr/>
          <p:nvPr/>
        </p:nvSpPr>
        <p:spPr>
          <a:xfrm>
            <a:off x="0" y="0"/>
            <a:ext cx="12180517" cy="4770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9698362-23EC-C3F0-2358-3BA5F6D2A533}"/>
              </a:ext>
            </a:extLst>
          </p:cNvPr>
          <p:cNvPicPr>
            <a:picLocks noChangeAspect="1"/>
          </p:cNvPicPr>
          <p:nvPr/>
        </p:nvPicPr>
        <p:blipFill rotWithShape="1">
          <a:blip r:embed="rId3"/>
          <a:srcRect t="9804"/>
          <a:stretch/>
        </p:blipFill>
        <p:spPr>
          <a:xfrm>
            <a:off x="4807220" y="524201"/>
            <a:ext cx="2118120" cy="666344"/>
          </a:xfrm>
          <a:prstGeom prst="rect">
            <a:avLst/>
          </a:prstGeom>
        </p:spPr>
      </p:pic>
      <p:sp>
        <p:nvSpPr>
          <p:cNvPr id="6" name="Rectangle 5">
            <a:extLst>
              <a:ext uri="{FF2B5EF4-FFF2-40B4-BE49-F238E27FC236}">
                <a16:creationId xmlns:a16="http://schemas.microsoft.com/office/drawing/2014/main" id="{B979A4D8-D272-670D-B042-B3A3122C384C}"/>
              </a:ext>
            </a:extLst>
          </p:cNvPr>
          <p:cNvSpPr/>
          <p:nvPr/>
        </p:nvSpPr>
        <p:spPr>
          <a:xfrm>
            <a:off x="4203392" y="0"/>
            <a:ext cx="9881216" cy="461665"/>
          </a:xfrm>
          <a:prstGeom prst="rect">
            <a:avLst/>
          </a:prstGeom>
        </p:spPr>
        <p:txBody>
          <a:bodyPr wrap="square">
            <a:spAutoFit/>
          </a:bodyPr>
          <a:lstStyle/>
          <a:p>
            <a:r>
              <a:rPr lang="en-US" sz="2400" dirty="0">
                <a:ln w="22225">
                  <a:solidFill>
                    <a:schemeClr val="tx1"/>
                  </a:solidFill>
                  <a:prstDash val="solid"/>
                </a:ln>
                <a:effectLst>
                  <a:outerShdw blurRad="38100" dist="38100" dir="2700000" algn="tl">
                    <a:srgbClr val="000000">
                      <a:alpha val="43137"/>
                    </a:srgbClr>
                  </a:outerShdw>
                </a:effectLst>
                <a:latin typeface="Abadi Extra Light" panose="020B0204020104020204" pitchFamily="34" charset="0"/>
              </a:rPr>
              <a:t>www.miamibeachfl.gov/prek</a:t>
            </a:r>
            <a:endParaRPr lang="en-US" sz="2400" dirty="0">
              <a:effectLst>
                <a:outerShdw blurRad="38100" dist="38100" dir="2700000" algn="tl">
                  <a:srgbClr val="000000">
                    <a:alpha val="43137"/>
                  </a:srgbClr>
                </a:outerShdw>
              </a:effectLst>
              <a:latin typeface="Abadi Extra Light" panose="020B0204020104020204" pitchFamily="34" charset="0"/>
            </a:endParaRPr>
          </a:p>
        </p:txBody>
      </p:sp>
      <p:pic>
        <p:nvPicPr>
          <p:cNvPr id="5" name="Picture 4">
            <a:extLst>
              <a:ext uri="{FF2B5EF4-FFF2-40B4-BE49-F238E27FC236}">
                <a16:creationId xmlns:a16="http://schemas.microsoft.com/office/drawing/2014/main" id="{A08CBDF0-AD9B-0679-E02A-33625CBA8D42}"/>
              </a:ext>
            </a:extLst>
          </p:cNvPr>
          <p:cNvPicPr>
            <a:picLocks noChangeAspect="1"/>
          </p:cNvPicPr>
          <p:nvPr/>
        </p:nvPicPr>
        <p:blipFill>
          <a:blip r:embed="rId4"/>
          <a:stretch>
            <a:fillRect/>
          </a:stretch>
        </p:blipFill>
        <p:spPr>
          <a:xfrm>
            <a:off x="2685189" y="1190545"/>
            <a:ext cx="6821622" cy="5536933"/>
          </a:xfrm>
          <a:prstGeom prst="rect">
            <a:avLst/>
          </a:prstGeom>
        </p:spPr>
      </p:pic>
      <p:sp>
        <p:nvSpPr>
          <p:cNvPr id="4" name="Arrow: Right 3">
            <a:extLst>
              <a:ext uri="{FF2B5EF4-FFF2-40B4-BE49-F238E27FC236}">
                <a16:creationId xmlns:a16="http://schemas.microsoft.com/office/drawing/2014/main" id="{8E97BC55-BF3D-C272-13D3-C61AAEDC79E5}"/>
              </a:ext>
            </a:extLst>
          </p:cNvPr>
          <p:cNvSpPr/>
          <p:nvPr/>
        </p:nvSpPr>
        <p:spPr>
          <a:xfrm>
            <a:off x="972855" y="5667455"/>
            <a:ext cx="1992253" cy="438912"/>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3783A0-F15F-C188-EAB2-6BA5FB4C8E9A}"/>
              </a:ext>
            </a:extLst>
          </p:cNvPr>
          <p:cNvSpPr txBox="1"/>
          <p:nvPr/>
        </p:nvSpPr>
        <p:spPr>
          <a:xfrm>
            <a:off x="340401" y="4353823"/>
            <a:ext cx="2079802" cy="1200329"/>
          </a:xfrm>
          <a:prstGeom prst="rect">
            <a:avLst/>
          </a:prstGeom>
          <a:solidFill>
            <a:srgbClr val="FFFF00"/>
          </a:solidFill>
        </p:spPr>
        <p:txBody>
          <a:bodyPr wrap="square" rtlCol="0">
            <a:spAutoFit/>
          </a:bodyPr>
          <a:lstStyle/>
          <a:p>
            <a:pPr algn="ctr"/>
            <a:r>
              <a:rPr lang="en-US" b="1" dirty="0"/>
              <a:t>A copy of this presentation and additional sources can be found here: </a:t>
            </a:r>
          </a:p>
        </p:txBody>
      </p:sp>
    </p:spTree>
    <p:extLst>
      <p:ext uri="{BB962C8B-B14F-4D97-AF65-F5344CB8AC3E}">
        <p14:creationId xmlns:p14="http://schemas.microsoft.com/office/powerpoint/2010/main" val="37580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FD33CBF-0CF1-46F8-A10A-65B8A2D3D4C6}"/>
              </a:ext>
            </a:extLst>
          </p:cNvPr>
          <p:cNvGraphicFramePr/>
          <p:nvPr/>
        </p:nvGraphicFramePr>
        <p:xfrm>
          <a:off x="933855" y="1324820"/>
          <a:ext cx="10419945" cy="45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BD377DA-4910-5A48-AB00-D89AD3D04FF6}"/>
              </a:ext>
            </a:extLst>
          </p:cNvPr>
          <p:cNvPicPr>
            <a:picLocks noChangeAspect="1"/>
          </p:cNvPicPr>
          <p:nvPr/>
        </p:nvPicPr>
        <p:blipFill rotWithShape="1">
          <a:blip r:embed="rId8">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353581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
            <a:extLst>
              <a:ext uri="{FF2B5EF4-FFF2-40B4-BE49-F238E27FC236}">
                <a16:creationId xmlns:a16="http://schemas.microsoft.com/office/drawing/2014/main" id="{CBE6C165-32D3-46D5-9E09-4DA0D0532CCB}"/>
              </a:ext>
            </a:extLst>
          </p:cNvPr>
          <p:cNvSpPr txBox="1">
            <a:spLocks/>
          </p:cNvSpPr>
          <p:nvPr/>
        </p:nvSpPr>
        <p:spPr>
          <a:xfrm>
            <a:off x="1139635" y="2320667"/>
            <a:ext cx="3392608" cy="32114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fontAlgn="auto">
              <a:spcBef>
                <a:spcPts val="0"/>
              </a:spcBef>
              <a:spcAft>
                <a:spcPts val="600"/>
              </a:spcAft>
              <a:buClrTx/>
              <a:buSzTx/>
              <a:buFont typeface="Arial" panose="020B0604020202020204" pitchFamily="34" charset="0"/>
              <a:buChar char="•"/>
              <a:tabLst/>
              <a:defRPr/>
            </a:pPr>
            <a:r>
              <a:rPr kumimoji="0" lang="en-US" sz="1600" b="1" i="0" u="none" strike="noStrike" cap="none" spc="0" normalizeH="0" baseline="0" noProof="0" dirty="0">
                <a:ln>
                  <a:noFill/>
                </a:ln>
                <a:solidFill>
                  <a:schemeClr val="bg1"/>
                </a:solidFill>
                <a:effectLst/>
                <a:uLnTx/>
                <a:uFillTx/>
                <a:latin typeface="+mn-lt"/>
                <a:ea typeface="+mn-ea"/>
                <a:cs typeface="+mn-cs"/>
              </a:rPr>
              <a:t>Go to Website </a:t>
            </a:r>
            <a:r>
              <a:rPr kumimoji="0" lang="en-US" sz="1200" b="1" i="0" u="none" strike="noStrike" cap="none" spc="0" normalizeH="0" baseline="0" noProof="0" dirty="0">
                <a:ln>
                  <a:noFill/>
                </a:ln>
                <a:solidFill>
                  <a:schemeClr val="bg1"/>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https://www.miamibeachfl.gov/prek/</a:t>
            </a:r>
            <a:endParaRPr kumimoji="0" lang="en-US" sz="1200" b="1" i="0" u="none" strike="noStrike" cap="none" spc="0" normalizeH="0" baseline="0" noProof="0" dirty="0">
              <a:ln>
                <a:noFill/>
              </a:ln>
              <a:solidFill>
                <a:schemeClr val="bg1"/>
              </a:solidFill>
              <a:effectLst/>
              <a:uLnTx/>
              <a:uFillTx/>
              <a:latin typeface="+mn-lt"/>
              <a:ea typeface="+mn-ea"/>
              <a:cs typeface="+mn-cs"/>
            </a:endParaRPr>
          </a:p>
          <a:p>
            <a:pPr marR="0" lvl="0" fontAlgn="auto">
              <a:spcBef>
                <a:spcPts val="0"/>
              </a:spcBef>
              <a:spcAft>
                <a:spcPts val="600"/>
              </a:spcAft>
              <a:buClrTx/>
              <a:buSzTx/>
              <a:tabLst/>
              <a:defRPr/>
            </a:pPr>
            <a:endParaRPr kumimoji="0" lang="en-US" sz="1200" b="1" i="0" u="none" strike="noStrike" cap="none" spc="0" normalizeH="0" baseline="0" noProof="0" dirty="0">
              <a:ln>
                <a:noFill/>
              </a:ln>
              <a:solidFill>
                <a:schemeClr val="bg1"/>
              </a:solidFill>
              <a:effectLst/>
              <a:uLnTx/>
              <a:uFillTx/>
              <a:latin typeface="+mn-lt"/>
              <a:ea typeface="+mn-ea"/>
              <a:cs typeface="+mn-cs"/>
            </a:endParaRPr>
          </a:p>
          <a:p>
            <a:pPr marL="228600" marR="0" lvl="0" indent="-228600" fontAlgn="auto">
              <a:spcBef>
                <a:spcPts val="0"/>
              </a:spcBef>
              <a:spcAft>
                <a:spcPts val="600"/>
              </a:spcAft>
              <a:buClrTx/>
              <a:buSzTx/>
              <a:buFont typeface="Arial" panose="020B0604020202020204" pitchFamily="34" charset="0"/>
              <a:buChar char="•"/>
              <a:tabLst/>
              <a:defRPr/>
            </a:pPr>
            <a:r>
              <a:rPr kumimoji="0" lang="en-US" sz="1600" b="1" i="0" u="none" strike="noStrike" cap="none" spc="0" normalizeH="0" baseline="0" noProof="0" dirty="0">
                <a:ln>
                  <a:noFill/>
                </a:ln>
                <a:solidFill>
                  <a:srgbClr val="FEFFFF"/>
                </a:solidFill>
                <a:effectLst/>
                <a:uLnTx/>
                <a:uFillTx/>
                <a:latin typeface="+mn-lt"/>
                <a:ea typeface="+mn-ea"/>
                <a:cs typeface="+mn-cs"/>
              </a:rPr>
              <a:t>Click “Provider Account”</a:t>
            </a:r>
          </a:p>
          <a:p>
            <a:pPr marL="228600" marR="0" lvl="0" indent="-228600" fontAlgn="auto">
              <a:spcBef>
                <a:spcPts val="0"/>
              </a:spcBef>
              <a:spcAft>
                <a:spcPts val="600"/>
              </a:spcAft>
              <a:buClrTx/>
              <a:buSzTx/>
              <a:buFont typeface="Arial" panose="020B0604020202020204" pitchFamily="34" charset="0"/>
              <a:buChar char="•"/>
              <a:tabLst/>
              <a:defRPr/>
            </a:pPr>
            <a:endParaRPr kumimoji="0" lang="en-US" sz="1600" b="1" i="0" u="none" strike="noStrike" cap="none" spc="0" normalizeH="0" baseline="0" noProof="0" dirty="0">
              <a:ln>
                <a:noFill/>
              </a:ln>
              <a:solidFill>
                <a:srgbClr val="FEFFFF"/>
              </a:solidFill>
              <a:effectLst/>
              <a:uLnTx/>
              <a:uFillTx/>
              <a:latin typeface="+mn-lt"/>
              <a:ea typeface="+mn-ea"/>
              <a:cs typeface="+mn-cs"/>
            </a:endParaRPr>
          </a:p>
          <a:p>
            <a:pPr marL="228600" marR="0" lvl="0" indent="-228600" fontAlgn="auto">
              <a:spcBef>
                <a:spcPts val="0"/>
              </a:spcBef>
              <a:spcAft>
                <a:spcPts val="600"/>
              </a:spcAft>
              <a:buClrTx/>
              <a:buSzTx/>
              <a:buFont typeface="Arial" panose="020B0604020202020204" pitchFamily="34" charset="0"/>
              <a:buChar char="•"/>
              <a:tabLst/>
              <a:defRPr/>
            </a:pPr>
            <a:r>
              <a:rPr kumimoji="0" lang="en-US" sz="1600" b="1" i="0" u="none" strike="noStrike" cap="none" spc="0" normalizeH="0" baseline="0" noProof="0" dirty="0">
                <a:ln>
                  <a:noFill/>
                </a:ln>
                <a:solidFill>
                  <a:srgbClr val="FEFFFF"/>
                </a:solidFill>
                <a:effectLst/>
                <a:uLnTx/>
                <a:uFillTx/>
                <a:latin typeface="+mn-lt"/>
                <a:ea typeface="+mn-ea"/>
                <a:cs typeface="+mn-cs"/>
              </a:rPr>
              <a:t>Enter your Login ID</a:t>
            </a:r>
          </a:p>
          <a:p>
            <a:pPr marL="228600" marR="0" lvl="0" indent="-228600" fontAlgn="auto">
              <a:spcBef>
                <a:spcPts val="0"/>
              </a:spcBef>
              <a:spcAft>
                <a:spcPts val="600"/>
              </a:spcAft>
              <a:buClrTx/>
              <a:buSzTx/>
              <a:buFont typeface="Arial" panose="020B0604020202020204" pitchFamily="34" charset="0"/>
              <a:buChar char="•"/>
              <a:tabLst/>
              <a:defRPr/>
            </a:pPr>
            <a:endParaRPr kumimoji="0" lang="en-US" sz="1600" b="1" i="0" u="none" strike="noStrike" cap="none" spc="0" normalizeH="0" baseline="0" noProof="0" dirty="0">
              <a:ln>
                <a:noFill/>
              </a:ln>
              <a:solidFill>
                <a:srgbClr val="FEFFFF"/>
              </a:solidFill>
              <a:effectLst/>
              <a:uLnTx/>
              <a:uFillTx/>
              <a:latin typeface="+mn-lt"/>
              <a:ea typeface="+mn-ea"/>
              <a:cs typeface="+mn-cs"/>
            </a:endParaRPr>
          </a:p>
          <a:p>
            <a:pPr marL="228600" marR="0" lvl="0" indent="-228600" fontAlgn="auto">
              <a:spcBef>
                <a:spcPts val="0"/>
              </a:spcBef>
              <a:spcAft>
                <a:spcPts val="600"/>
              </a:spcAft>
              <a:buClrTx/>
              <a:buSzTx/>
              <a:buFont typeface="Arial" panose="020B0604020202020204" pitchFamily="34" charset="0"/>
              <a:buChar char="•"/>
              <a:tabLst/>
              <a:defRPr/>
            </a:pPr>
            <a:r>
              <a:rPr kumimoji="0" lang="en-US" sz="1600" b="1" i="0" u="none" strike="noStrike" cap="none" spc="0" normalizeH="0" baseline="0" noProof="0" dirty="0">
                <a:ln>
                  <a:noFill/>
                </a:ln>
                <a:solidFill>
                  <a:srgbClr val="FEFFFF"/>
                </a:solidFill>
                <a:effectLst/>
                <a:uLnTx/>
                <a:uFillTx/>
                <a:latin typeface="+mn-lt"/>
                <a:ea typeface="+mn-ea"/>
                <a:cs typeface="+mn-cs"/>
              </a:rPr>
              <a:t>Enter your Password </a:t>
            </a:r>
          </a:p>
          <a:p>
            <a:pPr marR="0" lvl="0" fontAlgn="auto">
              <a:spcBef>
                <a:spcPts val="0"/>
              </a:spcBef>
              <a:spcAft>
                <a:spcPts val="600"/>
              </a:spcAft>
              <a:buClrTx/>
              <a:buSzTx/>
              <a:tabLst/>
              <a:defRPr/>
            </a:pPr>
            <a:endParaRPr kumimoji="0" lang="en-US" sz="1600" b="1" i="0" u="none" strike="noStrike" cap="none" spc="0" normalizeH="0" baseline="0" noProof="0" dirty="0">
              <a:ln>
                <a:noFill/>
              </a:ln>
              <a:solidFill>
                <a:srgbClr val="FEFFFF"/>
              </a:solidFill>
              <a:effectLst/>
              <a:uLnTx/>
              <a:uFillTx/>
              <a:latin typeface="+mn-lt"/>
              <a:ea typeface="+mn-ea"/>
              <a:cs typeface="+mn-cs"/>
            </a:endParaRPr>
          </a:p>
          <a:p>
            <a:pPr marL="228600" marR="0" lvl="0" indent="-228600" fontAlgn="auto">
              <a:spcBef>
                <a:spcPts val="0"/>
              </a:spcBef>
              <a:spcAft>
                <a:spcPts val="600"/>
              </a:spcAft>
              <a:buClrTx/>
              <a:buSzTx/>
              <a:buFont typeface="Arial" panose="020B0604020202020204" pitchFamily="34" charset="0"/>
              <a:buChar char="•"/>
              <a:tabLst/>
              <a:defRPr/>
            </a:pPr>
            <a:r>
              <a:rPr lang="en-US" sz="1600" b="1" dirty="0">
                <a:solidFill>
                  <a:srgbClr val="FEFFFF"/>
                </a:solidFill>
                <a:latin typeface="+mn-lt"/>
                <a:ea typeface="+mn-ea"/>
                <a:cs typeface="+mn-cs"/>
              </a:rPr>
              <a:t>Click Sign In</a:t>
            </a:r>
            <a:endParaRPr kumimoji="0" lang="en-US" sz="1600" b="1" i="0" u="none" strike="noStrike" cap="none" spc="0" normalizeH="0" baseline="0" noProof="0" dirty="0">
              <a:ln>
                <a:noFill/>
              </a:ln>
              <a:solidFill>
                <a:srgbClr val="FEFFFF"/>
              </a:solidFill>
              <a:effectLst/>
              <a:uLnTx/>
              <a:uFillTx/>
              <a:latin typeface="+mn-lt"/>
              <a:ea typeface="+mn-ea"/>
              <a:cs typeface="+mn-cs"/>
            </a:endParaRPr>
          </a:p>
          <a:p>
            <a:pPr indent="-228600">
              <a:spcAft>
                <a:spcPts val="600"/>
              </a:spcAft>
              <a:buFont typeface="Arial" panose="020B0604020202020204" pitchFamily="34" charset="0"/>
              <a:buChar char="•"/>
            </a:pPr>
            <a:endParaRPr lang="en-US" sz="1900" dirty="0">
              <a:solidFill>
                <a:srgbClr val="FEFFFF"/>
              </a:solidFill>
              <a:latin typeface="+mn-lt"/>
              <a:ea typeface="+mn-ea"/>
              <a:cs typeface="+mn-cs"/>
            </a:endParaRPr>
          </a:p>
        </p:txBody>
      </p:sp>
      <p:sp>
        <p:nvSpPr>
          <p:cNvPr id="25" name="TextBox 24">
            <a:extLst>
              <a:ext uri="{FF2B5EF4-FFF2-40B4-BE49-F238E27FC236}">
                <a16:creationId xmlns:a16="http://schemas.microsoft.com/office/drawing/2014/main" id="{B24F0EA6-7F75-4268-B05F-D0A02E2DA26F}"/>
              </a:ext>
            </a:extLst>
          </p:cNvPr>
          <p:cNvSpPr txBox="1"/>
          <p:nvPr/>
        </p:nvSpPr>
        <p:spPr>
          <a:xfrm>
            <a:off x="1246696" y="1120337"/>
            <a:ext cx="2912349" cy="1200329"/>
          </a:xfrm>
          <a:prstGeom prst="rect">
            <a:avLst/>
          </a:prstGeom>
          <a:noFill/>
        </p:spPr>
        <p:txBody>
          <a:bodyPr wrap="square">
            <a:spAutoFit/>
          </a:bodyPr>
          <a:lstStyle/>
          <a:p>
            <a:r>
              <a:rPr kumimoji="0" lang="en-US" sz="3600" b="1" i="0" u="none" strike="noStrike" kern="1200" cap="none" spc="0" normalizeH="0" baseline="0" noProof="0" dirty="0">
                <a:ln>
                  <a:noFill/>
                </a:ln>
                <a:solidFill>
                  <a:srgbClr val="FEFFFF"/>
                </a:solidFill>
                <a:effectLst/>
                <a:uLnTx/>
                <a:uFillTx/>
                <a:latin typeface="Calibri" panose="020F0502020204030204"/>
                <a:ea typeface="+mn-ea"/>
                <a:cs typeface="+mn-cs"/>
              </a:rPr>
              <a:t>Log Into Your Dashboard</a:t>
            </a:r>
            <a:endParaRPr lang="en-US" sz="3600" dirty="0"/>
          </a:p>
        </p:txBody>
      </p:sp>
      <p:pic>
        <p:nvPicPr>
          <p:cNvPr id="3" name="Picture 2">
            <a:extLst>
              <a:ext uri="{FF2B5EF4-FFF2-40B4-BE49-F238E27FC236}">
                <a16:creationId xmlns:a16="http://schemas.microsoft.com/office/drawing/2014/main" id="{C31E2CED-C581-B289-196C-C83B1F5AE5EC}"/>
              </a:ext>
            </a:extLst>
          </p:cNvPr>
          <p:cNvPicPr>
            <a:picLocks noChangeAspect="1"/>
          </p:cNvPicPr>
          <p:nvPr/>
        </p:nvPicPr>
        <p:blipFill>
          <a:blip r:embed="rId4"/>
          <a:stretch>
            <a:fillRect/>
          </a:stretch>
        </p:blipFill>
        <p:spPr>
          <a:xfrm>
            <a:off x="5605391" y="911116"/>
            <a:ext cx="5446974" cy="4623543"/>
          </a:xfrm>
          <a:prstGeom prst="rect">
            <a:avLst/>
          </a:prstGeom>
        </p:spPr>
      </p:pic>
      <p:sp>
        <p:nvSpPr>
          <p:cNvPr id="5" name="Arrow: Right 4">
            <a:extLst>
              <a:ext uri="{FF2B5EF4-FFF2-40B4-BE49-F238E27FC236}">
                <a16:creationId xmlns:a16="http://schemas.microsoft.com/office/drawing/2014/main" id="{E3792E83-9C79-1012-FF1E-FC9D37D578CE}"/>
              </a:ext>
            </a:extLst>
          </p:cNvPr>
          <p:cNvSpPr/>
          <p:nvPr/>
        </p:nvSpPr>
        <p:spPr>
          <a:xfrm>
            <a:off x="5486081" y="3908872"/>
            <a:ext cx="1455313" cy="509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BC46A5F-CAD4-02F8-1999-A021F4A64768}"/>
              </a:ext>
            </a:extLst>
          </p:cNvPr>
          <p:cNvPicPr>
            <a:picLocks noChangeAspect="1"/>
          </p:cNvPicPr>
          <p:nvPr/>
        </p:nvPicPr>
        <p:blipFill rotWithShape="1">
          <a:blip r:embed="rId5">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308648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662D2-3F1F-A503-4D52-1CFA2DEB53BA}"/>
              </a:ext>
            </a:extLst>
          </p:cNvPr>
          <p:cNvPicPr>
            <a:picLocks noChangeAspect="1"/>
          </p:cNvPicPr>
          <p:nvPr/>
        </p:nvPicPr>
        <p:blipFill>
          <a:blip r:embed="rId3"/>
          <a:stretch>
            <a:fillRect/>
          </a:stretch>
        </p:blipFill>
        <p:spPr>
          <a:xfrm>
            <a:off x="0" y="723147"/>
            <a:ext cx="12192000" cy="5283484"/>
          </a:xfrm>
          <a:prstGeom prst="rect">
            <a:avLst/>
          </a:prstGeom>
        </p:spPr>
      </p:pic>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490537" y="6043598"/>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Provider Dashboard</a:t>
            </a:r>
          </a:p>
        </p:txBody>
      </p:sp>
      <p:pic>
        <p:nvPicPr>
          <p:cNvPr id="12" name="Picture 11">
            <a:extLst>
              <a:ext uri="{FF2B5EF4-FFF2-40B4-BE49-F238E27FC236}">
                <a16:creationId xmlns:a16="http://schemas.microsoft.com/office/drawing/2014/main" id="{37C4C6AE-95CA-68E9-CFDE-FCB0CF1E31C9}"/>
              </a:ext>
            </a:extLst>
          </p:cNvPr>
          <p:cNvPicPr>
            <a:picLocks noChangeAspect="1"/>
          </p:cNvPicPr>
          <p:nvPr/>
        </p:nvPicPr>
        <p:blipFill>
          <a:blip r:embed="rId4"/>
          <a:stretch>
            <a:fillRect/>
          </a:stretch>
        </p:blipFill>
        <p:spPr>
          <a:xfrm>
            <a:off x="0" y="69566"/>
            <a:ext cx="12192000" cy="652130"/>
          </a:xfrm>
          <a:prstGeom prst="rect">
            <a:avLst/>
          </a:prstGeom>
        </p:spPr>
      </p:pic>
      <p:sp>
        <p:nvSpPr>
          <p:cNvPr id="8" name="TextBox 7">
            <a:extLst>
              <a:ext uri="{FF2B5EF4-FFF2-40B4-BE49-F238E27FC236}">
                <a16:creationId xmlns:a16="http://schemas.microsoft.com/office/drawing/2014/main" id="{31F167B2-8640-3C46-6613-6538E0D08BED}"/>
              </a:ext>
            </a:extLst>
          </p:cNvPr>
          <p:cNvSpPr txBox="1"/>
          <p:nvPr/>
        </p:nvSpPr>
        <p:spPr>
          <a:xfrm>
            <a:off x="4047404" y="2088720"/>
            <a:ext cx="2428645" cy="923330"/>
          </a:xfrm>
          <a:prstGeom prst="rect">
            <a:avLst/>
          </a:prstGeom>
          <a:solidFill>
            <a:srgbClr val="FFFF00"/>
          </a:solidFill>
        </p:spPr>
        <p:txBody>
          <a:bodyPr wrap="square" rtlCol="0">
            <a:spAutoFit/>
          </a:bodyPr>
          <a:lstStyle/>
          <a:p>
            <a:pPr algn="ctr"/>
            <a:r>
              <a:rPr lang="en-US" b="1" dirty="0"/>
              <a:t>Click Invoicing to generate and submit invoices</a:t>
            </a:r>
          </a:p>
        </p:txBody>
      </p:sp>
      <p:cxnSp>
        <p:nvCxnSpPr>
          <p:cNvPr id="11" name="Connector: Elbow 10">
            <a:extLst>
              <a:ext uri="{FF2B5EF4-FFF2-40B4-BE49-F238E27FC236}">
                <a16:creationId xmlns:a16="http://schemas.microsoft.com/office/drawing/2014/main" id="{0FF76556-4A4E-D6D8-68CD-7C0A8BC85230}"/>
              </a:ext>
            </a:extLst>
          </p:cNvPr>
          <p:cNvCxnSpPr>
            <a:cxnSpLocks/>
          </p:cNvCxnSpPr>
          <p:nvPr/>
        </p:nvCxnSpPr>
        <p:spPr>
          <a:xfrm>
            <a:off x="3354162" y="1919335"/>
            <a:ext cx="774217" cy="707079"/>
          </a:xfrm>
          <a:prstGeom prst="bentConnector3">
            <a:avLst>
              <a:gd name="adj1" fmla="val -28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78394C3-6D53-B281-7B8C-E232F67B0FD7}"/>
              </a:ext>
            </a:extLst>
          </p:cNvPr>
          <p:cNvSpPr/>
          <p:nvPr/>
        </p:nvSpPr>
        <p:spPr>
          <a:xfrm>
            <a:off x="5937204" y="1095470"/>
            <a:ext cx="1477583" cy="330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09B3CE-7C02-AC79-386D-FDC723B37F6A}"/>
              </a:ext>
            </a:extLst>
          </p:cNvPr>
          <p:cNvSpPr/>
          <p:nvPr/>
        </p:nvSpPr>
        <p:spPr>
          <a:xfrm>
            <a:off x="11316833" y="288235"/>
            <a:ext cx="875168" cy="245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1A8D6311-366F-495C-8224-0C142113DE30}"/>
              </a:ext>
            </a:extLst>
          </p:cNvPr>
          <p:cNvSpPr/>
          <p:nvPr/>
        </p:nvSpPr>
        <p:spPr>
          <a:xfrm>
            <a:off x="2924269" y="1548142"/>
            <a:ext cx="340080" cy="270682"/>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0408F4F-1247-E565-063F-663731E5BB6C}"/>
              </a:ext>
            </a:extLst>
          </p:cNvPr>
          <p:cNvPicPr>
            <a:picLocks noChangeAspect="1"/>
          </p:cNvPicPr>
          <p:nvPr/>
        </p:nvPicPr>
        <p:blipFill rotWithShape="1">
          <a:blip r:embed="rId5">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287196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C14F220-872A-B668-B8B4-C5BDE716CA4D}"/>
              </a:ext>
            </a:extLst>
          </p:cNvPr>
          <p:cNvPicPr>
            <a:picLocks noChangeAspect="1"/>
          </p:cNvPicPr>
          <p:nvPr/>
        </p:nvPicPr>
        <p:blipFill>
          <a:blip r:embed="rId2"/>
          <a:stretch>
            <a:fillRect/>
          </a:stretch>
        </p:blipFill>
        <p:spPr>
          <a:xfrm>
            <a:off x="1120477" y="1311331"/>
            <a:ext cx="9951041" cy="4229192"/>
          </a:xfrm>
          <a:prstGeom prst="rect">
            <a:avLst/>
          </a:prstGeom>
        </p:spPr>
      </p:pic>
      <p:sp>
        <p:nvSpPr>
          <p:cNvPr id="9" name="Rectangle 8">
            <a:extLst>
              <a:ext uri="{FF2B5EF4-FFF2-40B4-BE49-F238E27FC236}">
                <a16:creationId xmlns:a16="http://schemas.microsoft.com/office/drawing/2014/main" id="{B39348CB-3E53-B9FE-AC7E-28F5C20CBC7C}"/>
              </a:ext>
            </a:extLst>
          </p:cNvPr>
          <p:cNvSpPr/>
          <p:nvPr/>
        </p:nvSpPr>
        <p:spPr>
          <a:xfrm>
            <a:off x="2650797" y="2344849"/>
            <a:ext cx="880055" cy="244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D666BAA1-D6EE-6983-EEB4-8714AA91C9F5}"/>
              </a:ext>
            </a:extLst>
          </p:cNvPr>
          <p:cNvCxnSpPr>
            <a:cxnSpLocks/>
          </p:cNvCxnSpPr>
          <p:nvPr/>
        </p:nvCxnSpPr>
        <p:spPr>
          <a:xfrm>
            <a:off x="9137875" y="686978"/>
            <a:ext cx="757564" cy="5343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EA9C0F8-B3AB-FE74-F504-0694167F504F}"/>
              </a:ext>
            </a:extLst>
          </p:cNvPr>
          <p:cNvSpPr txBox="1"/>
          <p:nvPr/>
        </p:nvSpPr>
        <p:spPr>
          <a:xfrm>
            <a:off x="7139554" y="208062"/>
            <a:ext cx="2079802" cy="923330"/>
          </a:xfrm>
          <a:prstGeom prst="rect">
            <a:avLst/>
          </a:prstGeom>
          <a:solidFill>
            <a:srgbClr val="FFFF00"/>
          </a:solidFill>
        </p:spPr>
        <p:txBody>
          <a:bodyPr wrap="square" rtlCol="0">
            <a:spAutoFit/>
          </a:bodyPr>
          <a:lstStyle/>
          <a:p>
            <a:pPr algn="ctr"/>
            <a:r>
              <a:rPr lang="en-US" b="1" dirty="0"/>
              <a:t>Select the Current School Year </a:t>
            </a:r>
            <a:br>
              <a:rPr lang="en-US" b="1" dirty="0"/>
            </a:br>
            <a:r>
              <a:rPr lang="en-US" b="1" dirty="0"/>
              <a:t>(SY</a:t>
            </a:r>
            <a:r>
              <a:rPr lang="en-US" b="1" dirty="0">
                <a:sym typeface="Wingdings" panose="05000000000000000000" pitchFamily="2" charset="2"/>
              </a:rPr>
              <a:t>: 2024-2025)</a:t>
            </a:r>
            <a:endParaRPr lang="en-US" b="1" dirty="0"/>
          </a:p>
        </p:txBody>
      </p:sp>
      <p:sp>
        <p:nvSpPr>
          <p:cNvPr id="13" name="Star: 5 Points 12">
            <a:extLst>
              <a:ext uri="{FF2B5EF4-FFF2-40B4-BE49-F238E27FC236}">
                <a16:creationId xmlns:a16="http://schemas.microsoft.com/office/drawing/2014/main" id="{A253D6F4-62E9-F0F4-E28B-CFA742CBA03D}"/>
              </a:ext>
            </a:extLst>
          </p:cNvPr>
          <p:cNvSpPr/>
          <p:nvPr/>
        </p:nvSpPr>
        <p:spPr>
          <a:xfrm>
            <a:off x="9786795" y="1311331"/>
            <a:ext cx="340080" cy="270682"/>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419E9FE-826A-0D20-9872-EBF44ED92D6D}"/>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254905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4837D-41A1-18CB-AE6B-C36CE0908A35}"/>
              </a:ext>
            </a:extLst>
          </p:cNvPr>
          <p:cNvPicPr>
            <a:picLocks noChangeAspect="1"/>
          </p:cNvPicPr>
          <p:nvPr/>
        </p:nvPicPr>
        <p:blipFill>
          <a:blip r:embed="rId2"/>
          <a:stretch>
            <a:fillRect/>
          </a:stretch>
        </p:blipFill>
        <p:spPr>
          <a:xfrm>
            <a:off x="352425" y="781571"/>
            <a:ext cx="11164285" cy="5452541"/>
          </a:xfrm>
          <a:prstGeom prst="rect">
            <a:avLst/>
          </a:prstGeom>
        </p:spPr>
      </p:pic>
      <p:sp>
        <p:nvSpPr>
          <p:cNvPr id="4" name="Star: 5 Points 3">
            <a:extLst>
              <a:ext uri="{FF2B5EF4-FFF2-40B4-BE49-F238E27FC236}">
                <a16:creationId xmlns:a16="http://schemas.microsoft.com/office/drawing/2014/main" id="{4EB9E67C-89E0-111D-C928-B71C36E599E6}"/>
              </a:ext>
            </a:extLst>
          </p:cNvPr>
          <p:cNvSpPr/>
          <p:nvPr/>
        </p:nvSpPr>
        <p:spPr>
          <a:xfrm>
            <a:off x="4698748" y="3648546"/>
            <a:ext cx="340080" cy="270682"/>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CE7B64-49C5-73DD-30B4-8312D723553F}"/>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44046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5AF013B2-FF0D-C521-C440-D5E8375D838F}"/>
              </a:ext>
            </a:extLst>
          </p:cNvPr>
          <p:cNvPicPr>
            <a:picLocks noChangeAspect="1"/>
          </p:cNvPicPr>
          <p:nvPr/>
        </p:nvPicPr>
        <p:blipFill>
          <a:blip r:embed="rId2"/>
          <a:stretch>
            <a:fillRect/>
          </a:stretch>
        </p:blipFill>
        <p:spPr>
          <a:xfrm>
            <a:off x="1709579" y="457200"/>
            <a:ext cx="8772842" cy="5943600"/>
          </a:xfrm>
          <a:prstGeom prst="rect">
            <a:avLst/>
          </a:prstGeom>
        </p:spPr>
      </p:pic>
      <p:sp>
        <p:nvSpPr>
          <p:cNvPr id="3" name="Arrow: Down 2">
            <a:extLst>
              <a:ext uri="{FF2B5EF4-FFF2-40B4-BE49-F238E27FC236}">
                <a16:creationId xmlns:a16="http://schemas.microsoft.com/office/drawing/2014/main" id="{19F3C0C7-9C70-B4DD-DA1F-180EA4E6CE29}"/>
              </a:ext>
            </a:extLst>
          </p:cNvPr>
          <p:cNvSpPr/>
          <p:nvPr/>
        </p:nvSpPr>
        <p:spPr>
          <a:xfrm rot="10800000">
            <a:off x="4312458" y="1734009"/>
            <a:ext cx="441308" cy="761357"/>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96DDC0-C311-5142-2D31-A3834E54CB03}"/>
              </a:ext>
            </a:extLst>
          </p:cNvPr>
          <p:cNvSpPr txBox="1"/>
          <p:nvPr/>
        </p:nvSpPr>
        <p:spPr>
          <a:xfrm>
            <a:off x="3240887" y="2540342"/>
            <a:ext cx="2584450" cy="369332"/>
          </a:xfrm>
          <a:prstGeom prst="rect">
            <a:avLst/>
          </a:prstGeom>
          <a:solidFill>
            <a:srgbClr val="FFFF00"/>
          </a:solidFill>
          <a:ln>
            <a:noFill/>
          </a:ln>
        </p:spPr>
        <p:txBody>
          <a:bodyPr wrap="square" rtlCol="0">
            <a:spAutoFit/>
          </a:bodyPr>
          <a:lstStyle/>
          <a:p>
            <a:pPr algn="ctr"/>
            <a:r>
              <a:rPr lang="en-US" b="1" dirty="0"/>
              <a:t>Click “New Invoice”</a:t>
            </a:r>
          </a:p>
        </p:txBody>
      </p:sp>
      <p:sp>
        <p:nvSpPr>
          <p:cNvPr id="9" name="Star: 5 Points 8">
            <a:extLst>
              <a:ext uri="{FF2B5EF4-FFF2-40B4-BE49-F238E27FC236}">
                <a16:creationId xmlns:a16="http://schemas.microsoft.com/office/drawing/2014/main" id="{D87398FC-36A6-CE4F-F999-D98C1EC6D24C}"/>
              </a:ext>
            </a:extLst>
          </p:cNvPr>
          <p:cNvSpPr/>
          <p:nvPr/>
        </p:nvSpPr>
        <p:spPr>
          <a:xfrm>
            <a:off x="3585172" y="1404622"/>
            <a:ext cx="340080" cy="270682"/>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ADC80D4-30C8-1ACB-C530-E811A175EA32}"/>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287385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6176824-7946-6969-3841-DD5C101DF4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7" name="Rectangle 26">
              <a:extLst>
                <a:ext uri="{FF2B5EF4-FFF2-40B4-BE49-F238E27FC236}">
                  <a16:creationId xmlns:a16="http://schemas.microsoft.com/office/drawing/2014/main" id="{C5675077-BFF1-36B0-EA6D-B4599DBA7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637796C-75D6-BAA5-036C-0E9E7F85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BFBD50A-DBB5-04FA-45B9-183C84E4C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2659E1E-0E9F-DC4F-40A9-CFA17EDF7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8217318" y="7059"/>
              <a:ext cx="3974283" cy="6872683"/>
            </a:xfrm>
            <a:prstGeom prst="rect">
              <a:avLst/>
            </a:prstGeom>
            <a:gradFill flip="none" rotWithShape="1">
              <a:gsLst>
                <a:gs pos="0">
                  <a:schemeClr val="accent2">
                    <a:alpha val="64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33" name="Picture 32">
            <a:extLst>
              <a:ext uri="{FF2B5EF4-FFF2-40B4-BE49-F238E27FC236}">
                <a16:creationId xmlns:a16="http://schemas.microsoft.com/office/drawing/2014/main" id="{1EFA2E1B-BEE5-0A8F-A1B6-A9CDBDCA2484}"/>
              </a:ext>
            </a:extLst>
          </p:cNvPr>
          <p:cNvPicPr>
            <a:picLocks noChangeAspect="1"/>
          </p:cNvPicPr>
          <p:nvPr/>
        </p:nvPicPr>
        <p:blipFill>
          <a:blip r:embed="rId2"/>
          <a:stretch>
            <a:fillRect/>
          </a:stretch>
        </p:blipFill>
        <p:spPr>
          <a:xfrm>
            <a:off x="1482755" y="14400"/>
            <a:ext cx="8481160" cy="6858000"/>
          </a:xfrm>
          <a:prstGeom prst="rect">
            <a:avLst/>
          </a:prstGeom>
        </p:spPr>
      </p:pic>
      <p:sp>
        <p:nvSpPr>
          <p:cNvPr id="9" name="TextBox 8">
            <a:extLst>
              <a:ext uri="{FF2B5EF4-FFF2-40B4-BE49-F238E27FC236}">
                <a16:creationId xmlns:a16="http://schemas.microsoft.com/office/drawing/2014/main" id="{47B6D630-A7F4-836B-48BD-65C431387E97}"/>
              </a:ext>
            </a:extLst>
          </p:cNvPr>
          <p:cNvSpPr txBox="1"/>
          <p:nvPr/>
        </p:nvSpPr>
        <p:spPr>
          <a:xfrm>
            <a:off x="1677917" y="1246523"/>
            <a:ext cx="1866900" cy="307777"/>
          </a:xfrm>
          <a:prstGeom prst="rect">
            <a:avLst/>
          </a:prstGeom>
          <a:solidFill>
            <a:srgbClr val="FFFF00"/>
          </a:solidFill>
          <a:ln>
            <a:solidFill>
              <a:schemeClr val="tx1"/>
            </a:solidFill>
          </a:ln>
        </p:spPr>
        <p:txBody>
          <a:bodyPr wrap="square" rtlCol="0">
            <a:spAutoFit/>
          </a:bodyPr>
          <a:lstStyle/>
          <a:p>
            <a:r>
              <a:rPr lang="en-US" sz="1400" b="1" dirty="0"/>
              <a:t>1. Select your school</a:t>
            </a:r>
          </a:p>
        </p:txBody>
      </p:sp>
      <p:sp>
        <p:nvSpPr>
          <p:cNvPr id="15" name="TextBox 14">
            <a:extLst>
              <a:ext uri="{FF2B5EF4-FFF2-40B4-BE49-F238E27FC236}">
                <a16:creationId xmlns:a16="http://schemas.microsoft.com/office/drawing/2014/main" id="{CB2206A9-5B00-0BAE-712A-1762D40F3774}"/>
              </a:ext>
            </a:extLst>
          </p:cNvPr>
          <p:cNvSpPr txBox="1"/>
          <p:nvPr/>
        </p:nvSpPr>
        <p:spPr>
          <a:xfrm>
            <a:off x="1677917" y="1719400"/>
            <a:ext cx="1593850" cy="307777"/>
          </a:xfrm>
          <a:prstGeom prst="rect">
            <a:avLst/>
          </a:prstGeom>
          <a:solidFill>
            <a:srgbClr val="FFFF00"/>
          </a:solidFill>
          <a:ln>
            <a:solidFill>
              <a:schemeClr val="tx1"/>
            </a:solidFill>
          </a:ln>
        </p:spPr>
        <p:txBody>
          <a:bodyPr wrap="square" rtlCol="0">
            <a:spAutoFit/>
          </a:bodyPr>
          <a:lstStyle/>
          <a:p>
            <a:r>
              <a:rPr lang="en-US" sz="1400" b="1" dirty="0"/>
              <a:t>2. Select student</a:t>
            </a:r>
          </a:p>
        </p:txBody>
      </p:sp>
      <p:sp>
        <p:nvSpPr>
          <p:cNvPr id="17" name="TextBox 16">
            <a:extLst>
              <a:ext uri="{FF2B5EF4-FFF2-40B4-BE49-F238E27FC236}">
                <a16:creationId xmlns:a16="http://schemas.microsoft.com/office/drawing/2014/main" id="{3121FB04-DF76-EA31-32E0-C5B64BC1A222}"/>
              </a:ext>
            </a:extLst>
          </p:cNvPr>
          <p:cNvSpPr txBox="1"/>
          <p:nvPr/>
        </p:nvSpPr>
        <p:spPr>
          <a:xfrm>
            <a:off x="1732525" y="2132459"/>
            <a:ext cx="991119" cy="738664"/>
          </a:xfrm>
          <a:prstGeom prst="rect">
            <a:avLst/>
          </a:prstGeom>
          <a:solidFill>
            <a:srgbClr val="FFFF00"/>
          </a:solidFill>
          <a:ln>
            <a:solidFill>
              <a:schemeClr val="tx1"/>
            </a:solidFill>
          </a:ln>
        </p:spPr>
        <p:txBody>
          <a:bodyPr wrap="square" rtlCol="0">
            <a:spAutoFit/>
          </a:bodyPr>
          <a:lstStyle/>
          <a:p>
            <a:r>
              <a:rPr lang="en-US" sz="1400" b="1" dirty="0"/>
              <a:t>3. Select Month of Invoice</a:t>
            </a:r>
          </a:p>
        </p:txBody>
      </p:sp>
      <p:sp>
        <p:nvSpPr>
          <p:cNvPr id="19" name="TextBox 18">
            <a:extLst>
              <a:ext uri="{FF2B5EF4-FFF2-40B4-BE49-F238E27FC236}">
                <a16:creationId xmlns:a16="http://schemas.microsoft.com/office/drawing/2014/main" id="{321ADC56-B3EC-8BEF-558B-1EA18AC5EC45}"/>
              </a:ext>
            </a:extLst>
          </p:cNvPr>
          <p:cNvSpPr txBox="1"/>
          <p:nvPr/>
        </p:nvSpPr>
        <p:spPr>
          <a:xfrm>
            <a:off x="2328457" y="3284646"/>
            <a:ext cx="1593850" cy="954107"/>
          </a:xfrm>
          <a:prstGeom prst="rect">
            <a:avLst/>
          </a:prstGeom>
          <a:solidFill>
            <a:srgbClr val="FFFF00"/>
          </a:solidFill>
          <a:ln>
            <a:solidFill>
              <a:schemeClr val="tx1"/>
            </a:solidFill>
          </a:ln>
        </p:spPr>
        <p:txBody>
          <a:bodyPr wrap="square" rtlCol="0">
            <a:spAutoFit/>
          </a:bodyPr>
          <a:lstStyle/>
          <a:p>
            <a:r>
              <a:rPr lang="en-US" sz="1400" b="1" dirty="0"/>
              <a:t>4. Select the days that you are invoicing for that child</a:t>
            </a:r>
          </a:p>
        </p:txBody>
      </p:sp>
      <p:sp>
        <p:nvSpPr>
          <p:cNvPr id="22" name="TextBox 21">
            <a:extLst>
              <a:ext uri="{FF2B5EF4-FFF2-40B4-BE49-F238E27FC236}">
                <a16:creationId xmlns:a16="http://schemas.microsoft.com/office/drawing/2014/main" id="{E02CC6AA-D299-9B39-929F-FA1B2083A452}"/>
              </a:ext>
            </a:extLst>
          </p:cNvPr>
          <p:cNvSpPr txBox="1"/>
          <p:nvPr/>
        </p:nvSpPr>
        <p:spPr>
          <a:xfrm>
            <a:off x="6371091" y="4787900"/>
            <a:ext cx="2461759" cy="738664"/>
          </a:xfrm>
          <a:prstGeom prst="rect">
            <a:avLst/>
          </a:prstGeom>
          <a:solidFill>
            <a:srgbClr val="FFFF00"/>
          </a:solidFill>
          <a:ln>
            <a:solidFill>
              <a:schemeClr val="tx1"/>
            </a:solidFill>
          </a:ln>
        </p:spPr>
        <p:txBody>
          <a:bodyPr wrap="square">
            <a:spAutoFit/>
          </a:bodyPr>
          <a:lstStyle/>
          <a:p>
            <a:r>
              <a:rPr lang="en-US" sz="1400" b="1" i="1" dirty="0"/>
              <a:t>*Note: </a:t>
            </a:r>
            <a:r>
              <a:rPr lang="en-US" sz="1400" i="1" dirty="0"/>
              <a:t>For Hourly Rate you can change to a lower amount but no more than $6.66 per hour</a:t>
            </a:r>
          </a:p>
        </p:txBody>
      </p:sp>
      <p:cxnSp>
        <p:nvCxnSpPr>
          <p:cNvPr id="36" name="Straight Arrow Connector 35">
            <a:extLst>
              <a:ext uri="{FF2B5EF4-FFF2-40B4-BE49-F238E27FC236}">
                <a16:creationId xmlns:a16="http://schemas.microsoft.com/office/drawing/2014/main" id="{9342DC5F-6B2E-6548-8673-6C8667947FD3}"/>
              </a:ext>
            </a:extLst>
          </p:cNvPr>
          <p:cNvCxnSpPr>
            <a:cxnSpLocks/>
          </p:cNvCxnSpPr>
          <p:nvPr/>
        </p:nvCxnSpPr>
        <p:spPr>
          <a:xfrm>
            <a:off x="3392916" y="6252239"/>
            <a:ext cx="755624" cy="3658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B10749A-2B1F-9669-BA4C-D83079A38E3F}"/>
              </a:ext>
            </a:extLst>
          </p:cNvPr>
          <p:cNvSpPr txBox="1"/>
          <p:nvPr/>
        </p:nvSpPr>
        <p:spPr>
          <a:xfrm>
            <a:off x="1950967" y="5889493"/>
            <a:ext cx="1593850" cy="954107"/>
          </a:xfrm>
          <a:prstGeom prst="rect">
            <a:avLst/>
          </a:prstGeom>
          <a:solidFill>
            <a:srgbClr val="FFFF00"/>
          </a:solidFill>
          <a:ln>
            <a:solidFill>
              <a:schemeClr val="tx1"/>
            </a:solidFill>
          </a:ln>
        </p:spPr>
        <p:txBody>
          <a:bodyPr wrap="square" rtlCol="0">
            <a:spAutoFit/>
          </a:bodyPr>
          <a:lstStyle/>
          <a:p>
            <a:r>
              <a:rPr lang="en-US" sz="1400" b="1" dirty="0"/>
              <a:t>5. Click Save &amp; Submit then can enter other students</a:t>
            </a:r>
          </a:p>
        </p:txBody>
      </p:sp>
      <p:sp>
        <p:nvSpPr>
          <p:cNvPr id="18" name="Star: 5 Points 17">
            <a:extLst>
              <a:ext uri="{FF2B5EF4-FFF2-40B4-BE49-F238E27FC236}">
                <a16:creationId xmlns:a16="http://schemas.microsoft.com/office/drawing/2014/main" id="{C14C7AED-DBA8-F513-82AE-A92BDDCC44E5}"/>
              </a:ext>
            </a:extLst>
          </p:cNvPr>
          <p:cNvSpPr/>
          <p:nvPr/>
        </p:nvSpPr>
        <p:spPr>
          <a:xfrm>
            <a:off x="4148540" y="6554474"/>
            <a:ext cx="340080" cy="270682"/>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914B41D-19BE-28E4-B711-7460C7D05D9C}"/>
              </a:ext>
            </a:extLst>
          </p:cNvPr>
          <p:cNvSpPr txBox="1"/>
          <p:nvPr/>
        </p:nvSpPr>
        <p:spPr>
          <a:xfrm>
            <a:off x="6371090" y="2240181"/>
            <a:ext cx="2461759" cy="523220"/>
          </a:xfrm>
          <a:prstGeom prst="rect">
            <a:avLst/>
          </a:prstGeom>
          <a:solidFill>
            <a:srgbClr val="FFFF00"/>
          </a:solidFill>
          <a:ln>
            <a:solidFill>
              <a:schemeClr val="tx1"/>
            </a:solidFill>
          </a:ln>
        </p:spPr>
        <p:txBody>
          <a:bodyPr wrap="square">
            <a:spAutoFit/>
          </a:bodyPr>
          <a:lstStyle/>
          <a:p>
            <a:r>
              <a:rPr lang="en-US" sz="1400" b="1" i="1" dirty="0"/>
              <a:t>*Note: </a:t>
            </a:r>
            <a:r>
              <a:rPr lang="en-US" sz="1400" i="1" dirty="0"/>
              <a:t>You cannot invoice us until the month has concluded </a:t>
            </a:r>
          </a:p>
        </p:txBody>
      </p:sp>
      <p:pic>
        <p:nvPicPr>
          <p:cNvPr id="21" name="Picture 20">
            <a:extLst>
              <a:ext uri="{FF2B5EF4-FFF2-40B4-BE49-F238E27FC236}">
                <a16:creationId xmlns:a16="http://schemas.microsoft.com/office/drawing/2014/main" id="{F7BCB0EB-C3B8-A426-CEFB-5C7A8F0EF147}"/>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42152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21E1A098E79343845533E272081A49" ma:contentTypeVersion="11" ma:contentTypeDescription="Create a new document." ma:contentTypeScope="" ma:versionID="89b4135a52e3b9b809bb42e1a529259d">
  <xsd:schema xmlns:xsd="http://www.w3.org/2001/XMLSchema" xmlns:xs="http://www.w3.org/2001/XMLSchema" xmlns:p="http://schemas.microsoft.com/office/2006/metadata/properties" xmlns:ns3="4a0cab04-da1a-4c1a-9b6d-dfb4ba6e6ad8" xmlns:ns4="8140dac8-9186-45b2-b6a3-370fc8589def" targetNamespace="http://schemas.microsoft.com/office/2006/metadata/properties" ma:root="true" ma:fieldsID="66b7677ca1571e75f9352931ec9c9417" ns3:_="" ns4:_="">
    <xsd:import namespace="4a0cab04-da1a-4c1a-9b6d-dfb4ba6e6ad8"/>
    <xsd:import namespace="8140dac8-9186-45b2-b6a3-370fc8589d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cab04-da1a-4c1a-9b6d-dfb4ba6e6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0dac8-9186-45b2-b6a3-370fc8589de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0C443B-6EAE-411D-AB2C-AE3C1B3CF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cab04-da1a-4c1a-9b6d-dfb4ba6e6ad8"/>
    <ds:schemaRef ds:uri="8140dac8-9186-45b2-b6a3-370fc8589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4241BB-86B3-46B3-BF2F-8397B27ECCDD}">
  <ds:schemaRefs>
    <ds:schemaRef ds:uri="http://schemas.microsoft.com/office/infopath/2007/PartnerControls"/>
    <ds:schemaRef ds:uri="http://purl.org/dc/dcmitype/"/>
    <ds:schemaRef ds:uri="http://purl.org/dc/terms/"/>
    <ds:schemaRef ds:uri="http://purl.org/dc/elements/1.1/"/>
    <ds:schemaRef ds:uri="8140dac8-9186-45b2-b6a3-370fc8589def"/>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4a0cab04-da1a-4c1a-9b6d-dfb4ba6e6ad8"/>
  </ds:schemaRefs>
</ds:datastoreItem>
</file>

<file path=customXml/itemProps3.xml><?xml version="1.0" encoding="utf-8"?>
<ds:datastoreItem xmlns:ds="http://schemas.openxmlformats.org/officeDocument/2006/customXml" ds:itemID="{11443B42-944E-45FD-A3F9-CD38A1BAAA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901</TotalTime>
  <Words>405</Words>
  <Application>Microsoft Office PowerPoint</Application>
  <PresentationFormat>Widescreen</PresentationFormat>
  <Paragraphs>56</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Abadi</vt:lpstr>
      <vt:lpstr>Abadi Extra Light</vt:lpstr>
      <vt:lpstr>Arial</vt:lpstr>
      <vt:lpstr>Avenir Black</vt:lpstr>
      <vt:lpstr>Calibri</vt:lpstr>
      <vt:lpstr>Calibri Light</vt:lpstr>
      <vt:lpstr>Wingdings</vt:lpstr>
      <vt:lpstr>Office Theme</vt:lpstr>
      <vt:lpstr>PowerPoint Presentation</vt:lpstr>
      <vt:lpstr>PowerPoint Presentation</vt:lpstr>
      <vt:lpstr>PowerPoint Presentation</vt:lpstr>
      <vt:lpstr>PowerPoint Presentation</vt:lpstr>
      <vt:lpstr>Provider Dashboard</vt:lpstr>
      <vt:lpstr>PowerPoint Presentation</vt:lpstr>
      <vt:lpstr>PowerPoint Presentation</vt:lpstr>
      <vt:lpstr>PowerPoint Presentation</vt:lpstr>
      <vt:lpstr>PowerPoint Presentation</vt:lpstr>
      <vt:lpstr>       </vt:lpstr>
      <vt:lpstr>Provider Payment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Maggie</dc:creator>
  <cp:lastModifiedBy>Brown, Maggie</cp:lastModifiedBy>
  <cp:revision>41</cp:revision>
  <dcterms:created xsi:type="dcterms:W3CDTF">2021-05-17T20:33:36Z</dcterms:created>
  <dcterms:modified xsi:type="dcterms:W3CDTF">2025-08-05T17:51:18Z</dcterms:modified>
</cp:coreProperties>
</file>