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1226" r:id="rId5"/>
    <p:sldId id="1166" r:id="rId6"/>
    <p:sldId id="1227" r:id="rId7"/>
    <p:sldId id="1189" r:id="rId8"/>
    <p:sldId id="1183" r:id="rId9"/>
    <p:sldId id="1211" r:id="rId10"/>
    <p:sldId id="1224" r:id="rId11"/>
    <p:sldId id="1228" r:id="rId12"/>
    <p:sldId id="1230" r:id="rId13"/>
    <p:sldId id="1214" r:id="rId14"/>
    <p:sldId id="1216" r:id="rId15"/>
    <p:sldId id="1217" r:id="rId16"/>
    <p:sldId id="1218" r:id="rId17"/>
    <p:sldId id="1219" r:id="rId18"/>
    <p:sldId id="1220" r:id="rId19"/>
    <p:sldId id="1232" r:id="rId20"/>
    <p:sldId id="1231" r:id="rId21"/>
    <p:sldId id="10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o, Ines" initials="MI" lastIdx="5" clrIdx="0">
    <p:extLst>
      <p:ext uri="{19B8F6BF-5375-455C-9EA6-DF929625EA0E}">
        <p15:presenceInfo xmlns:p15="http://schemas.microsoft.com/office/powerpoint/2012/main" userId="S::inesmato@miamibeachfl.gov::e3199610-24e5-44cf-b343-27fc5b377739" providerId="AD"/>
      </p:ext>
    </p:extLst>
  </p:cmAuthor>
  <p:cmAuthor id="2" name="Brown, Maggie" initials="BM" lastIdx="1" clrIdx="1">
    <p:extLst>
      <p:ext uri="{19B8F6BF-5375-455C-9EA6-DF929625EA0E}">
        <p15:presenceInfo xmlns:p15="http://schemas.microsoft.com/office/powerpoint/2012/main" userId="S::MaggieBrown@miamibeachfl.gov::448fcf2b-68db-4aae-bbf1-f4389ea5c8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4660"/>
  </p:normalViewPr>
  <p:slideViewPr>
    <p:cSldViewPr snapToGrid="0">
      <p:cViewPr varScale="1">
        <p:scale>
          <a:sx n="96" d="100"/>
          <a:sy n="96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21A2B-EEC6-42C9-A5AE-F07DB2F8B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6C777-C097-4B95-A4C3-F1B2914F9D81}">
      <dgm:prSet phldrT="[Text]" custT="1"/>
      <dgm:spPr/>
      <dgm:t>
        <a:bodyPr/>
        <a:lstStyle/>
        <a:p>
          <a:r>
            <a:rPr lang="en-US" sz="2400" dirty="0"/>
            <a:t>Status of 2026-2027 Scholarship Funds and Provider Agreements</a:t>
          </a:r>
          <a:endParaRPr lang="en-US" sz="2400" b="1" dirty="0">
            <a:latin typeface="Avenir Black" panose="02000503020000020003"/>
          </a:endParaRPr>
        </a:p>
      </dgm:t>
    </dgm:pt>
    <dgm:pt modelId="{DD009F7A-D1D1-456F-AE2B-F5915BD7985D}" type="parTrans" cxnId="{92BE2EA1-0FB3-4D71-BDE8-45E624F92472}">
      <dgm:prSet/>
      <dgm:spPr/>
      <dgm:t>
        <a:bodyPr/>
        <a:lstStyle/>
        <a:p>
          <a:endParaRPr lang="en-US" sz="2000"/>
        </a:p>
      </dgm:t>
    </dgm:pt>
    <dgm:pt modelId="{6FBB3F43-9C95-4A56-86DA-D2165F4CD5FF}" type="sibTrans" cxnId="{92BE2EA1-0FB3-4D71-BDE8-45E624F92472}">
      <dgm:prSet/>
      <dgm:spPr/>
      <dgm:t>
        <a:bodyPr/>
        <a:lstStyle/>
        <a:p>
          <a:endParaRPr lang="en-US" sz="2000"/>
        </a:p>
      </dgm:t>
    </dgm:pt>
    <dgm:pt modelId="{07D6228E-CA0F-4320-8AD1-31EF78234256}">
      <dgm:prSet custT="1"/>
      <dgm:spPr/>
      <dgm:t>
        <a:bodyPr/>
        <a:lstStyle/>
        <a:p>
          <a:r>
            <a:rPr lang="en-US" sz="2400" dirty="0"/>
            <a:t>How to View Status of Invoices (2025-2026 school year)</a:t>
          </a:r>
        </a:p>
      </dgm:t>
    </dgm:pt>
    <dgm:pt modelId="{1E05E20B-508C-47FB-935F-088A02FC9D0E}" type="parTrans" cxnId="{C280411A-51D7-4147-A887-2146BE0119C8}">
      <dgm:prSet/>
      <dgm:spPr/>
      <dgm:t>
        <a:bodyPr/>
        <a:lstStyle/>
        <a:p>
          <a:endParaRPr lang="en-US"/>
        </a:p>
      </dgm:t>
    </dgm:pt>
    <dgm:pt modelId="{E1EC4A27-7CDB-4243-9054-E01643D6B644}" type="sibTrans" cxnId="{C280411A-51D7-4147-A887-2146BE0119C8}">
      <dgm:prSet/>
      <dgm:spPr/>
      <dgm:t>
        <a:bodyPr/>
        <a:lstStyle/>
        <a:p>
          <a:endParaRPr lang="en-US"/>
        </a:p>
      </dgm:t>
    </dgm:pt>
    <dgm:pt modelId="{DDF719EC-6F57-4058-8E62-05586949A923}">
      <dgm:prSet custT="1"/>
      <dgm:spPr/>
      <dgm:t>
        <a:bodyPr/>
        <a:lstStyle/>
        <a:p>
          <a:r>
            <a:rPr lang="en-US" sz="2400" dirty="0"/>
            <a:t>How to Confirm Enrollment in the Provider Dashboard </a:t>
          </a:r>
          <a:r>
            <a:rPr lang="en-US" sz="2400"/>
            <a:t>(2026-2027)</a:t>
          </a:r>
          <a:endParaRPr lang="en-US" sz="2400" dirty="0"/>
        </a:p>
      </dgm:t>
    </dgm:pt>
    <dgm:pt modelId="{8DE553C0-4B6F-4101-B8D4-DA07193E15A7}" type="parTrans" cxnId="{465B8A64-5358-47A5-848D-4CC64663235B}">
      <dgm:prSet/>
      <dgm:spPr/>
      <dgm:t>
        <a:bodyPr/>
        <a:lstStyle/>
        <a:p>
          <a:endParaRPr lang="en-US"/>
        </a:p>
      </dgm:t>
    </dgm:pt>
    <dgm:pt modelId="{5C16BF7C-BAA6-44A2-92B9-E617BD3B79F3}" type="sibTrans" cxnId="{465B8A64-5358-47A5-848D-4CC64663235B}">
      <dgm:prSet/>
      <dgm:spPr/>
      <dgm:t>
        <a:bodyPr/>
        <a:lstStyle/>
        <a:p>
          <a:endParaRPr lang="en-US"/>
        </a:p>
      </dgm:t>
    </dgm:pt>
    <dgm:pt modelId="{26AFBFF8-6499-48ED-8C7D-F9470509E538}" type="pres">
      <dgm:prSet presAssocID="{31121A2B-EEC6-42C9-A5AE-F07DB2F8B479}" presName="linear" presStyleCnt="0">
        <dgm:presLayoutVars>
          <dgm:animLvl val="lvl"/>
          <dgm:resizeHandles val="exact"/>
        </dgm:presLayoutVars>
      </dgm:prSet>
      <dgm:spPr/>
    </dgm:pt>
    <dgm:pt modelId="{EB3E04D3-4B3D-4985-9C68-F877FA3D3B5B}" type="pres">
      <dgm:prSet presAssocID="{2DE6C777-C097-4B95-A4C3-F1B2914F9D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4E021-9C3D-4A0F-81F3-4B0E85F7AF79}" type="pres">
      <dgm:prSet presAssocID="{6FBB3F43-9C95-4A56-86DA-D2165F4CD5FF}" presName="spacer" presStyleCnt="0"/>
      <dgm:spPr/>
    </dgm:pt>
    <dgm:pt modelId="{8C7167DA-0E96-419B-93F1-5F55BFDB8377}" type="pres">
      <dgm:prSet presAssocID="{DDF719EC-6F57-4058-8E62-05586949A9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1C4336-FB9B-493A-82EE-235E67C5A6BC}" type="pres">
      <dgm:prSet presAssocID="{5C16BF7C-BAA6-44A2-92B9-E617BD3B79F3}" presName="spacer" presStyleCnt="0"/>
      <dgm:spPr/>
    </dgm:pt>
    <dgm:pt modelId="{D1A606DC-04AF-4343-B2E4-81646C055EEF}" type="pres">
      <dgm:prSet presAssocID="{07D6228E-CA0F-4320-8AD1-31EF78234256}" presName="parentText" presStyleLbl="node1" presStyleIdx="2" presStyleCnt="3" custLinFactNeighborX="127" custLinFactNeighborY="2944">
        <dgm:presLayoutVars>
          <dgm:chMax val="0"/>
          <dgm:bulletEnabled val="1"/>
        </dgm:presLayoutVars>
      </dgm:prSet>
      <dgm:spPr/>
    </dgm:pt>
  </dgm:ptLst>
  <dgm:cxnLst>
    <dgm:cxn modelId="{C280411A-51D7-4147-A887-2146BE0119C8}" srcId="{31121A2B-EEC6-42C9-A5AE-F07DB2F8B479}" destId="{07D6228E-CA0F-4320-8AD1-31EF78234256}" srcOrd="2" destOrd="0" parTransId="{1E05E20B-508C-47FB-935F-088A02FC9D0E}" sibTransId="{E1EC4A27-7CDB-4243-9054-E01643D6B644}"/>
    <dgm:cxn modelId="{787A0A25-368C-41D5-BF88-4337935AB115}" type="presOf" srcId="{31121A2B-EEC6-42C9-A5AE-F07DB2F8B479}" destId="{26AFBFF8-6499-48ED-8C7D-F9470509E538}" srcOrd="0" destOrd="0" presId="urn:microsoft.com/office/officeart/2005/8/layout/vList2"/>
    <dgm:cxn modelId="{465B8A64-5358-47A5-848D-4CC64663235B}" srcId="{31121A2B-EEC6-42C9-A5AE-F07DB2F8B479}" destId="{DDF719EC-6F57-4058-8E62-05586949A923}" srcOrd="1" destOrd="0" parTransId="{8DE553C0-4B6F-4101-B8D4-DA07193E15A7}" sibTransId="{5C16BF7C-BAA6-44A2-92B9-E617BD3B79F3}"/>
    <dgm:cxn modelId="{4C46AA70-0C41-4A35-8D37-AC7F76A96A77}" type="presOf" srcId="{DDF719EC-6F57-4058-8E62-05586949A923}" destId="{8C7167DA-0E96-419B-93F1-5F55BFDB8377}" srcOrd="0" destOrd="0" presId="urn:microsoft.com/office/officeart/2005/8/layout/vList2"/>
    <dgm:cxn modelId="{92BE2EA1-0FB3-4D71-BDE8-45E624F92472}" srcId="{31121A2B-EEC6-42C9-A5AE-F07DB2F8B479}" destId="{2DE6C777-C097-4B95-A4C3-F1B2914F9D81}" srcOrd="0" destOrd="0" parTransId="{DD009F7A-D1D1-456F-AE2B-F5915BD7985D}" sibTransId="{6FBB3F43-9C95-4A56-86DA-D2165F4CD5FF}"/>
    <dgm:cxn modelId="{928C89A4-A990-4F41-A1B9-9AB323C8A140}" type="presOf" srcId="{07D6228E-CA0F-4320-8AD1-31EF78234256}" destId="{D1A606DC-04AF-4343-B2E4-81646C055EEF}" srcOrd="0" destOrd="0" presId="urn:microsoft.com/office/officeart/2005/8/layout/vList2"/>
    <dgm:cxn modelId="{148CF3F1-A1F1-4A36-B093-6079DD535F7A}" type="presOf" srcId="{2DE6C777-C097-4B95-A4C3-F1B2914F9D81}" destId="{EB3E04D3-4B3D-4985-9C68-F877FA3D3B5B}" srcOrd="0" destOrd="0" presId="urn:microsoft.com/office/officeart/2005/8/layout/vList2"/>
    <dgm:cxn modelId="{03B4FB4F-A8C4-4AE9-A221-89E5116DCD8D}" type="presParOf" srcId="{26AFBFF8-6499-48ED-8C7D-F9470509E538}" destId="{EB3E04D3-4B3D-4985-9C68-F877FA3D3B5B}" srcOrd="0" destOrd="0" presId="urn:microsoft.com/office/officeart/2005/8/layout/vList2"/>
    <dgm:cxn modelId="{21DF8CDB-4754-4AFA-A341-E12B1E369794}" type="presParOf" srcId="{26AFBFF8-6499-48ED-8C7D-F9470509E538}" destId="{5D74E021-9C3D-4A0F-81F3-4B0E85F7AF79}" srcOrd="1" destOrd="0" presId="urn:microsoft.com/office/officeart/2005/8/layout/vList2"/>
    <dgm:cxn modelId="{DDAC4051-7F79-46D5-A7D2-93BAD3456FAE}" type="presParOf" srcId="{26AFBFF8-6499-48ED-8C7D-F9470509E538}" destId="{8C7167DA-0E96-419B-93F1-5F55BFDB8377}" srcOrd="2" destOrd="0" presId="urn:microsoft.com/office/officeart/2005/8/layout/vList2"/>
    <dgm:cxn modelId="{92D2D36B-5789-46B9-B749-984483F4721A}" type="presParOf" srcId="{26AFBFF8-6499-48ED-8C7D-F9470509E538}" destId="{301C4336-FB9B-493A-82EE-235E67C5A6BC}" srcOrd="3" destOrd="0" presId="urn:microsoft.com/office/officeart/2005/8/layout/vList2"/>
    <dgm:cxn modelId="{73607D99-0B45-4C34-B861-8B627F2ADE6E}" type="presParOf" srcId="{26AFBFF8-6499-48ED-8C7D-F9470509E538}" destId="{D1A606DC-04AF-4343-B2E4-81646C055E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E04D3-4B3D-4985-9C68-F877FA3D3B5B}">
      <dsp:nvSpPr>
        <dsp:cNvPr id="0" name=""/>
        <dsp:cNvSpPr/>
      </dsp:nvSpPr>
      <dsp:spPr>
        <a:xfrm>
          <a:off x="0" y="268735"/>
          <a:ext cx="1041994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Status of 2026-2027 Scholarship Funds and Provider Agreements</a:t>
          </a:r>
          <a:endParaRPr lang="en-US" sz="2400" b="1" kern="1200" dirty="0">
            <a:latin typeface="Avenir Black" panose="02000503020000020003"/>
          </a:endParaRPr>
        </a:p>
      </dsp:txBody>
      <dsp:txXfrm>
        <a:off x="59399" y="328134"/>
        <a:ext cx="10301147" cy="1098002"/>
      </dsp:txXfrm>
    </dsp:sp>
    <dsp:sp modelId="{8C7167DA-0E96-419B-93F1-5F55BFDB8377}">
      <dsp:nvSpPr>
        <dsp:cNvPr id="0" name=""/>
        <dsp:cNvSpPr/>
      </dsp:nvSpPr>
      <dsp:spPr>
        <a:xfrm>
          <a:off x="0" y="1672736"/>
          <a:ext cx="10419945" cy="12168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Confirm Enrollment in the Provider Dashboard </a:t>
          </a:r>
          <a:r>
            <a:rPr lang="en-US" sz="2400" kern="1200"/>
            <a:t>(2026-2027)</a:t>
          </a:r>
          <a:endParaRPr lang="en-US" sz="2400" kern="1200" dirty="0"/>
        </a:p>
      </dsp:txBody>
      <dsp:txXfrm>
        <a:off x="59399" y="1732135"/>
        <a:ext cx="10301147" cy="1098002"/>
      </dsp:txXfrm>
    </dsp:sp>
    <dsp:sp modelId="{D1A606DC-04AF-4343-B2E4-81646C055EEF}">
      <dsp:nvSpPr>
        <dsp:cNvPr id="0" name=""/>
        <dsp:cNvSpPr/>
      </dsp:nvSpPr>
      <dsp:spPr>
        <a:xfrm>
          <a:off x="0" y="3082247"/>
          <a:ext cx="10419945" cy="1216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View Status of Invoices (2025-2026 school year)</a:t>
          </a:r>
        </a:p>
      </dsp:txBody>
      <dsp:txXfrm>
        <a:off x="59399" y="3141646"/>
        <a:ext cx="10301147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1DC2-8A83-4D96-B984-7E88C276A27C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CC6D-EA54-4E65-97FE-431E7C4E0C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4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5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95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71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779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9CC6D-EA54-4E65-97FE-431E7C4E0C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4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96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7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357E-6D1E-4F47-B396-631C5C4B4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3E74-D591-49E0-902F-3BB68983A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95BF-F463-4019-B7EA-2A0CE9C6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14317-7024-4A81-9CD9-596E7A37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52B47-9ECE-4664-8C10-389C2ADC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C98A-EE53-4FC8-8991-15F65D2F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25E93-EDA3-4C3E-9446-625A03EB2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F77A-3D1B-4FD1-AE4A-141C9508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BAC88-2411-4EBF-91E4-F3DF5DE0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74B9-7AFB-432B-8B94-CEA07810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7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41E132-DC4D-45C7-AB4F-5BD0CB906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AB145-A25C-4AC4-B31B-B346F4A86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760F-1051-4F99-87E2-A3C78B21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E5DC-F0B5-4AD2-A7A3-120E0688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909B-D81B-4F85-B330-F1C217B4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E780-57B3-4392-A959-D16F8B2E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7EAD-DEFA-4FAB-A9FF-943E903A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3E00B-23F2-45F0-9630-DE62B38F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2140-2CAF-44C8-B2AA-2E2CED1B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A4766-C44C-4333-AA7D-44274035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1D4B-CDCB-4437-AE15-BBFCC4AD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845C6-2F91-4C37-A751-F1596B3B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41AA4-EF05-4359-9D43-1DCA3F76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37DB-B56C-49BE-A554-88906041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D940-21E5-4660-9169-EA7B6A40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9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838D-6A51-4ED7-813C-7D211E39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37FF-419B-4CA3-BA7E-92F13EA9B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EEDCD-623D-4676-8872-AE4D5160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B72C9-E9AC-4170-B0F6-DF9E14A3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F799A-F6F0-445C-B413-4ADC2F30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9773B-B184-488C-A11C-D6058F1A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4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D86B-0ECF-4B22-B8FA-857B9ECA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270E-4698-4132-99F0-7B9CA777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2A1FC-F41B-4F3F-AFD4-EA13F178C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4A673-8AAC-4164-8010-E1378CD3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DFE56-AF77-4F57-9328-B6419635B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9045E-E21F-433C-A54A-A4CA9978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5AD45-96C3-43EC-9647-DD34E6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196C0-02C2-4AB2-ACAC-99880457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2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2980-3F6D-47BD-A1D5-B037337C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39B98-54E2-4959-837B-DBD0188B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E10CC-DB02-4B14-9B50-851C15F7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FC429-3B92-4F95-9AD4-3948B88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5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4CDA1-F110-498C-B3AB-D775A1F7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E294A-3D64-4626-B730-ACCCA3CA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A9C0-3BD8-4834-82C8-39737B0C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5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28C6-2CCB-49D3-83ED-5129A390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7084-1028-486B-B565-3F7F53ED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B3A2E-EEB9-4F10-BF36-E3989A572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12EF9-99B2-45B8-AC04-4D8A836A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DE387-0E45-44A5-85CA-5EE39356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C13B8-F2D2-4573-9F7D-E60FCE60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1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EEB5-9DAD-4FCA-9BF4-7C7E1F22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313F6-300A-44DC-9055-3B4C276F7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5CDFF-7B3E-44DA-BF82-4E703CE9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67758-D226-418C-9868-19DEC04E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A2680-4136-432B-B2D7-3F6FAB74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BF920-EEE3-4DA2-9F51-7B8B39AA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3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345A0-672A-4009-96FD-48672A21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2B05F-0946-4D21-B0CD-7DF448F34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247C1-4DF0-4F4B-9F19-F524C7537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6BBF-BB28-4431-B2E0-0936A1318D6A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AB096-C55D-4956-B5FD-0C671B93D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AC93-26E1-4441-9CE7-633EAEB4E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B735-6345-4BFF-9347-5428DF7F8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4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amibeachfl.gov/pre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B81A44F-FA69-4B80-A703-2673221C29DD}"/>
              </a:ext>
            </a:extLst>
          </p:cNvPr>
          <p:cNvSpPr/>
          <p:nvPr/>
        </p:nvSpPr>
        <p:spPr>
          <a:xfrm>
            <a:off x="0" y="3784061"/>
            <a:ext cx="9805482" cy="3073940"/>
          </a:xfrm>
          <a:prstGeom prst="rtTriangle">
            <a:avLst/>
          </a:prstGeom>
          <a:solidFill>
            <a:srgbClr val="0070C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Dr. Leslie Rosenfeld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Chief Education Officer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Education and Performance Initiatives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Maggie Brown </a:t>
            </a:r>
            <a:b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Pre-K Administrator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Education and Performance Initiatives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BC3F2D7-C42A-40B0-AB81-4CF9F578B769}"/>
              </a:ext>
            </a:extLst>
          </p:cNvPr>
          <p:cNvSpPr/>
          <p:nvPr/>
        </p:nvSpPr>
        <p:spPr>
          <a:xfrm flipH="1">
            <a:off x="6555544" y="4037428"/>
            <a:ext cx="5632587" cy="2820572"/>
          </a:xfrm>
          <a:prstGeom prst="rtTriangle">
            <a:avLst/>
          </a:prstGeom>
          <a:solidFill>
            <a:schemeClr val="bg1">
              <a:lumMod val="9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09694-3DB1-4DDE-A290-50DA7FA07214}"/>
              </a:ext>
            </a:extLst>
          </p:cNvPr>
          <p:cNvSpPr txBox="1"/>
          <p:nvPr/>
        </p:nvSpPr>
        <p:spPr>
          <a:xfrm>
            <a:off x="1244845" y="1508400"/>
            <a:ext cx="9702310" cy="2640723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 z="50800"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4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Pre-k</a:t>
            </a: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in</a:t>
            </a:r>
            <a:r>
              <a:rPr kumimoji="0" lang="en-US" sz="4600" b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dergarten</a:t>
            </a:r>
            <a:r>
              <a:rPr kumimoji="0" lang="en-US" sz="4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 Scholarship Program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City of Miami Beach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Post Lottery – Provider Info Session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(School Year 2026-2027)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9BE15-523C-4B31-AFF4-58116313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480" y="4224526"/>
            <a:ext cx="4005944" cy="400594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3540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662D2-3F1F-A503-4D52-1CFA2DEB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147"/>
            <a:ext cx="12192000" cy="5283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Provider Dashboard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C4C6AE-95CA-68E9-CFDE-FCB0CF1E3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566"/>
            <a:ext cx="12192000" cy="652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F167B2-8640-3C46-6613-6538E0D08BED}"/>
              </a:ext>
            </a:extLst>
          </p:cNvPr>
          <p:cNvSpPr txBox="1"/>
          <p:nvPr/>
        </p:nvSpPr>
        <p:spPr>
          <a:xfrm>
            <a:off x="3182944" y="2050697"/>
            <a:ext cx="242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Submit and see status of  invoices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97CC8-5B49-C970-E941-056793A001B5}"/>
              </a:ext>
            </a:extLst>
          </p:cNvPr>
          <p:cNvSpPr txBox="1"/>
          <p:nvPr/>
        </p:nvSpPr>
        <p:spPr>
          <a:xfrm>
            <a:off x="607002" y="2093800"/>
            <a:ext cx="189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See lottery winners here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BCA25089-14F4-E328-CD4D-16FD787B7D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5091" y="2029682"/>
            <a:ext cx="633945" cy="2319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FF76556-4A4E-D6D8-68CD-7C0A8BC852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81929" y="2087316"/>
            <a:ext cx="633945" cy="2319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1496BF2-7BD6-ADB5-42BE-8B8A52B1FD2A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17893" y="735412"/>
            <a:ext cx="633945" cy="2319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D6C973-A053-0F4E-4130-C1C789697111}"/>
              </a:ext>
            </a:extLst>
          </p:cNvPr>
          <p:cNvSpPr txBox="1"/>
          <p:nvPr/>
        </p:nvSpPr>
        <p:spPr>
          <a:xfrm>
            <a:off x="9334865" y="965232"/>
            <a:ext cx="26040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Action needed!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671AD7-8D85-A207-B467-0B1BBCEF3BCE}"/>
              </a:ext>
            </a:extLst>
          </p:cNvPr>
          <p:cNvSpPr/>
          <p:nvPr/>
        </p:nvSpPr>
        <p:spPr>
          <a:xfrm>
            <a:off x="11420061" y="288235"/>
            <a:ext cx="771939" cy="199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C22E2C-C94E-D35E-660F-CDC10D80F54D}"/>
              </a:ext>
            </a:extLst>
          </p:cNvPr>
          <p:cNvSpPr/>
          <p:nvPr/>
        </p:nvSpPr>
        <p:spPr>
          <a:xfrm>
            <a:off x="5944434" y="1107869"/>
            <a:ext cx="1066593" cy="324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662D2-3F1F-A503-4D52-1CFA2DEB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696"/>
            <a:ext cx="11476517" cy="4973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4C6AE-95CA-68E9-CFDE-FCB0CF1E3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566"/>
            <a:ext cx="12192000" cy="652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1AFF89-C14D-BB14-718B-D8729B961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834" y="721696"/>
            <a:ext cx="3299166" cy="613630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6CAF194-BFC8-4A04-F769-B2D7A33A6AA4}"/>
              </a:ext>
            </a:extLst>
          </p:cNvPr>
          <p:cNvSpPr/>
          <p:nvPr/>
        </p:nvSpPr>
        <p:spPr>
          <a:xfrm rot="20040712">
            <a:off x="7381957" y="512125"/>
            <a:ext cx="1693620" cy="5847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96D3EAD-4FB7-35EF-37A0-A0C41FE06B78}"/>
              </a:ext>
            </a:extLst>
          </p:cNvPr>
          <p:cNvSpPr/>
          <p:nvPr/>
        </p:nvSpPr>
        <p:spPr>
          <a:xfrm rot="20212901">
            <a:off x="7674841" y="2025218"/>
            <a:ext cx="1503523" cy="5794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4D535-6595-1990-E933-0D34053DC3B6}"/>
              </a:ext>
            </a:extLst>
          </p:cNvPr>
          <p:cNvSpPr txBox="1"/>
          <p:nvPr/>
        </p:nvSpPr>
        <p:spPr>
          <a:xfrm>
            <a:off x="5558393" y="2090524"/>
            <a:ext cx="2063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STEP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74CB0C-A45D-5173-C631-533878826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673" y="887545"/>
            <a:ext cx="2757649" cy="588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03088B-3E07-E88A-B4CE-6A7B6D70B4C2}"/>
              </a:ext>
            </a:extLst>
          </p:cNvPr>
          <p:cNvSpPr txBox="1"/>
          <p:nvPr/>
        </p:nvSpPr>
        <p:spPr>
          <a:xfrm>
            <a:off x="5098774" y="863971"/>
            <a:ext cx="2405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STEP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A657F-7FC2-5B24-96A5-EFAB4C0A12C1}"/>
              </a:ext>
            </a:extLst>
          </p:cNvPr>
          <p:cNvSpPr/>
          <p:nvPr/>
        </p:nvSpPr>
        <p:spPr>
          <a:xfrm>
            <a:off x="11420061" y="288235"/>
            <a:ext cx="771939" cy="199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8B572-16CE-DECC-1A59-D0BD9A92B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43"/>
          <a:stretch/>
        </p:blipFill>
        <p:spPr>
          <a:xfrm>
            <a:off x="0" y="495691"/>
            <a:ext cx="12192000" cy="4106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A3DE9A-AF10-41D0-0EC1-A972C01B5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9072"/>
            <a:ext cx="12192000" cy="32331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480A9A-FD69-641B-A53E-BE2A9F15C0EE}"/>
              </a:ext>
            </a:extLst>
          </p:cNvPr>
          <p:cNvSpPr/>
          <p:nvPr/>
        </p:nvSpPr>
        <p:spPr>
          <a:xfrm>
            <a:off x="10963564" y="637309"/>
            <a:ext cx="766618" cy="18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86BD0-42F1-6562-1E45-5AFB7E8A3EA1}"/>
              </a:ext>
            </a:extLst>
          </p:cNvPr>
          <p:cNvSpPr/>
          <p:nvPr/>
        </p:nvSpPr>
        <p:spPr>
          <a:xfrm>
            <a:off x="2571185" y="2548964"/>
            <a:ext cx="9366816" cy="880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AFA109B-C433-B77A-EB61-4B582C70540A}"/>
              </a:ext>
            </a:extLst>
          </p:cNvPr>
          <p:cNvSpPr/>
          <p:nvPr/>
        </p:nvSpPr>
        <p:spPr>
          <a:xfrm rot="9033279">
            <a:off x="839932" y="1957995"/>
            <a:ext cx="1503523" cy="5794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28766-5B4E-0D53-B13C-D920D1B4E996}"/>
              </a:ext>
            </a:extLst>
          </p:cNvPr>
          <p:cNvSpPr txBox="1"/>
          <p:nvPr/>
        </p:nvSpPr>
        <p:spPr>
          <a:xfrm>
            <a:off x="2281862" y="1369072"/>
            <a:ext cx="2063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29899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2DE06-F7D8-F621-0C0B-872CC2CB2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269"/>
            <a:ext cx="12192000" cy="2505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E7979-DA0A-EFDE-DE57-C215AFB7A8F4}"/>
              </a:ext>
            </a:extLst>
          </p:cNvPr>
          <p:cNvSpPr/>
          <p:nvPr/>
        </p:nvSpPr>
        <p:spPr>
          <a:xfrm>
            <a:off x="350981" y="2410691"/>
            <a:ext cx="2909454" cy="341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Child’s Name and Birthday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0C0C7A2-F43C-4CC5-0389-41E2B9C291F2}"/>
              </a:ext>
            </a:extLst>
          </p:cNvPr>
          <p:cNvSpPr/>
          <p:nvPr/>
        </p:nvSpPr>
        <p:spPr>
          <a:xfrm rot="11411334" flipV="1">
            <a:off x="1943104" y="4381558"/>
            <a:ext cx="3682803" cy="1069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13CBA-60BE-4F1F-3D05-8F0025325C58}"/>
              </a:ext>
            </a:extLst>
          </p:cNvPr>
          <p:cNvSpPr txBox="1"/>
          <p:nvPr/>
        </p:nvSpPr>
        <p:spPr>
          <a:xfrm>
            <a:off x="5691435" y="4916152"/>
            <a:ext cx="2063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59459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B9036-7AF9-3429-4297-C16EBBB89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26" y="1325206"/>
            <a:ext cx="10336874" cy="3607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783C5E-93B0-A8BB-E4F3-80A42CB83B34}"/>
              </a:ext>
            </a:extLst>
          </p:cNvPr>
          <p:cNvSpPr txBox="1"/>
          <p:nvPr/>
        </p:nvSpPr>
        <p:spPr>
          <a:xfrm>
            <a:off x="2401454" y="568143"/>
            <a:ext cx="776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clicked “Enrolled By Provider” confirm your selection here.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comment required.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91BBC2-1ACA-8E0F-51E8-4CA5C075041F}"/>
              </a:ext>
            </a:extLst>
          </p:cNvPr>
          <p:cNvSpPr/>
          <p:nvPr/>
        </p:nvSpPr>
        <p:spPr>
          <a:xfrm rot="19783282" flipV="1">
            <a:off x="1229833" y="4629465"/>
            <a:ext cx="2786133" cy="9241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C7E41-97D5-3C5F-40F5-2DFA4115DD23}"/>
              </a:ext>
            </a:extLst>
          </p:cNvPr>
          <p:cNvSpPr txBox="1"/>
          <p:nvPr/>
        </p:nvSpPr>
        <p:spPr>
          <a:xfrm>
            <a:off x="1042326" y="5454055"/>
            <a:ext cx="2063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140240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97382C-51E5-8FF6-6E74-F2A47B99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89" y="1773381"/>
            <a:ext cx="10233065" cy="3551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3E3025-4831-8703-0A16-5E84505AC909}"/>
              </a:ext>
            </a:extLst>
          </p:cNvPr>
          <p:cNvSpPr txBox="1"/>
          <p:nvPr/>
        </p:nvSpPr>
        <p:spPr>
          <a:xfrm>
            <a:off x="2918691" y="34647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clicked “Not Enrolled By Provider” then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one of the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Not Enrolled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your selection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946B2-E85E-E258-1E0E-19430E944437}"/>
              </a:ext>
            </a:extLst>
          </p:cNvPr>
          <p:cNvSpPr txBox="1"/>
          <p:nvPr/>
        </p:nvSpPr>
        <p:spPr>
          <a:xfrm>
            <a:off x="720713" y="4905013"/>
            <a:ext cx="3077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OR STEP 5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B2DD99D-5731-1EEC-CCF9-D6DB6E622773}"/>
              </a:ext>
            </a:extLst>
          </p:cNvPr>
          <p:cNvSpPr/>
          <p:nvPr/>
        </p:nvSpPr>
        <p:spPr>
          <a:xfrm rot="20635372" flipV="1">
            <a:off x="2333078" y="5366264"/>
            <a:ext cx="2786133" cy="9241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2675" y="529356"/>
            <a:ext cx="5962722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Steps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4941" y="1656910"/>
            <a:ext cx="11031458" cy="47336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Sign confirmatory letters for students who are accepted for 2026-2027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Sign a tuition agreement with your PreK Provider once the Confirmatory Letter has been executed stating the reduction of the City of Miami Beach PreK Scholarship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City will begin to open Purchase Orders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D9BAAE4-DE52-AFD2-40BF-7EC98DFEA1E0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56289A5-9106-D415-E272-F0FC31379C7C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front of a fence&#10;&#10;Description automatically generated">
            <a:extLst>
              <a:ext uri="{FF2B5EF4-FFF2-40B4-BE49-F238E27FC236}">
                <a16:creationId xmlns:a16="http://schemas.microsoft.com/office/drawing/2014/main" id="{C9C10CE1-AC3D-4861-90F0-E4738D05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24686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CFED13-36B4-4008-AD98-F47E7D22DA59}"/>
              </a:ext>
            </a:extLst>
          </p:cNvPr>
          <p:cNvSpPr/>
          <p:nvPr/>
        </p:nvSpPr>
        <p:spPr>
          <a:xfrm>
            <a:off x="1127960" y="2705725"/>
            <a:ext cx="9881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www.miamibeachfl.gov/prek</a:t>
            </a:r>
          </a:p>
          <a:p>
            <a:pPr algn="ctr"/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Email us: 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education@miamibeachfl.gov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884E3BE-5057-42D0-AFEE-C04B4A30C868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712A701-82DD-474D-9F59-351669676851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4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9DDF-0C1F-4517-B643-4BA6008936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1071" y="2766218"/>
            <a:ext cx="2309858" cy="1325563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Q &amp;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AF41C-71C2-4D76-8309-500276F038C2}"/>
              </a:ext>
            </a:extLst>
          </p:cNvPr>
          <p:cNvSpPr/>
          <p:nvPr/>
        </p:nvSpPr>
        <p:spPr>
          <a:xfrm>
            <a:off x="0" y="6176356"/>
            <a:ext cx="12192000" cy="722273"/>
          </a:xfrm>
          <a:prstGeom prst="rect">
            <a:avLst/>
          </a:prstGeom>
          <a:solidFill>
            <a:srgbClr val="ACD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9BBBA-58C2-455B-A126-D2772060F751}"/>
              </a:ext>
            </a:extLst>
          </p:cNvPr>
          <p:cNvSpPr txBox="1"/>
          <p:nvPr/>
        </p:nvSpPr>
        <p:spPr>
          <a:xfrm>
            <a:off x="73195" y="6368215"/>
            <a:ext cx="479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rgbClr val="3576B2"/>
                </a:solidFill>
                <a:latin typeface="Futura Std Book" panose="020B05020202040203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Arial" panose="020B0604020202020204" pitchFamily="34" charset="0"/>
              </a:rPr>
              <a:t>Education and Performance Initiative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9B47-CA5E-91AF-2429-35EAEB1F2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066713" y="6112601"/>
            <a:ext cx="2052092" cy="745399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9601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1096" y="4248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What Will You Learn Today?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D33CBF-0CF1-46F8-A10A-65B8A2D3D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978908"/>
              </p:ext>
            </p:extLst>
          </p:nvPr>
        </p:nvGraphicFramePr>
        <p:xfrm>
          <a:off x="933855" y="1546698"/>
          <a:ext cx="10419945" cy="45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161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front of a fence&#10;&#10;Description automatically generated">
            <a:extLst>
              <a:ext uri="{FF2B5EF4-FFF2-40B4-BE49-F238E27FC236}">
                <a16:creationId xmlns:a16="http://schemas.microsoft.com/office/drawing/2014/main" id="{C9C10CE1-AC3D-4861-90F0-E4738D05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24686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CFED13-36B4-4008-AD98-F47E7D22DA59}"/>
              </a:ext>
            </a:extLst>
          </p:cNvPr>
          <p:cNvSpPr/>
          <p:nvPr/>
        </p:nvSpPr>
        <p:spPr>
          <a:xfrm>
            <a:off x="1155392" y="2921168"/>
            <a:ext cx="9881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www.miamibeachfl.gov/prek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884E3BE-5057-42D0-AFEE-C04B4A30C868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712A701-82DD-474D-9F59-351669676851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3981-130B-2FF0-9335-728AA9F7C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69207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E6C165-32D3-46D5-9E09-4DA0D0532CCB}"/>
              </a:ext>
            </a:extLst>
          </p:cNvPr>
          <p:cNvSpPr txBox="1">
            <a:spLocks/>
          </p:cNvSpPr>
          <p:nvPr/>
        </p:nvSpPr>
        <p:spPr>
          <a:xfrm>
            <a:off x="1139635" y="2320667"/>
            <a:ext cx="3392608" cy="3211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to Website </a:t>
            </a:r>
            <a:r>
              <a:rPr kumimoji="0" lang="en-US" sz="12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https://www.miamibeachfl.gov/prek/</a:t>
            </a:r>
            <a:endParaRPr kumimoji="0" lang="en-US" sz="12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“Provider Account”</a:t>
            </a: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your User ID</a:t>
            </a: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your Password </a:t>
            </a:r>
          </a:p>
          <a:p>
            <a:pPr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600" b="1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Click Sign In</a:t>
            </a:r>
            <a:endParaRPr kumimoji="0" lang="en-US" sz="1600" b="1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F0EA6-7F75-4268-B05F-D0A02E2DA26F}"/>
              </a:ext>
            </a:extLst>
          </p:cNvPr>
          <p:cNvSpPr txBox="1"/>
          <p:nvPr/>
        </p:nvSpPr>
        <p:spPr>
          <a:xfrm>
            <a:off x="1246696" y="1120337"/>
            <a:ext cx="2912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 Into Your Dashboard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E2CED-C581-B289-196C-C83B1F5AE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391" y="911116"/>
            <a:ext cx="5446974" cy="462354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3792E83-9C79-1012-FF1E-FC9D37D578CE}"/>
              </a:ext>
            </a:extLst>
          </p:cNvPr>
          <p:cNvSpPr/>
          <p:nvPr/>
        </p:nvSpPr>
        <p:spPr>
          <a:xfrm>
            <a:off x="5486081" y="3908872"/>
            <a:ext cx="1455313" cy="509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8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662D2-3F1F-A503-4D52-1CFA2DEB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147"/>
            <a:ext cx="12192000" cy="528348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Provider Dashboard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7C4C6AE-95CA-68E9-CFDE-FCB0CF1E3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566"/>
            <a:ext cx="12192000" cy="6521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FB387B-B1ED-FA78-DD11-90B477C01DF9}"/>
              </a:ext>
            </a:extLst>
          </p:cNvPr>
          <p:cNvSpPr/>
          <p:nvPr/>
        </p:nvSpPr>
        <p:spPr>
          <a:xfrm>
            <a:off x="11420061" y="288235"/>
            <a:ext cx="771939" cy="199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A39E7-5238-36BD-14F9-68952FA13DB9}"/>
              </a:ext>
            </a:extLst>
          </p:cNvPr>
          <p:cNvSpPr/>
          <p:nvPr/>
        </p:nvSpPr>
        <p:spPr>
          <a:xfrm>
            <a:off x="5923723" y="1123129"/>
            <a:ext cx="1073426" cy="27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6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662D2-3F1F-A503-4D52-1CFA2DEB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147"/>
            <a:ext cx="12192000" cy="5283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Provider Dashboard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C4C6AE-95CA-68E9-CFDE-FCB0CF1E3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566"/>
            <a:ext cx="12192000" cy="652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F167B2-8640-3C46-6613-6538E0D08BED}"/>
              </a:ext>
            </a:extLst>
          </p:cNvPr>
          <p:cNvSpPr txBox="1"/>
          <p:nvPr/>
        </p:nvSpPr>
        <p:spPr>
          <a:xfrm>
            <a:off x="3182944" y="2050697"/>
            <a:ext cx="242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Submit and see status of  invoices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97CC8-5B49-C970-E941-056793A001B5}"/>
              </a:ext>
            </a:extLst>
          </p:cNvPr>
          <p:cNvSpPr txBox="1"/>
          <p:nvPr/>
        </p:nvSpPr>
        <p:spPr>
          <a:xfrm>
            <a:off x="607002" y="2093800"/>
            <a:ext cx="18990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See lottery winners here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BCA25089-14F4-E328-CD4D-16FD787B7D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5091" y="2029682"/>
            <a:ext cx="633945" cy="2319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FF76556-4A4E-D6D8-68CD-7C0A8BC852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81929" y="2087316"/>
            <a:ext cx="633945" cy="2319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78394C3-6D53-B281-7B8C-E232F67B0FD7}"/>
              </a:ext>
            </a:extLst>
          </p:cNvPr>
          <p:cNvSpPr/>
          <p:nvPr/>
        </p:nvSpPr>
        <p:spPr>
          <a:xfrm>
            <a:off x="5973419" y="1103245"/>
            <a:ext cx="1030356" cy="268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96228-4D94-D2FC-76CC-AEC2B52CAA33}"/>
              </a:ext>
            </a:extLst>
          </p:cNvPr>
          <p:cNvSpPr/>
          <p:nvPr/>
        </p:nvSpPr>
        <p:spPr>
          <a:xfrm>
            <a:off x="11300790" y="278296"/>
            <a:ext cx="891209" cy="25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A2415-7F3D-F97F-860A-6E7C2ECDB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603"/>
          <a:stretch/>
        </p:blipFill>
        <p:spPr>
          <a:xfrm>
            <a:off x="0" y="1135334"/>
            <a:ext cx="12192000" cy="4587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A1554-10A1-1949-602E-D706284FA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9"/>
          <a:stretch/>
        </p:blipFill>
        <p:spPr>
          <a:xfrm>
            <a:off x="0" y="1620637"/>
            <a:ext cx="11767929" cy="4252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CF7B8D-97D0-C137-4E03-BE7A08439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164" y="1064772"/>
            <a:ext cx="3521765" cy="147073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E14D526-3CFE-55C6-69FC-9C52903AF904}"/>
              </a:ext>
            </a:extLst>
          </p:cNvPr>
          <p:cNvSpPr/>
          <p:nvPr/>
        </p:nvSpPr>
        <p:spPr>
          <a:xfrm>
            <a:off x="7404653" y="1620637"/>
            <a:ext cx="1115161" cy="611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E0CE244-A71A-7170-0CF2-701433C2C02F}"/>
              </a:ext>
            </a:extLst>
          </p:cNvPr>
          <p:cNvSpPr/>
          <p:nvPr/>
        </p:nvSpPr>
        <p:spPr>
          <a:xfrm>
            <a:off x="9028710" y="1009041"/>
            <a:ext cx="1115161" cy="611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7CD02-4336-04DD-C23C-AE89DD7C101E}"/>
              </a:ext>
            </a:extLst>
          </p:cNvPr>
          <p:cNvSpPr txBox="1"/>
          <p:nvPr/>
        </p:nvSpPr>
        <p:spPr>
          <a:xfrm>
            <a:off x="1888432" y="500823"/>
            <a:ext cx="5966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		Click “View”</a:t>
            </a:r>
          </a:p>
          <a:p>
            <a:r>
              <a:rPr lang="en-US" sz="5400" b="1" dirty="0"/>
              <a:t>Click “Applications</a:t>
            </a:r>
          </a:p>
        </p:txBody>
      </p:sp>
    </p:spTree>
    <p:extLst>
      <p:ext uri="{BB962C8B-B14F-4D97-AF65-F5344CB8AC3E}">
        <p14:creationId xmlns:p14="http://schemas.microsoft.com/office/powerpoint/2010/main" val="293896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7B461-AE96-8583-71DF-046F36EA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711"/>
            <a:ext cx="12192000" cy="46365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AC4B3B-A9A1-0D4F-09BD-E5CD57B409FA}"/>
              </a:ext>
            </a:extLst>
          </p:cNvPr>
          <p:cNvSpPr/>
          <p:nvPr/>
        </p:nvSpPr>
        <p:spPr>
          <a:xfrm>
            <a:off x="3925512" y="2514598"/>
            <a:ext cx="7146875" cy="3232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190B7-B0AE-E834-696F-F164AFD0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27"/>
            <a:ext cx="12192000" cy="93128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218EBBE-4AA5-ACFB-0989-BBC0136A826D}"/>
              </a:ext>
            </a:extLst>
          </p:cNvPr>
          <p:cNvSpPr/>
          <p:nvPr/>
        </p:nvSpPr>
        <p:spPr>
          <a:xfrm rot="11411334" flipV="1">
            <a:off x="3461312" y="302867"/>
            <a:ext cx="1760857" cy="6786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682F5-66CB-8798-80F0-15FA4E3CD6EF}"/>
              </a:ext>
            </a:extLst>
          </p:cNvPr>
          <p:cNvSpPr txBox="1"/>
          <p:nvPr/>
        </p:nvSpPr>
        <p:spPr>
          <a:xfrm>
            <a:off x="5268312" y="504948"/>
            <a:ext cx="114945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To return to dashboard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923C35-B3B2-F512-F834-50F7245E43A1}"/>
              </a:ext>
            </a:extLst>
          </p:cNvPr>
          <p:cNvSpPr/>
          <p:nvPr/>
        </p:nvSpPr>
        <p:spPr>
          <a:xfrm>
            <a:off x="237245" y="2514598"/>
            <a:ext cx="980112" cy="23969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C7A72-3A36-7C68-24E4-DD3BF79A3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387" y="266461"/>
            <a:ext cx="1175366" cy="3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E5EA1-079A-460A-1611-6728A9C8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192"/>
            <a:ext cx="12192000" cy="5736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C93569-4290-9D53-6BA7-8F5C9F6B28FC}"/>
              </a:ext>
            </a:extLst>
          </p:cNvPr>
          <p:cNvSpPr/>
          <p:nvPr/>
        </p:nvSpPr>
        <p:spPr>
          <a:xfrm>
            <a:off x="2694241" y="2460276"/>
            <a:ext cx="1904920" cy="491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3CED9-ACFE-024F-642A-B9E9647EA07F}"/>
              </a:ext>
            </a:extLst>
          </p:cNvPr>
          <p:cNvSpPr/>
          <p:nvPr/>
        </p:nvSpPr>
        <p:spPr>
          <a:xfrm>
            <a:off x="1389033" y="1508154"/>
            <a:ext cx="575569" cy="23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5A11C-4461-76DA-1F37-33B45B47B8EB}"/>
              </a:ext>
            </a:extLst>
          </p:cNvPr>
          <p:cNvSpPr/>
          <p:nvPr/>
        </p:nvSpPr>
        <p:spPr>
          <a:xfrm>
            <a:off x="4956099" y="5500733"/>
            <a:ext cx="1661984" cy="184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D4C400-EB5A-5769-0264-1140D36E0C74}"/>
              </a:ext>
            </a:extLst>
          </p:cNvPr>
          <p:cNvSpPr/>
          <p:nvPr/>
        </p:nvSpPr>
        <p:spPr>
          <a:xfrm>
            <a:off x="5054177" y="4304167"/>
            <a:ext cx="3392705" cy="184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C1CA23EE-716E-B26F-43D2-E5BA2A50F3CB}"/>
              </a:ext>
            </a:extLst>
          </p:cNvPr>
          <p:cNvSpPr/>
          <p:nvPr/>
        </p:nvSpPr>
        <p:spPr>
          <a:xfrm>
            <a:off x="2537732" y="3611848"/>
            <a:ext cx="313018" cy="2947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2774891-4194-6814-197D-A3B88B984EDA}"/>
              </a:ext>
            </a:extLst>
          </p:cNvPr>
          <p:cNvSpPr/>
          <p:nvPr/>
        </p:nvSpPr>
        <p:spPr>
          <a:xfrm>
            <a:off x="1962163" y="3759210"/>
            <a:ext cx="575569" cy="2947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C96717D-244A-9E87-B289-B7B0A7389965}"/>
              </a:ext>
            </a:extLst>
          </p:cNvPr>
          <p:cNvSpPr/>
          <p:nvPr/>
        </p:nvSpPr>
        <p:spPr>
          <a:xfrm>
            <a:off x="3654663" y="3611848"/>
            <a:ext cx="313018" cy="2947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2AA39-DDEA-CC5D-B95B-89B8E5488097}"/>
              </a:ext>
            </a:extLst>
          </p:cNvPr>
          <p:cNvSpPr txBox="1"/>
          <p:nvPr/>
        </p:nvSpPr>
        <p:spPr>
          <a:xfrm>
            <a:off x="133736" y="3668519"/>
            <a:ext cx="1731278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Select One: </a:t>
            </a:r>
            <a:br>
              <a:rPr lang="en-US" sz="2400" b="1" dirty="0"/>
            </a:br>
            <a:r>
              <a:rPr lang="en-US" sz="1200" b="1" dirty="0"/>
              <a:t>Prior to clicking the button please ensure:</a:t>
            </a:r>
            <a:br>
              <a:rPr lang="en-US" sz="1200" b="1" dirty="0"/>
            </a:br>
            <a:r>
              <a:rPr lang="en-US" sz="1200" b="1" dirty="0"/>
              <a:t> </a:t>
            </a:r>
          </a:p>
          <a:p>
            <a:r>
              <a:rPr lang="en-US" sz="1200" dirty="0"/>
              <a:t>1) Child is enrolled in PreK for the proper school year 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2) Is a Miami Beach resident 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A82B07-AEC9-8C08-AC71-307105123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335" y="627337"/>
            <a:ext cx="1132665" cy="294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ACB0A8-47B9-D9AF-E978-8561D2B6F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82" y="5792177"/>
            <a:ext cx="853937" cy="2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1E1A098E79343845533E272081A49" ma:contentTypeVersion="11" ma:contentTypeDescription="Create a new document." ma:contentTypeScope="" ma:versionID="89b4135a52e3b9b809bb42e1a529259d">
  <xsd:schema xmlns:xsd="http://www.w3.org/2001/XMLSchema" xmlns:xs="http://www.w3.org/2001/XMLSchema" xmlns:p="http://schemas.microsoft.com/office/2006/metadata/properties" xmlns:ns3="4a0cab04-da1a-4c1a-9b6d-dfb4ba6e6ad8" xmlns:ns4="8140dac8-9186-45b2-b6a3-370fc8589def" targetNamespace="http://schemas.microsoft.com/office/2006/metadata/properties" ma:root="true" ma:fieldsID="66b7677ca1571e75f9352931ec9c9417" ns3:_="" ns4:_="">
    <xsd:import namespace="4a0cab04-da1a-4c1a-9b6d-dfb4ba6e6ad8"/>
    <xsd:import namespace="8140dac8-9186-45b2-b6a3-370fc8589d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cab04-da1a-4c1a-9b6d-dfb4ba6e6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0dac8-9186-45b2-b6a3-370fc8589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443B42-944E-45FD-A3F9-CD38A1BAAA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0C443B-6EAE-411D-AB2C-AE3C1B3CF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cab04-da1a-4c1a-9b6d-dfb4ba6e6ad8"/>
    <ds:schemaRef ds:uri="8140dac8-9186-45b2-b6a3-370fc8589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4241BB-86B3-46B3-BF2F-8397B27ECCD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8140dac8-9186-45b2-b6a3-370fc8589def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a0cab04-da1a-4c1a-9b6d-dfb4ba6e6a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326</Words>
  <Application>Microsoft Office PowerPoint</Application>
  <PresentationFormat>Widescreen</PresentationFormat>
  <Paragraphs>70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</vt:lpstr>
      <vt:lpstr>Arial</vt:lpstr>
      <vt:lpstr>Avenir Black</vt:lpstr>
      <vt:lpstr>Book Antiqua</vt:lpstr>
      <vt:lpstr>Calibri</vt:lpstr>
      <vt:lpstr>Calibri Light</vt:lpstr>
      <vt:lpstr>Wingdings</vt:lpstr>
      <vt:lpstr>Office Theme</vt:lpstr>
      <vt:lpstr>PowerPoint Presentation</vt:lpstr>
      <vt:lpstr>       What Will You Learn Today?  </vt:lpstr>
      <vt:lpstr>PowerPoint Presentation</vt:lpstr>
      <vt:lpstr>PowerPoint Presentation</vt:lpstr>
      <vt:lpstr>Provider Dashboard</vt:lpstr>
      <vt:lpstr>Provider Dashboard</vt:lpstr>
      <vt:lpstr>PowerPoint Presentation</vt:lpstr>
      <vt:lpstr>PowerPoint Presentation</vt:lpstr>
      <vt:lpstr>PowerPoint Presentation</vt:lpstr>
      <vt:lpstr>Provider Dashboard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</vt:lpstr>
      <vt:lpstr>PowerPoint Presentation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Maggie</dc:creator>
  <cp:lastModifiedBy>Brown, Maggie</cp:lastModifiedBy>
  <cp:revision>40</cp:revision>
  <dcterms:created xsi:type="dcterms:W3CDTF">2021-05-17T20:33:36Z</dcterms:created>
  <dcterms:modified xsi:type="dcterms:W3CDTF">2025-08-05T18:24:46Z</dcterms:modified>
</cp:coreProperties>
</file>