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354" r:id="rId5"/>
    <p:sldId id="355" r:id="rId6"/>
    <p:sldId id="376" r:id="rId7"/>
    <p:sldId id="377" r:id="rId8"/>
    <p:sldId id="378" r:id="rId9"/>
    <p:sldId id="379" r:id="rId10"/>
    <p:sldId id="380" r:id="rId11"/>
    <p:sldId id="381" r:id="rId12"/>
    <p:sldId id="382" r:id="rId13"/>
    <p:sldId id="385" r:id="rId14"/>
    <p:sldId id="386" r:id="rId15"/>
    <p:sldId id="387" r:id="rId16"/>
    <p:sldId id="388" r:id="rId17"/>
    <p:sldId id="389" r:id="rId18"/>
    <p:sldId id="390" r:id="rId19"/>
    <p:sldId id="392" r:id="rId20"/>
    <p:sldId id="421" r:id="rId21"/>
    <p:sldId id="422" r:id="rId22"/>
    <p:sldId id="399" r:id="rId23"/>
    <p:sldId id="374" r:id="rId24"/>
    <p:sldId id="402" r:id="rId25"/>
    <p:sldId id="403" r:id="rId26"/>
    <p:sldId id="401" r:id="rId27"/>
    <p:sldId id="404" r:id="rId28"/>
    <p:sldId id="405" r:id="rId29"/>
    <p:sldId id="406" r:id="rId30"/>
    <p:sldId id="407" r:id="rId31"/>
    <p:sldId id="408" r:id="rId32"/>
    <p:sldId id="409" r:id="rId33"/>
    <p:sldId id="375" r:id="rId34"/>
    <p:sldId id="410" r:id="rId35"/>
    <p:sldId id="368" r:id="rId36"/>
    <p:sldId id="356" r:id="rId37"/>
    <p:sldId id="420" r:id="rId38"/>
    <p:sldId id="419" r:id="rId39"/>
    <p:sldId id="423" r:id="rId40"/>
    <p:sldId id="424" r:id="rId41"/>
    <p:sldId id="425" r:id="rId42"/>
    <p:sldId id="426" r:id="rId43"/>
    <p:sldId id="427" r:id="rId44"/>
    <p:sldId id="428" r:id="rId45"/>
    <p:sldId id="435" r:id="rId46"/>
    <p:sldId id="429" r:id="rId47"/>
    <p:sldId id="430" r:id="rId48"/>
    <p:sldId id="431" r:id="rId49"/>
    <p:sldId id="433" r:id="rId50"/>
    <p:sldId id="434" r:id="rId51"/>
    <p:sldId id="373" r:id="rId5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7E"/>
    <a:srgbClr val="FF0000"/>
    <a:srgbClr val="0000FF"/>
    <a:srgbClr val="8EC122"/>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73579"/>
  </p:normalViewPr>
  <p:slideViewPr>
    <p:cSldViewPr snapToGrid="0">
      <p:cViewPr varScale="1">
        <p:scale>
          <a:sx n="79" d="100"/>
          <a:sy n="79" d="100"/>
        </p:scale>
        <p:origin x="2696" y="4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9CFD107-9755-84F7-9E9C-2814B4F51FDD}"/>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7077" eaLnBrk="1" hangingPunct="1">
              <a:defRPr sz="1300">
                <a:latin typeface="Arial" charset="0"/>
              </a:defRPr>
            </a:lvl1pPr>
          </a:lstStyle>
          <a:p>
            <a:pPr>
              <a:defRPr/>
            </a:pPr>
            <a:endParaRPr lang="en-US"/>
          </a:p>
        </p:txBody>
      </p:sp>
      <p:sp>
        <p:nvSpPr>
          <p:cNvPr id="59395" name="Rectangle 3">
            <a:extLst>
              <a:ext uri="{FF2B5EF4-FFF2-40B4-BE49-F238E27FC236}">
                <a16:creationId xmlns:a16="http://schemas.microsoft.com/office/drawing/2014/main" id="{E20F607D-B45A-04FF-58FC-476D289090FD}"/>
              </a:ext>
            </a:extLst>
          </p:cNvPr>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7077" eaLnBrk="1" hangingPunct="1">
              <a:defRPr sz="1300">
                <a:latin typeface="Arial" charset="0"/>
              </a:defRPr>
            </a:lvl1pPr>
          </a:lstStyle>
          <a:p>
            <a:pPr>
              <a:defRPr/>
            </a:pPr>
            <a:endParaRPr lang="en-US"/>
          </a:p>
        </p:txBody>
      </p:sp>
      <p:sp>
        <p:nvSpPr>
          <p:cNvPr id="59396" name="Rectangle 4">
            <a:extLst>
              <a:ext uri="{FF2B5EF4-FFF2-40B4-BE49-F238E27FC236}">
                <a16:creationId xmlns:a16="http://schemas.microsoft.com/office/drawing/2014/main" id="{57E1D782-14E7-8C6B-D367-F4494B0DEF15}"/>
              </a:ext>
            </a:extLst>
          </p:cNvPr>
          <p:cNvSpPr>
            <a:spLocks noGrp="1" noChangeArrowheads="1"/>
          </p:cNvSpPr>
          <p:nvPr>
            <p:ph type="ftr" sz="quarter" idx="2"/>
          </p:nvPr>
        </p:nvSpPr>
        <p:spPr bwMode="auto">
          <a:xfrm>
            <a:off x="0" y="9118600"/>
            <a:ext cx="3168650" cy="481013"/>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7077" eaLnBrk="1" hangingPunct="1">
              <a:defRPr sz="1300">
                <a:latin typeface="Arial" charset="0"/>
              </a:defRPr>
            </a:lvl1pPr>
          </a:lstStyle>
          <a:p>
            <a:pPr>
              <a:defRPr/>
            </a:pPr>
            <a:endParaRPr lang="en-US"/>
          </a:p>
        </p:txBody>
      </p:sp>
      <p:sp>
        <p:nvSpPr>
          <p:cNvPr id="59397" name="Rectangle 5">
            <a:extLst>
              <a:ext uri="{FF2B5EF4-FFF2-40B4-BE49-F238E27FC236}">
                <a16:creationId xmlns:a16="http://schemas.microsoft.com/office/drawing/2014/main" id="{93F230B7-3203-6C7E-1E09-D5BD828AA69F}"/>
              </a:ext>
            </a:extLst>
          </p:cNvPr>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7077" eaLnBrk="1" hangingPunct="1">
              <a:defRPr sz="1300"/>
            </a:lvl1pPr>
          </a:lstStyle>
          <a:p>
            <a:pPr>
              <a:defRPr/>
            </a:pPr>
            <a:fld id="{49AEF83A-467C-467B-9CD2-A3D345CEB4F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EA19654-F7B1-2316-9C3D-19E08FD0CC02}"/>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7077" eaLnBrk="1" hangingPunct="1">
              <a:defRPr sz="1300">
                <a:latin typeface="Arial" charset="0"/>
              </a:defRPr>
            </a:lvl1pPr>
          </a:lstStyle>
          <a:p>
            <a:pPr>
              <a:defRPr/>
            </a:pPr>
            <a:endParaRPr lang="en-US"/>
          </a:p>
        </p:txBody>
      </p:sp>
      <p:sp>
        <p:nvSpPr>
          <p:cNvPr id="81923" name="Rectangle 3">
            <a:extLst>
              <a:ext uri="{FF2B5EF4-FFF2-40B4-BE49-F238E27FC236}">
                <a16:creationId xmlns:a16="http://schemas.microsoft.com/office/drawing/2014/main" id="{3142144A-C570-7503-92CB-B44D1947B5F7}"/>
              </a:ext>
            </a:extLst>
          </p:cNvPr>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7077" eaLnBrk="1" hangingPunct="1">
              <a:defRPr sz="1300">
                <a:latin typeface="Arial" charset="0"/>
              </a:defRPr>
            </a:lvl1pPr>
          </a:lstStyle>
          <a:p>
            <a:pPr>
              <a:defRPr/>
            </a:pPr>
            <a:endParaRPr lang="en-US"/>
          </a:p>
        </p:txBody>
      </p:sp>
      <p:sp>
        <p:nvSpPr>
          <p:cNvPr id="2052" name="Rectangle 4">
            <a:extLst>
              <a:ext uri="{FF2B5EF4-FFF2-40B4-BE49-F238E27FC236}">
                <a16:creationId xmlns:a16="http://schemas.microsoft.com/office/drawing/2014/main" id="{92103C70-6360-DC87-F9D6-78315117C957}"/>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a:extLst>
              <a:ext uri="{FF2B5EF4-FFF2-40B4-BE49-F238E27FC236}">
                <a16:creationId xmlns:a16="http://schemas.microsoft.com/office/drawing/2014/main" id="{4A6C70E4-B2A2-C777-B3F4-37D9BE4739D7}"/>
              </a:ext>
            </a:extLst>
          </p:cNvPr>
          <p:cNvSpPr>
            <a:spLocks noGrp="1" noChangeArrowheads="1"/>
          </p:cNvSpPr>
          <p:nvPr>
            <p:ph type="body" sz="quarter" idx="3"/>
          </p:nvPr>
        </p:nvSpPr>
        <p:spPr bwMode="auto">
          <a:xfrm>
            <a:off x="730250" y="4560888"/>
            <a:ext cx="5854700"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a:extLst>
              <a:ext uri="{FF2B5EF4-FFF2-40B4-BE49-F238E27FC236}">
                <a16:creationId xmlns:a16="http://schemas.microsoft.com/office/drawing/2014/main" id="{36097BAD-6F63-2CEA-137E-4F84A4DFE563}"/>
              </a:ext>
            </a:extLst>
          </p:cNvPr>
          <p:cNvSpPr>
            <a:spLocks noGrp="1" noChangeArrowheads="1"/>
          </p:cNvSpPr>
          <p:nvPr>
            <p:ph type="ftr" sz="quarter" idx="4"/>
          </p:nvPr>
        </p:nvSpPr>
        <p:spPr bwMode="auto">
          <a:xfrm>
            <a:off x="0" y="9118600"/>
            <a:ext cx="3168650" cy="481013"/>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7077" eaLnBrk="1" hangingPunct="1">
              <a:defRPr sz="1300">
                <a:latin typeface="Arial" charset="0"/>
              </a:defRPr>
            </a:lvl1pPr>
          </a:lstStyle>
          <a:p>
            <a:pPr>
              <a:defRPr/>
            </a:pPr>
            <a:endParaRPr lang="en-US"/>
          </a:p>
        </p:txBody>
      </p:sp>
      <p:sp>
        <p:nvSpPr>
          <p:cNvPr id="81927" name="Rectangle 7">
            <a:extLst>
              <a:ext uri="{FF2B5EF4-FFF2-40B4-BE49-F238E27FC236}">
                <a16:creationId xmlns:a16="http://schemas.microsoft.com/office/drawing/2014/main" id="{84C2ED68-5AE9-AEEF-0FEB-F20EE1D8D579}"/>
              </a:ext>
            </a:extLst>
          </p:cNvPr>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7077" eaLnBrk="1" hangingPunct="1">
              <a:defRPr sz="1300"/>
            </a:lvl1pPr>
          </a:lstStyle>
          <a:p>
            <a:pPr>
              <a:defRPr/>
            </a:pPr>
            <a:fld id="{209388C5-81BE-4A88-96DD-E7DAFCD804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9F4D6CE-CFBB-297E-364A-56AC0B874052}"/>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4A1786A6-B2CB-AF40-C13D-3C0992E022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“Good morning, everyone. Thank you for joining us today for ‘Building a Better Miami Beach: An Overview of RFA Requirements for CDBG and HOME Applicants.’ My name is Cristina Cabrera and I’m happy to walk you through today’s workshop. </a:t>
            </a:r>
          </a:p>
          <a:p>
            <a:r>
              <a:rPr lang="en-US"/>
              <a:t>we’ll be covering key requirements and guidelines for the RFA process. </a:t>
            </a:r>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59E009C7-6BEE-7401-7477-1F4DBB92F4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52B38E7-DBC7-4C86-97C0-AB8E14E0B5F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23BA271-68E1-2A60-21F2-D477A693BE4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DAAC583C-90A6-C3EB-6800-FC79539EC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“Documentation is key. You must maintain full records to prove that at least 51 percent of the clientele fall below the low- and moderate-income threshold. Collect all necessary information on family size and income to clearly demonstrate compliance.”</a:t>
            </a:r>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A019842A-660D-EA6B-E8A2-E362D1BFE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721A14F-F1E6-40E0-9D28-CC1FA982AFFD}"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4774F46-74F3-A694-22E8-2448B988363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9CF2E8B-8EBA-72E0-0DD8-6B21AAF96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CDBG program provides funding for a wide range of public services that improve the quality of life for residents in our community. These funds are meant to assist programs that address critical needs, such as housing stability, economic self-sufficiency, and access to vital services. </a:t>
            </a:r>
          </a:p>
          <a:p>
            <a:r>
              <a:rPr lang="en-US" b="1" dirty="0"/>
              <a:t>Employment Services</a:t>
            </a:r>
          </a:p>
          <a:p>
            <a:pPr>
              <a:buFont typeface="Arial" panose="020B0604020202020204" pitchFamily="34" charset="0"/>
              <a:buChar char="•"/>
            </a:pPr>
            <a:r>
              <a:rPr lang="en-US" dirty="0"/>
              <a:t>Job training programs that help individuals gain skills and secure employment opportunities.</a:t>
            </a:r>
          </a:p>
          <a:p>
            <a:r>
              <a:rPr lang="en-US" b="1" dirty="0"/>
              <a:t>Crime Prevention and Public Safety</a:t>
            </a:r>
          </a:p>
          <a:p>
            <a:pPr>
              <a:buFont typeface="Arial" panose="020B0604020202020204" pitchFamily="34" charset="0"/>
              <a:buChar char="•"/>
            </a:pPr>
            <a:r>
              <a:rPr lang="en-US" dirty="0"/>
              <a:t>Community policing programs, youth intervention initiatives, and activities that enhance neighborhood safety.</a:t>
            </a:r>
          </a:p>
          <a:p>
            <a:r>
              <a:rPr lang="en-US" b="1" dirty="0"/>
              <a:t>Childcare Services</a:t>
            </a:r>
          </a:p>
          <a:p>
            <a:pPr>
              <a:buFont typeface="Arial" panose="020B0604020202020204" pitchFamily="34" charset="0"/>
              <a:buChar char="•"/>
            </a:pPr>
            <a:r>
              <a:rPr lang="en-US" dirty="0"/>
              <a:t>Support for affordable childcare programs that enable parents to work or attend job training.</a:t>
            </a:r>
          </a:p>
          <a:p>
            <a:r>
              <a:rPr lang="en-US" b="1" dirty="0"/>
              <a:t>Health Services</a:t>
            </a:r>
          </a:p>
          <a:p>
            <a:pPr>
              <a:buFont typeface="Arial" panose="020B0604020202020204" pitchFamily="34" charset="0"/>
              <a:buChar char="•"/>
            </a:pPr>
            <a:r>
              <a:rPr lang="en-US" dirty="0"/>
              <a:t>Medical and dental services for low-income individuals.</a:t>
            </a:r>
          </a:p>
          <a:p>
            <a:pPr>
              <a:buFont typeface="Arial" panose="020B0604020202020204" pitchFamily="34" charset="0"/>
              <a:buChar char="•"/>
            </a:pPr>
            <a:r>
              <a:rPr lang="en-US" dirty="0"/>
              <a:t>Substance abuse services, including prevention, treatment, and recovery programs.</a:t>
            </a:r>
          </a:p>
          <a:p>
            <a:pPr>
              <a:buFont typeface="Arial" panose="020B0604020202020204" pitchFamily="34" charset="0"/>
              <a:buChar char="•"/>
            </a:pPr>
            <a:r>
              <a:rPr lang="en-US" b="1" dirty="0"/>
              <a:t>Food Banks</a:t>
            </a:r>
          </a:p>
          <a:p>
            <a:endParaRPr lang="en-US"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B9709618-2576-77EA-8337-8880C898B6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BE3F1C7-961E-4189-94A9-1FCA60A0495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DE2C622-1ECE-9BE7-31CF-B139966FB2D4}"/>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BB693A1A-F1B2-56EB-6C8D-6AEC41A92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Housing-Related Services</a:t>
            </a:r>
          </a:p>
          <a:p>
            <a:pPr>
              <a:buFont typeface="Arial" panose="020B0604020202020204" pitchFamily="34" charset="0"/>
              <a:buChar char="•"/>
            </a:pPr>
            <a:r>
              <a:rPr lang="en-US" dirty="0"/>
              <a:t>Housing counseling to help individuals navigate homeownership or rental options.</a:t>
            </a:r>
          </a:p>
          <a:p>
            <a:pPr>
              <a:buFont typeface="Arial" panose="020B0604020202020204" pitchFamily="34" charset="0"/>
              <a:buChar char="•"/>
            </a:pPr>
            <a:r>
              <a:rPr lang="en-US" dirty="0"/>
              <a:t>Fair Housing counseling to ensure equal access to housing opportunities.</a:t>
            </a:r>
          </a:p>
          <a:p>
            <a:pPr>
              <a:buFont typeface="Arial" panose="020B0604020202020204" pitchFamily="34" charset="0"/>
              <a:buChar char="•"/>
            </a:pPr>
            <a:r>
              <a:rPr lang="en-US" dirty="0"/>
              <a:t>Energy conservation programs that help low-income households reduce utility costs.</a:t>
            </a:r>
          </a:p>
          <a:p>
            <a:pPr>
              <a:buFont typeface="Arial" panose="020B0604020202020204" pitchFamily="34" charset="0"/>
              <a:buChar char="•"/>
            </a:pPr>
            <a:r>
              <a:rPr lang="en-US" dirty="0"/>
              <a:t>Services for homeless individuals, such as outreach programs, shelter assistance, and case management.</a:t>
            </a:r>
          </a:p>
          <a:p>
            <a:r>
              <a:rPr lang="en-US" b="1" dirty="0"/>
              <a:t>Educational Services</a:t>
            </a:r>
          </a:p>
          <a:p>
            <a:pPr>
              <a:buFont typeface="Arial" panose="020B0604020202020204" pitchFamily="34" charset="0"/>
              <a:buChar char="•"/>
            </a:pPr>
            <a:r>
              <a:rPr lang="en-US" dirty="0"/>
              <a:t>Programs that provide tutoring, GED preparation, financial literacy, and other educational opportunities for underserved communities.</a:t>
            </a:r>
          </a:p>
          <a:p>
            <a:r>
              <a:rPr lang="en-US" b="1" dirty="0"/>
              <a:t>Senior Services</a:t>
            </a:r>
          </a:p>
          <a:p>
            <a:pPr>
              <a:buFont typeface="Arial" panose="020B0604020202020204" pitchFamily="34" charset="0"/>
              <a:buChar char="•"/>
            </a:pPr>
            <a:r>
              <a:rPr lang="en-US" dirty="0"/>
              <a:t>Programs that offer meal services, transportation, and social engagement for elderly residents.</a:t>
            </a:r>
          </a:p>
          <a:p>
            <a:r>
              <a:rPr lang="en-US" b="1" dirty="0"/>
              <a:t>Youth Services</a:t>
            </a:r>
          </a:p>
          <a:p>
            <a:pPr>
              <a:buFont typeface="Arial" panose="020B0604020202020204" pitchFamily="34" charset="0"/>
              <a:buChar char="•"/>
            </a:pPr>
            <a:r>
              <a:rPr lang="en-US" dirty="0"/>
              <a:t>Recreation services for teenagers and teen counseling programs</a:t>
            </a:r>
          </a:p>
          <a:p>
            <a:pPr>
              <a:buFont typeface="Arial" panose="020B0604020202020204" pitchFamily="34" charset="0"/>
              <a:buChar char="•"/>
            </a:pPr>
            <a:r>
              <a:rPr lang="en-US" b="1" dirty="0"/>
              <a:t>Services for Persons with Disabilities</a:t>
            </a:r>
          </a:p>
          <a:p>
            <a:endParaRPr lang="en-US"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id="{55449800-D0E1-D541-928E-280A95459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4C51A67-4594-4CBD-AA12-91348C27E3AB}"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0D6CD1F-98B6-481A-CECE-CFCDCD2C599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B2414FEE-3518-A67B-5399-CF7ECA7A1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“When budgeting for public services, allowable costs include labor, supplies and materials, as well as the operation and maintenance costs of the facilities where these services are provided. It is important that all payments are directly related to the provision of these eligible services.”</a:t>
            </a:r>
          </a:p>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C1103217-076F-94CB-6565-99BBD3376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3B137AD-6EE0-43B6-A444-20D8601334C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7733FD8-EA2D-1A9D-E7AF-EDB4F3B2FE6C}"/>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C44ABC91-44AF-286F-5EAE-C4AF53698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"While the CDBG program provides broad support for public services, there are important restrictions to keep in mind. To be eligible for funding, a public service must either:"</a:t>
            </a:r>
            <a:endParaRPr lang="en-US"/>
          </a:p>
          <a:p>
            <a:r>
              <a:rPr lang="en-US"/>
              <a:t>✅ </a:t>
            </a:r>
            <a:r>
              <a:rPr lang="en-US" b="1"/>
              <a:t>Be a new service</a:t>
            </a:r>
            <a:r>
              <a:rPr lang="en-US"/>
              <a:t>, or</a:t>
            </a:r>
            <a:br>
              <a:rPr lang="en-US"/>
            </a:br>
            <a:r>
              <a:rPr lang="en-US"/>
              <a:t>✅ </a:t>
            </a:r>
            <a:r>
              <a:rPr lang="en-US" b="1"/>
              <a:t>Represent a quantifiable increase</a:t>
            </a:r>
            <a:r>
              <a:rPr lang="en-US"/>
              <a:t> in the level of an existing service that was funded by the local government or state in the preceding 12 months.</a:t>
            </a:r>
          </a:p>
          <a:p>
            <a:r>
              <a:rPr lang="en-US" i="1"/>
              <a:t>"This does not mean that currently funded organizations must expand their services every year. However, CDBG funds cannot simply replace prior local government funding without increasing the service level."</a:t>
            </a:r>
            <a:endParaRPr lang="en-US"/>
          </a:p>
          <a:p>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9FC30756-F44D-1AD4-F794-68384E3BA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835CDBE-D0DA-4A6E-8FBD-A2ABDA25AAAC}"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FF32971-42A4-79CD-8690-CCCA7591773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AA5669A0-6FB5-E2BE-C613-2F178E7230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"Certain activities are not eligible for CDBG public service funding. These include:"</a:t>
            </a:r>
            <a:endParaRPr lang="en-US"/>
          </a:p>
          <a:p>
            <a:r>
              <a:rPr lang="en-US"/>
              <a:t>❌ </a:t>
            </a:r>
            <a:r>
              <a:rPr lang="en-US" b="1"/>
              <a:t>Income payments</a:t>
            </a:r>
            <a:r>
              <a:rPr lang="en-US"/>
              <a:t>, except in cases of emergency assistance.</a:t>
            </a:r>
          </a:p>
          <a:p>
            <a:pPr>
              <a:buFont typeface="Arial" panose="020B0604020202020204" pitchFamily="34" charset="0"/>
              <a:buChar char="•"/>
            </a:pPr>
            <a:r>
              <a:rPr lang="en-US"/>
              <a:t>Emergency grant payments are limited to </a:t>
            </a:r>
            <a:r>
              <a:rPr lang="en-US" b="1"/>
              <a:t>three consecutive months</a:t>
            </a:r>
            <a:r>
              <a:rPr lang="en-US"/>
              <a:t> and must be paid directly to the service provider.</a:t>
            </a:r>
          </a:p>
          <a:p>
            <a:r>
              <a:rPr lang="en-US"/>
              <a:t>❌ </a:t>
            </a:r>
            <a:r>
              <a:rPr lang="en-US" b="1"/>
              <a:t>Ongoing operations of a stand-alone public service.</a:t>
            </a:r>
            <a:endParaRPr lang="en-US"/>
          </a:p>
          <a:p>
            <a:pPr>
              <a:buFont typeface="Arial" panose="020B0604020202020204" pitchFamily="34" charset="0"/>
              <a:buChar char="•"/>
            </a:pPr>
            <a:r>
              <a:rPr lang="en-US"/>
              <a:t>For example, operating a rental housing facility is not eligible. However, paying for services </a:t>
            </a:r>
            <a:r>
              <a:rPr lang="en-US" b="1"/>
              <a:t>within</a:t>
            </a:r>
            <a:r>
              <a:rPr lang="en-US"/>
              <a:t> a housing development, such as counseling, is allowed.</a:t>
            </a:r>
          </a:p>
          <a:p>
            <a:r>
              <a:rPr lang="en-US"/>
              <a:t>❌ </a:t>
            </a:r>
            <a:r>
              <a:rPr lang="en-US" b="1"/>
              <a:t>Political activities</a:t>
            </a:r>
            <a:r>
              <a:rPr lang="en-US"/>
              <a:t>, including lobbying and voter registration efforts.</a:t>
            </a:r>
          </a:p>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F42199B7-5547-A330-8245-FA8880B86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E601A9B-9F0B-46E5-8455-69BAFB83D8D6}"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D18D9C1-7BBA-13D4-5FD4-189DFC9C1D46}"/>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4AE56C85-0AF9-C73D-29B0-B5F87EE2F2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"Another key consideration is how public services can be provided through religious entities. While CDBG funds generally may not be used for religious activities, religious organizations can receive funding if they meet specific requirements."</a:t>
            </a:r>
            <a:endParaRPr lang="en-US" dirty="0"/>
          </a:p>
          <a:p>
            <a:r>
              <a:rPr lang="en-US" dirty="0"/>
              <a:t>✔ </a:t>
            </a:r>
            <a:r>
              <a:rPr lang="en-US" b="1" dirty="0"/>
              <a:t>Religious instruction or worship cannot be a condition</a:t>
            </a:r>
            <a:r>
              <a:rPr lang="en-US" dirty="0"/>
              <a:t> of receiving the service.</a:t>
            </a:r>
            <a:br>
              <a:rPr lang="en-US" dirty="0"/>
            </a:br>
            <a:r>
              <a:rPr lang="en-US" dirty="0"/>
              <a:t>✔ </a:t>
            </a:r>
            <a:r>
              <a:rPr lang="en-US" b="1" dirty="0"/>
              <a:t>No discrimination</a:t>
            </a:r>
            <a:r>
              <a:rPr lang="en-US" dirty="0"/>
              <a:t> in hiring practices or participant selection.</a:t>
            </a:r>
            <a:br>
              <a:rPr lang="en-US" dirty="0"/>
            </a:br>
            <a:r>
              <a:rPr lang="en-US" dirty="0"/>
              <a:t>✔ </a:t>
            </a:r>
            <a:r>
              <a:rPr lang="en-US" b="1" dirty="0"/>
              <a:t>A formal agreement must be in place</a:t>
            </a:r>
            <a:r>
              <a:rPr lang="en-US" dirty="0"/>
              <a:t> to ensure compliance with CDBG regulations.</a:t>
            </a:r>
          </a:p>
          <a:p>
            <a:r>
              <a:rPr lang="en-US" i="1" dirty="0"/>
              <a:t>"This means that while faith-based organizations can participate in the program, CDBG funds cannot be used to support religious events, services, or requirements such as prayer before receiving assistance."</a:t>
            </a:r>
            <a:endParaRPr lang="en-US" dirty="0"/>
          </a:p>
          <a:p>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01C7EB6D-24AC-AE36-8BA4-C416097408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5A1C8BE-D23D-4CE3-B830-ED65609F26D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D18D9C1-7BBA-13D4-5FD4-189DFC9C1D46}"/>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4AE56C85-0AF9-C73D-29B0-B5F87EE2F2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Moving on to economic development, CDBG funding supports several eligible activities. First, there is business assistance, which may include grants or loans for small businesses and microenterprises to cover working capital, inventory, equipment, or property improvements, as well as technical assistance and training. Second, funding may support infrastructure for economic growth, including public improvements like roads and utilities, as well as site preparation and rehabilitation. Third, projects that create or retain permanent jobs – with at least 51 percent of these jobs designated for low- and moderate-income individuals – are eligible, along with funding for workforce training and employment services.”</a:t>
            </a:r>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01C7EB6D-24AC-AE36-8BA4-C416097408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5A1C8BE-D23D-4CE3-B830-ED65609F26DA}" type="slidenum">
              <a:rPr lang="en-US" altLang="en-US" smtClean="0"/>
              <a:pPr/>
              <a:t>17</a:t>
            </a:fld>
            <a:endParaRPr lang="en-US" altLang="en-US"/>
          </a:p>
        </p:txBody>
      </p:sp>
    </p:spTree>
    <p:extLst>
      <p:ext uri="{BB962C8B-B14F-4D97-AF65-F5344CB8AC3E}">
        <p14:creationId xmlns:p14="http://schemas.microsoft.com/office/powerpoint/2010/main" val="1013654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D18D9C1-7BBA-13D4-5FD4-189DFC9C1D46}"/>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4AE56C85-0AF9-C73D-29B0-B5F87EE2F2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“In addition, funding may be used for commercial and industrial rehabilitation, such as renovating buildings for commercial or industrial use and making façade improvements to revitalize business districts. Lastly, special economic development activities include assistance to Community-Based Development Organizations for job creation projects and support for economic development revolving loan funds.”</a:t>
            </a:r>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01C7EB6D-24AC-AE36-8BA4-C416097408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5A1C8BE-D23D-4CE3-B830-ED65609F26DA}" type="slidenum">
              <a:rPr lang="en-US" altLang="en-US" smtClean="0"/>
              <a:pPr/>
              <a:t>18</a:t>
            </a:fld>
            <a:endParaRPr lang="en-US" altLang="en-US"/>
          </a:p>
        </p:txBody>
      </p:sp>
    </p:spTree>
    <p:extLst>
      <p:ext uri="{BB962C8B-B14F-4D97-AF65-F5344CB8AC3E}">
        <p14:creationId xmlns:p14="http://schemas.microsoft.com/office/powerpoint/2010/main" val="4257090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8894301-BA8C-FDFE-2D2B-F8954873DD0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2ACA9961-3B00-3567-261E-CF2491989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addition to the 2 national objectives we have already reviewed, certain economic development activities may meet the low-mod Jobs national objective. This is used for activities that create or </a:t>
            </a:r>
            <a:r>
              <a:rPr lang="en-US" altLang="en-US" dirty="0" err="1">
                <a:latin typeface="Arial" panose="020B0604020202020204" pitchFamily="34" charset="0"/>
              </a:rPr>
              <a:t>retian</a:t>
            </a:r>
            <a:r>
              <a:rPr lang="en-US" altLang="en-US" dirty="0">
                <a:latin typeface="Arial" panose="020B0604020202020204" pitchFamily="34" charset="0"/>
              </a:rPr>
              <a:t> permanent jobs, and at least 51% of the jobs must be </a:t>
            </a:r>
            <a:r>
              <a:rPr lang="en-US" sz="1200" dirty="0"/>
              <a:t>held by or made available to LMI persons. </a:t>
            </a:r>
          </a:p>
          <a:p>
            <a:endParaRPr lang="en-US" altLang="en-US" sz="1200" dirty="0">
              <a:latin typeface="Arial" panose="020B0604020202020204" pitchFamily="34" charset="0"/>
            </a:endParaRPr>
          </a:p>
          <a:p>
            <a:r>
              <a:rPr lang="en-US" dirty="0"/>
              <a:t>For job creation activities, documentation must demonstrate that at least fifty-one percent of the jobs created will benefit low- and moderate-income persons.</a:t>
            </a:r>
          </a:p>
          <a:p>
            <a:r>
              <a:rPr lang="en-US" dirty="0"/>
              <a:t>For job retention activities, documentation must demonstrate that the jobs would be lost without CDBG assistance. In addition, documentation must show that at least fifty-one percent of the retained jobs are currently held by low- and moderate-income persons, or are expected to turn over within two years and be made available to low- and moderate-income persons.</a:t>
            </a:r>
          </a:p>
          <a:p>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DB78402A-629B-2083-65D7-ABE9247181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EAA8A48-18D7-480F-8FCD-B54E12FF082E}"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269A6B6-28E7-B0F1-3C6B-35A2CC7F97D3}"/>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74A06F96-2D90-9A73-795C-04F6E288EE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Presenting today for our team, we have myself, ________, I am the ____________; Claudia Abreu, our Office Associate; and Paola Arboleda, our Administrative Support Manager. On our team, but not on the meeting we have, Marcela Rubio, our Assistant Director; Alba Tarre, Department Director;. Remember, our Housing Team is always available to offer support and guidance. Let’s get started.”</a:t>
            </a:r>
            <a:endParaRPr lang="en-US" altLang="en-US"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1C235D3A-2E38-6A0E-4D84-4B292EC97B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5EC011B-BBA3-4318-AAAA-666AD77B143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584FAFC-EFAD-E2D4-618F-B5955DFA8D51}"/>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9514617C-F78A-8A23-BDB2-17E65DC477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“Shifting to the HOME Investment Partnerships Program, its purpose is to provide decent, affordable housing to lower income households, expand the capacity of nonprofit housing providers, strengthen the ability of state and local governments to provide housing, and leverage private sector participation.”</a:t>
            </a:r>
          </a:p>
        </p:txBody>
      </p:sp>
      <p:sp>
        <p:nvSpPr>
          <p:cNvPr id="70660" name="Slide Number Placeholder 3">
            <a:extLst>
              <a:ext uri="{FF2B5EF4-FFF2-40B4-BE49-F238E27FC236}">
                <a16:creationId xmlns:a16="http://schemas.microsoft.com/office/drawing/2014/main" id="{4A32E0BA-EB72-7253-FB10-36525D7B36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FC8468E-D3F5-44D2-85F7-C78806B85948}"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626AAED-981A-F7FB-BA42-B28CEC1F3125}"/>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416E7478-E842-0028-CDA5-84CD1DB8F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600" dirty="0"/>
              <a:t>“The HOME program addresses housing needs identified in the Consolidated Plan, including affordable housing and ADA accessible housing. Eligible activities under HOME include acquisition, new construction, Rental Rehabilitation, Homebuyer Rehabilitation, and homebuyer assistance.. The affordability period is set at 30 years for multi-family rental projects and 15 years for homeowner assistance.</a:t>
            </a:r>
            <a:endParaRPr lang="en-US" altLang="en-US" sz="900"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id="{B439B81A-24EE-EF4E-2109-9271ABCAA0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2943D4B-9273-4A6D-BDEC-41CB01863FB2}"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510A5D0-9809-62DA-A59A-3473B39C6B13}"/>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136E89C1-C090-5D25-8F0B-25C6B4D94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“To qualify, at least 90 percent of benefiting families must have incomes that do not exceed 60 percent of the HUD-adjusted area median income. In rental projects with five or more units, at least 20 percent of the units must be occupied by families with incomes that do not exceed 50 percent of the HUD-adjusted median, and overall, household incomes receiving HOME assistance must not exceed 80 percent of the area median income.”</a:t>
            </a:r>
          </a:p>
        </p:txBody>
      </p:sp>
      <p:sp>
        <p:nvSpPr>
          <p:cNvPr id="74756" name="Slide Number Placeholder 3">
            <a:extLst>
              <a:ext uri="{FF2B5EF4-FFF2-40B4-BE49-F238E27FC236}">
                <a16:creationId xmlns:a16="http://schemas.microsoft.com/office/drawing/2014/main" id="{2A866529-41AC-EBB7-AA00-8760EEF2E7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85509B5-5B18-425D-94A8-952EF1431023}"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C720C91-D590-123B-4579-8914631CD434}"/>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9F82926A-38F8-636F-A05A-3D34628891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CHDO is defined as a private nonprofit, community-based service organization that either currently has the capacity to create affordable housing in the community. CHDOs must complete a certification process annually, and eligible CHDOs can receive up to 15 percent of a participating jurisdiction’s annual HOME allocation. Please note that the 24-month commitment requirement for CHDOs has been suspended through the fiscal year 2026 appropriations, although applications are still accepted depending on funding availability.”</a:t>
            </a:r>
          </a:p>
        </p:txBody>
      </p:sp>
      <p:sp>
        <p:nvSpPr>
          <p:cNvPr id="76804" name="Slide Number Placeholder 3">
            <a:extLst>
              <a:ext uri="{FF2B5EF4-FFF2-40B4-BE49-F238E27FC236}">
                <a16:creationId xmlns:a16="http://schemas.microsoft.com/office/drawing/2014/main" id="{B58D65F7-D59D-399A-E8F7-723631877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2DB9CCE-B037-44DE-B246-3397CAF73B90}"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5B592EE-1266-27A4-9CFE-1F4F19F12D22}"/>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3CA8C7EF-F2C6-F0BA-B65E-490E1EFD83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“Key requirements for CHDO qualification include having legal and tax-exempt status, strong financial management capacity, sufficient staff to execute HOME-funded activities, proven experience in serving the community, and board representation that includes at least one-third members from low-income households.”</a:t>
            </a:r>
          </a:p>
        </p:txBody>
      </p:sp>
      <p:sp>
        <p:nvSpPr>
          <p:cNvPr id="78852" name="Slide Number Placeholder 3">
            <a:extLst>
              <a:ext uri="{FF2B5EF4-FFF2-40B4-BE49-F238E27FC236}">
                <a16:creationId xmlns:a16="http://schemas.microsoft.com/office/drawing/2014/main" id="{2C53F282-2104-2CC0-D2C8-F8D07E2E7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A4C6CA2-08CD-4DE7-8005-6AF7DBC205F1}"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154E3E4-BCD8-5D51-85A2-0271B3ABE25F}"/>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C86F1D89-A092-DBE9-246D-3C1D9AAF9A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“Underwriting for HOME projects involves analyzing project assumptions and risks to ensure the project meets affordability requirements. Subsidy Layering is the process of determining the necessary level of HOME assistance. This review examines market assessments, developer capacity, and overall project sustainability, and applies to all projects using HOME funds.”</a:t>
            </a:r>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85CD43B9-6BA4-B447-D26F-B0D3D5044D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4ECEE3C-AA8D-4C8C-96F4-FD65A1B66708}"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953AEE87-B7DE-FE1E-2DF4-C866CC71E7F2}"/>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A0084ABB-F749-ED8B-B2DA-FE8F826C5E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Subsidy Layering Review must include several components: maximum per unit subsidy limits; a cost allocation that covers the minimum number of HOME units and maximum funding levels; cost reasonableness; appropriate rents or utility allowances; an operating proforma; a detailed development budget; a sources and uses statement; a market assessment; an evaluation of developer experience and capacity; a physical needs assessment; and compliance with property standards.”</a:t>
            </a:r>
          </a:p>
        </p:txBody>
      </p:sp>
      <p:sp>
        <p:nvSpPr>
          <p:cNvPr id="82948" name="Slide Number Placeholder 3">
            <a:extLst>
              <a:ext uri="{FF2B5EF4-FFF2-40B4-BE49-F238E27FC236}">
                <a16:creationId xmlns:a16="http://schemas.microsoft.com/office/drawing/2014/main" id="{402C00CB-320B-1684-085F-E323A1CC1E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E5F9479-FCEE-43DC-8515-A109BB7B683C}"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24DFC52-561D-3175-0C77-BCA08854D68C}"/>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A6C6D35D-2D1E-DE71-E095-A09FC9DD9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the market assessment, you must assess and document current neighborhood market demand for your project. </a:t>
            </a:r>
            <a:r>
              <a:rPr lang="en-US" dirty="0"/>
              <a:t>This includes comparing the proposed HOME-assisted rents to prevailing market rents to determine whether the units are appropriately priced.</a:t>
            </a:r>
          </a:p>
          <a:p>
            <a:endParaRPr lang="en-US" dirty="0"/>
          </a:p>
          <a:p>
            <a:r>
              <a:rPr lang="en-US" dirty="0"/>
              <a:t>You must evaluate effective demand, including the capture rate and the estimated absorption period.</a:t>
            </a:r>
          </a:p>
          <a:p>
            <a:endParaRPr lang="en-US" dirty="0"/>
          </a:p>
          <a:p>
            <a:r>
              <a:rPr lang="en-US" dirty="0"/>
              <a:t>The assessment should also analyze market competition by reviewing other housing opportunities in the market area, with particular emphasis on existing and planned affordable housing developments.</a:t>
            </a:r>
          </a:p>
          <a:p>
            <a:endParaRPr lang="en-US" dirty="0"/>
          </a:p>
          <a:p>
            <a:r>
              <a:rPr lang="en-US" dirty="0"/>
              <a:t>Finally, you must confirm the project’s ability to achieve timely occupancy by income-eligible HOME households.</a:t>
            </a:r>
          </a:p>
          <a:p>
            <a:endParaRPr lang="en-US" dirty="0"/>
          </a:p>
          <a:p>
            <a:r>
              <a:rPr lang="en-US" dirty="0"/>
              <a:t>Independent market studies prepared for other funders may be used, if they meet HOME program requirements.</a:t>
            </a:r>
          </a:p>
          <a:p>
            <a:endParaRPr lang="en-US"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2118E811-2993-C7AE-D5AF-3290815708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9DE3758-B890-45A5-A333-46C1672798D1}"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BFF1AFD-0578-DDB2-AD84-08CC92AA8C0C}"/>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9F5DEAB4-44BC-79C2-A8DD-29960377E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review also evaluates your team’s financial ability to complete project development and support ongoing operations. </a:t>
            </a:r>
            <a:r>
              <a:rPr lang="en-US" dirty="0"/>
              <a:t>This includes reviewing the availability of capital and confirming that the organization has sufficient reserves to carry the project through construction and into stabilization. We must also ensure that the project will remain financially stable throughout the HOME affordability period.</a:t>
            </a:r>
          </a:p>
          <a:p>
            <a:r>
              <a:rPr lang="en-US" dirty="0"/>
              <a:t>The Sources and Uses statement must clearly describe all funds and all costs necessary to complete the project.</a:t>
            </a:r>
          </a:p>
          <a:p>
            <a:r>
              <a:rPr lang="en-US" dirty="0"/>
              <a:t>Supporting documentation to substantiate the information presented must be included in the application. </a:t>
            </a:r>
          </a:p>
          <a:p>
            <a:endParaRPr lang="en-US"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0594DA1D-1FEB-CAFF-79E3-398AC9D3F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1EB5D46-1151-4E66-9017-7F6C9D5788E6}"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D13FCC5-A06B-0F79-17B3-8CABD29991C0}"/>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3BBD0CE6-6BF9-870B-13D5-34C2534F7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“Your project pro-forma should include projected income, expected vacancies, operating expenses, contributions to reserves, debt service, cash flow projections, and any deferred fees. It is critical that all projected rents comply with HOME limits.”</a:t>
            </a:r>
          </a:p>
        </p:txBody>
      </p:sp>
      <p:sp>
        <p:nvSpPr>
          <p:cNvPr id="89092" name="Slide Number Placeholder 3">
            <a:extLst>
              <a:ext uri="{FF2B5EF4-FFF2-40B4-BE49-F238E27FC236}">
                <a16:creationId xmlns:a16="http://schemas.microsoft.com/office/drawing/2014/main" id="{8B003211-6E8B-FC48-D408-BCFA931DFA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3780A07-66BF-4025-AF1D-14A7500067DB}"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9AA261C-E950-48E2-F540-682177D6A6A8}"/>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3A1D30CF-0A8C-C574-FA59-2A28485E7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“Let’s begin with an introduction. The City of Miami Beach is an entitlement grantee of federal funds. Every year, we receive an allocation of funding through the HOME Investment Partnership Program and the Community Development Block Grant, or CDBG, program from the United States Department of Housing and Urban Development. Our city qualifies for these funds because our population, housing, and demographic characteristics meet the specific formula requirements set by HUD.”</a:t>
            </a:r>
          </a:p>
        </p:txBody>
      </p:sp>
      <p:sp>
        <p:nvSpPr>
          <p:cNvPr id="9220" name="Slide Number Placeholder 3">
            <a:extLst>
              <a:ext uri="{FF2B5EF4-FFF2-40B4-BE49-F238E27FC236}">
                <a16:creationId xmlns:a16="http://schemas.microsoft.com/office/drawing/2014/main" id="{F09B1E10-E09B-013D-2FBD-57C8E6AF98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308D920-2B31-4500-926B-668B0BB3AF4D}"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9D0F729-FB87-CE60-6C77-8FCA5C936FB2}"/>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47704203-0DF2-5FAA-73B0-8F72DA6F1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a:solidFill>
                  <a:srgbClr val="FF0000"/>
                </a:solidFill>
                <a:effectLst/>
                <a:highlight>
                  <a:srgbClr val="FFFF00"/>
                </a:highlight>
                <a:latin typeface="Times New Roman" panose="02020603050405020304" pitchFamily="18" charset="0"/>
                <a:ea typeface="Arial" panose="020B0604020202020204" pitchFamily="34" charset="0"/>
                <a:cs typeface="Arial" panose="020B0604020202020204" pitchFamily="34" charset="0"/>
              </a:rPr>
              <a:t>Additional notes for the presentation:</a:t>
            </a:r>
            <a:endParaRPr lang="en-US">
              <a:solidFill>
                <a:srgbClr val="FF0000"/>
              </a:solidFill>
              <a:effectLst/>
              <a:highlight>
                <a:srgbClr val="FFFF00"/>
              </a:highlight>
              <a:latin typeface="Arial" panose="020B0604020202020204" pitchFamily="34" charset="0"/>
              <a:ea typeface="Arial" panose="020B0604020202020204" pitchFamily="34" charset="0"/>
            </a:endParaRPr>
          </a:p>
          <a:p>
            <a:pPr marL="0" marR="0">
              <a:spcBef>
                <a:spcPts val="0"/>
              </a:spcBef>
              <a:spcAft>
                <a:spcPts val="0"/>
              </a:spcAft>
            </a:pPr>
            <a:r>
              <a:rPr lang="en-US">
                <a:effectLst/>
                <a:latin typeface="Times New Roman" panose="02020603050405020304" pitchFamily="18" charset="0"/>
                <a:ea typeface="Arial" panose="020B0604020202020204" pitchFamily="34" charset="0"/>
                <a:cs typeface="Arial" panose="020B0604020202020204" pitchFamily="34" charset="0"/>
              </a:rPr>
              <a:t>SLR: Physical Needs Assessment</a:t>
            </a:r>
            <a:endParaRPr lang="en-US">
              <a:effectLst/>
              <a:latin typeface="Arial" panose="020B0604020202020204" pitchFamily="34" charset="0"/>
              <a:ea typeface="Arial" panose="020B0604020202020204" pitchFamily="34" charset="0"/>
            </a:endParaRPr>
          </a:p>
          <a:p>
            <a:pPr marL="0" marR="0">
              <a:spcBef>
                <a:spcPts val="0"/>
              </a:spcBef>
              <a:spcAft>
                <a:spcPts val="0"/>
              </a:spcAft>
            </a:pPr>
            <a:r>
              <a:rPr lang="en-US">
                <a:effectLst/>
                <a:latin typeface="Times New Roman" panose="02020603050405020304" pitchFamily="18" charset="0"/>
                <a:ea typeface="Arial" panose="020B0604020202020204" pitchFamily="34" charset="0"/>
                <a:cs typeface="Arial" panose="020B0604020202020204" pitchFamily="34" charset="0"/>
              </a:rPr>
              <a:t>For Rehabilitation Projects:</a:t>
            </a:r>
            <a:endParaRPr lang="en-US">
              <a:effectLst/>
              <a:latin typeface="Arial" panose="020B0604020202020204" pitchFamily="34" charset="0"/>
              <a:ea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latin typeface="Times New Roman" panose="02020603050405020304" pitchFamily="18" charset="0"/>
                <a:ea typeface="Arial" panose="020B0604020202020204" pitchFamily="34" charset="0"/>
                <a:cs typeface="Arial" panose="020B0604020202020204" pitchFamily="34" charset="0"/>
              </a:rPr>
              <a:t>Energy Efficiency Improvements: Implementation of enhancements that promote energy conservation, economic stability, and enhance community resilience.</a:t>
            </a:r>
            <a:endParaRPr lang="en-US">
              <a:effectLst/>
              <a:latin typeface="Arial" panose="020B0604020202020204" pitchFamily="34" charset="0"/>
              <a:ea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latin typeface="Times New Roman" panose="02020603050405020304" pitchFamily="18" charset="0"/>
                <a:ea typeface="Arial" panose="020B0604020202020204" pitchFamily="34" charset="0"/>
                <a:cs typeface="Arial" panose="020B0604020202020204" pitchFamily="34" charset="0"/>
              </a:rPr>
              <a:t>Multi-Family Rental Rehabilitation: Focus on revitalizing multi-family rental properties to maximize housing opportunities, especially in land-locked communities with limited development prospects.</a:t>
            </a:r>
            <a:endParaRPr lang="en-US">
              <a:effectLst/>
              <a:latin typeface="Arial" panose="020B0604020202020204" pitchFamily="34" charset="0"/>
              <a:ea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latin typeface="Times New Roman" panose="02020603050405020304" pitchFamily="18" charset="0"/>
                <a:ea typeface="Arial" panose="020B0604020202020204" pitchFamily="34" charset="0"/>
                <a:cs typeface="Arial" panose="020B0604020202020204" pitchFamily="34" charset="0"/>
              </a:rPr>
              <a:t>Documentation of Current Property Standards: Comprehensive documentation of the existing property conditions and standards to identify necessary improvements and ensure compliance with program requirements.</a:t>
            </a:r>
            <a:endParaRPr lang="en-US">
              <a:effectLst/>
              <a:latin typeface="Arial" panose="020B0604020202020204" pitchFamily="34" charset="0"/>
              <a:ea typeface="Arial" panose="020B0604020202020204" pitchFamily="34" charset="0"/>
            </a:endParaRPr>
          </a:p>
          <a:p>
            <a:pPr marL="0" marR="0">
              <a:spcBef>
                <a:spcPts val="0"/>
              </a:spcBef>
              <a:spcAft>
                <a:spcPts val="0"/>
              </a:spcAft>
            </a:pPr>
            <a:r>
              <a:rPr lang="en-US">
                <a:effectLst/>
                <a:latin typeface="Times New Roman" panose="02020603050405020304" pitchFamily="18" charset="0"/>
                <a:ea typeface="Arial" panose="020B0604020202020204" pitchFamily="34" charset="0"/>
                <a:cs typeface="Arial" panose="020B0604020202020204" pitchFamily="34" charset="0"/>
              </a:rPr>
              <a:t>For New Construction Projects:</a:t>
            </a:r>
            <a:endParaRPr lang="en-US">
              <a:effectLst/>
              <a:latin typeface="Arial" panose="020B0604020202020204" pitchFamily="34" charset="0"/>
              <a:ea typeface="Arial" panose="020B06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latin typeface="Times New Roman" panose="02020603050405020304" pitchFamily="18" charset="0"/>
                <a:ea typeface="Arial" panose="020B0604020202020204" pitchFamily="34" charset="0"/>
                <a:cs typeface="Arial" panose="020B0604020202020204" pitchFamily="34" charset="0"/>
              </a:rPr>
              <a:t>Rendering or Construction Design Documentation: Instead of a traditional physical needs assessment, applicants may submit renderings or any available documents related to construction design. However, it's crucial to note that all projects must adhere to local laws and regulations to ensure compliance and safety standards are met.</a:t>
            </a:r>
            <a:endParaRPr lang="en-US">
              <a:effectLst/>
              <a:latin typeface="Arial" panose="020B0604020202020204" pitchFamily="34" charset="0"/>
              <a:ea typeface="Arial" panose="020B0604020202020204" pitchFamily="34" charset="0"/>
            </a:endParaRPr>
          </a:p>
          <a:p>
            <a:endParaRPr lang="en-US" altLang="en-US" sz="1000">
              <a:latin typeface="Arial" panose="020B0604020202020204" pitchFamily="34" charset="0"/>
            </a:endParaRPr>
          </a:p>
        </p:txBody>
      </p:sp>
      <p:sp>
        <p:nvSpPr>
          <p:cNvPr id="91140" name="Slide Number Placeholder 3">
            <a:extLst>
              <a:ext uri="{FF2B5EF4-FFF2-40B4-BE49-F238E27FC236}">
                <a16:creationId xmlns:a16="http://schemas.microsoft.com/office/drawing/2014/main" id="{B1901797-7AAA-8FCD-519A-FC640943D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B457D4D-9B5F-439E-BAC5-EAF35D801507}"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7F935354-0693-29C9-B1B9-B43BBCC6384E}"/>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CDE335A3-5C2D-CDE9-4A87-D1056FCB0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Additional guidance on the Subsidy Layering Review can be found on HUD Exchange. Please refer to HUD Notice CPD-15-11 for reference material addressing all components of the SLR.</a:t>
            </a:r>
          </a:p>
        </p:txBody>
      </p:sp>
      <p:sp>
        <p:nvSpPr>
          <p:cNvPr id="93188" name="Slide Number Placeholder 3">
            <a:extLst>
              <a:ext uri="{FF2B5EF4-FFF2-40B4-BE49-F238E27FC236}">
                <a16:creationId xmlns:a16="http://schemas.microsoft.com/office/drawing/2014/main" id="{5DE3D264-584C-DC72-C927-89CD23C38E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6ECBE8A-EC25-478C-A2FB-68B4E0C070B7}"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5AD20A2-2695-CDA2-DDA0-64002AA8A059}"/>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F4F093A6-FF36-123A-DF07-CCFF13E2A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City uses the Neighborly portal to collect and review applications for funding. We’ll walk through each section of the online application, explain what information you need to provide, and share tips to help ensure your submission is accurate and complete.”</a:t>
            </a:r>
          </a:p>
        </p:txBody>
      </p:sp>
      <p:sp>
        <p:nvSpPr>
          <p:cNvPr id="95236" name="Slide Number Placeholder 3">
            <a:extLst>
              <a:ext uri="{FF2B5EF4-FFF2-40B4-BE49-F238E27FC236}">
                <a16:creationId xmlns:a16="http://schemas.microsoft.com/office/drawing/2014/main" id="{16D2FF5E-DF33-B54D-9E74-E21E627734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512F628-1414-4A78-B7CA-CC16C33BB374}"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3B788AA-3855-6A24-98E6-D834B9B58875}"/>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5B78F47A-52D5-9383-D0ED-124A3F628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First, log in to the Neighborly portal, you will need to register for an account if you do not have one. </a:t>
            </a:r>
          </a:p>
        </p:txBody>
      </p:sp>
      <p:sp>
        <p:nvSpPr>
          <p:cNvPr id="97284" name="Slide Number Placeholder 3">
            <a:extLst>
              <a:ext uri="{FF2B5EF4-FFF2-40B4-BE49-F238E27FC236}">
                <a16:creationId xmlns:a16="http://schemas.microsoft.com/office/drawing/2014/main" id="{24DB5A8F-0CA1-342D-05E5-7D85943B8F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5A50E3C-3E3F-48E7-8CF1-7AD5D0EF3FD6}"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3B788AA-3855-6A24-98E6-D834B9B58875}"/>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5B78F47A-52D5-9383-D0ED-124A3F628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Once you’ve accessed the site, locate the application form relevant to your project. </a:t>
            </a:r>
          </a:p>
        </p:txBody>
      </p:sp>
      <p:sp>
        <p:nvSpPr>
          <p:cNvPr id="97284" name="Slide Number Placeholder 3">
            <a:extLst>
              <a:ext uri="{FF2B5EF4-FFF2-40B4-BE49-F238E27FC236}">
                <a16:creationId xmlns:a16="http://schemas.microsoft.com/office/drawing/2014/main" id="{24DB5A8F-0CA1-342D-05E5-7D85943B8F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5A50E3C-3E3F-48E7-8CF1-7AD5D0EF3FD6}" type="slidenum">
              <a:rPr lang="en-US" altLang="en-US" smtClean="0"/>
              <a:pPr/>
              <a:t>34</a:t>
            </a:fld>
            <a:endParaRPr lang="en-US" altLang="en-US"/>
          </a:p>
        </p:txBody>
      </p:sp>
    </p:spTree>
    <p:extLst>
      <p:ext uri="{BB962C8B-B14F-4D97-AF65-F5344CB8AC3E}">
        <p14:creationId xmlns:p14="http://schemas.microsoft.com/office/powerpoint/2010/main" val="2825258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3B788AA-3855-6A24-98E6-D834B9B58875}"/>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5B78F47A-52D5-9383-D0ED-124A3F628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Once you login, you will be asked to enter your agency name. Click submit and you will be directed to section for General Information. </a:t>
            </a:r>
          </a:p>
          <a:p>
            <a:r>
              <a:rPr lang="en-US" altLang="en-US">
                <a:latin typeface="Arial" panose="020B0604020202020204" pitchFamily="34" charset="0"/>
              </a:rPr>
              <a:t>You’ll see the main menu of sections on the left side of your screen. Now let’s go through these sections in order</a:t>
            </a:r>
          </a:p>
        </p:txBody>
      </p:sp>
      <p:sp>
        <p:nvSpPr>
          <p:cNvPr id="97284" name="Slide Number Placeholder 3">
            <a:extLst>
              <a:ext uri="{FF2B5EF4-FFF2-40B4-BE49-F238E27FC236}">
                <a16:creationId xmlns:a16="http://schemas.microsoft.com/office/drawing/2014/main" id="{24DB5A8F-0CA1-342D-05E5-7D85943B8F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5A50E3C-3E3F-48E7-8CF1-7AD5D0EF3FD6}" type="slidenum">
              <a:rPr lang="en-US" altLang="en-US" smtClean="0"/>
              <a:pPr/>
              <a:t>35</a:t>
            </a:fld>
            <a:endParaRPr lang="en-US" altLang="en-US"/>
          </a:p>
        </p:txBody>
      </p:sp>
    </p:spTree>
    <p:extLst>
      <p:ext uri="{BB962C8B-B14F-4D97-AF65-F5344CB8AC3E}">
        <p14:creationId xmlns:p14="http://schemas.microsoft.com/office/powerpoint/2010/main" val="4083099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36</a:t>
            </a:fld>
            <a:endParaRPr lang="en-US" altLang="en-US"/>
          </a:p>
        </p:txBody>
      </p:sp>
    </p:spTree>
    <p:extLst>
      <p:ext uri="{BB962C8B-B14F-4D97-AF65-F5344CB8AC3E}">
        <p14:creationId xmlns:p14="http://schemas.microsoft.com/office/powerpoint/2010/main" val="2894619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37</a:t>
            </a:fld>
            <a:endParaRPr lang="en-US" altLang="en-US"/>
          </a:p>
        </p:txBody>
      </p:sp>
    </p:spTree>
    <p:extLst>
      <p:ext uri="{BB962C8B-B14F-4D97-AF65-F5344CB8AC3E}">
        <p14:creationId xmlns:p14="http://schemas.microsoft.com/office/powerpoint/2010/main" val="2281501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Section A, you’ll enter your organization’s contact details. Provide your official name, address, phone number, and website. Be sure to include the name and email address of both your CEO (or Executive Director) and your designated point of contact. Double-check the spelling and accuracy of these entries, because this is how the City will communicate with you about your application.”</a:t>
            </a:r>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38</a:t>
            </a:fld>
            <a:endParaRPr lang="en-US" altLang="en-US"/>
          </a:p>
        </p:txBody>
      </p:sp>
    </p:spTree>
    <p:extLst>
      <p:ext uri="{BB962C8B-B14F-4D97-AF65-F5344CB8AC3E}">
        <p14:creationId xmlns:p14="http://schemas.microsoft.com/office/powerpoint/2010/main" val="1917088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Section B focuses on the big picture of your proposed project. Start by typing in your program name. Then, in the brief synopsis, describe the main objectives, location, and who you expect to serve—also known as your beneficiaries. Lastly, define your service area, whether citywide or in a specific neighborhood</a:t>
            </a:r>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39</a:t>
            </a:fld>
            <a:endParaRPr lang="en-US" altLang="en-US"/>
          </a:p>
        </p:txBody>
      </p:sp>
    </p:spTree>
    <p:extLst>
      <p:ext uri="{BB962C8B-B14F-4D97-AF65-F5344CB8AC3E}">
        <p14:creationId xmlns:p14="http://schemas.microsoft.com/office/powerpoint/2010/main" val="232470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9B829ED-43C6-A362-CAFE-5F5A3DBCF87B}"/>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04421CCC-5FA7-0AE9-1F4C-0DBE1F080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you review the funding information, please note that the amount of available funding is subject to the award of funds by HUD. This solicitation is provided on that basis, so the final funding decisions are dependent on HUD’s allocation. Congress just passed the budget last week, so we will know the final award amounts for the City of Miami Beach by early April”</a:t>
            </a:r>
          </a:p>
        </p:txBody>
      </p:sp>
      <p:sp>
        <p:nvSpPr>
          <p:cNvPr id="11268" name="Slide Number Placeholder 3">
            <a:extLst>
              <a:ext uri="{FF2B5EF4-FFF2-40B4-BE49-F238E27FC236}">
                <a16:creationId xmlns:a16="http://schemas.microsoft.com/office/drawing/2014/main" id="{98B9F7D8-76BD-3EFB-CA01-6117EDCD8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9076750-AD3D-404C-903C-47A8EAE08EAE}"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Section C, you’ll go into greater detail about the scope and benefits of your project. Explain how it will address local needs, how many individuals you expect to serve, and the timeline for your activities. If you only serve residents within a certain area indicate that here. You’ll also outline how you plan to measure success, including any tools, data, or client surveys you’ll use to evaluate your impact.</a:t>
            </a:r>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40</a:t>
            </a:fld>
            <a:endParaRPr lang="en-US" altLang="en-US"/>
          </a:p>
        </p:txBody>
      </p:sp>
    </p:spTree>
    <p:extLst>
      <p:ext uri="{BB962C8B-B14F-4D97-AF65-F5344CB8AC3E}">
        <p14:creationId xmlns:p14="http://schemas.microsoft.com/office/powerpoint/2010/main" val="567200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D highlights your organization’s background and ability to implement the project. Provide a summary of your mission, history, and any successful outcomes from similar programs. Be specific about any previous experience managing HUD or other federal grants. Next, explain your client intake process, including how you determine eligibility. Finally, list the staff who will oversee the project, noting their titles and years of relevant experience.”</a:t>
            </a:r>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41</a:t>
            </a:fld>
            <a:endParaRPr lang="en-US" altLang="en-US"/>
          </a:p>
        </p:txBody>
      </p:sp>
    </p:spTree>
    <p:extLst>
      <p:ext uri="{BB962C8B-B14F-4D97-AF65-F5344CB8AC3E}">
        <p14:creationId xmlns:p14="http://schemas.microsoft.com/office/powerpoint/2010/main" val="4254821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In Section E, you’ll detail the financial plan for your project. First, provide your overall project budget, followed by your total agency budget. Indicate any secured funding you already have and the amount of CDBG funding you are requesting. If you have other pending or secured sources, note them here. It’s also important to explain how you would adjust if you receive less funding than requested. Be clear about each line item so reviewers can see exactly how you plan to spend the funds.</a:t>
            </a:r>
          </a:p>
          <a:p>
            <a:endParaRPr lang="en-US"/>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42</a:t>
            </a:fld>
            <a:endParaRPr lang="en-US" altLang="en-US"/>
          </a:p>
        </p:txBody>
      </p:sp>
    </p:spTree>
    <p:extLst>
      <p:ext uri="{BB962C8B-B14F-4D97-AF65-F5344CB8AC3E}">
        <p14:creationId xmlns:p14="http://schemas.microsoft.com/office/powerpoint/2010/main" val="3553673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Section F, you’ll break down where all the money is coming from. Enter each source of funding and the specific amount allocated. If you have multiple sources—like private donations or other grants—include them here. This section shows the City you have a well-rounded plan for financial support.</a:t>
            </a:r>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43</a:t>
            </a:fld>
            <a:endParaRPr lang="en-US" altLang="en-US"/>
          </a:p>
        </p:txBody>
      </p:sp>
    </p:spTree>
    <p:extLst>
      <p:ext uri="{BB962C8B-B14F-4D97-AF65-F5344CB8AC3E}">
        <p14:creationId xmlns:p14="http://schemas.microsoft.com/office/powerpoint/2010/main" val="609554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Section G, you’ll upload important documents such as your Articles of Incorporation, IRS nonprofit designation letter, recent financial statements, and evidence of insurance. Make sure each file is labeled clearly and meets the requirements stated in the application guidelines. Double-check that you have uploaded the correct, most up-to-date versions before proceeding</a:t>
            </a:r>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44</a:t>
            </a:fld>
            <a:endParaRPr lang="en-US" altLang="en-US"/>
          </a:p>
        </p:txBody>
      </p:sp>
    </p:spTree>
    <p:extLst>
      <p:ext uri="{BB962C8B-B14F-4D97-AF65-F5344CB8AC3E}">
        <p14:creationId xmlns:p14="http://schemas.microsoft.com/office/powerpoint/2010/main" val="2475518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“Sections H, I, J, contain critical legal statements. You must carefully review the City’s ‘Disclosure &amp; Disclaimer’ in Section H, the ‘Affidavit of Compliance’ in Section I, and the ‘Lobbying Certification’ in Section J. Please read each one thoroughly and check the appropriate acknowledgment boxes. Signatures are required, ensure the correct individual from your organization signs in the designated fields.</a:t>
            </a:r>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45</a:t>
            </a:fld>
            <a:endParaRPr lang="en-US" altLang="en-US"/>
          </a:p>
        </p:txBody>
      </p:sp>
    </p:spTree>
    <p:extLst>
      <p:ext uri="{BB962C8B-B14F-4D97-AF65-F5344CB8AC3E}">
        <p14:creationId xmlns:p14="http://schemas.microsoft.com/office/powerpoint/2010/main" val="3885045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46</a:t>
            </a:fld>
            <a:endParaRPr lang="en-US" altLang="en-US"/>
          </a:p>
        </p:txBody>
      </p:sp>
    </p:spTree>
    <p:extLst>
      <p:ext uri="{BB962C8B-B14F-4D97-AF65-F5344CB8AC3E}">
        <p14:creationId xmlns:p14="http://schemas.microsoft.com/office/powerpoint/2010/main" val="387831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09388C5-81BE-4A88-96DD-E7DAFCD80498}" type="slidenum">
              <a:rPr lang="en-US" altLang="en-US" smtClean="0"/>
              <a:pPr>
                <a:defRPr/>
              </a:pPr>
              <a:t>47</a:t>
            </a:fld>
            <a:endParaRPr lang="en-US" altLang="en-US"/>
          </a:p>
        </p:txBody>
      </p:sp>
    </p:spTree>
    <p:extLst>
      <p:ext uri="{BB962C8B-B14F-4D97-AF65-F5344CB8AC3E}">
        <p14:creationId xmlns:p14="http://schemas.microsoft.com/office/powerpoint/2010/main" val="4233452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49E35C7B-C085-569E-9FAA-FF3A38A37557}"/>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6551E10F-56B2-829B-1E9A-558F40306F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5476" name="Slide Number Placeholder 3">
            <a:extLst>
              <a:ext uri="{FF2B5EF4-FFF2-40B4-BE49-F238E27FC236}">
                <a16:creationId xmlns:a16="http://schemas.microsoft.com/office/drawing/2014/main" id="{77A86A11-5D5C-E1F6-5B00-F2430A987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53AE7B3-A8E1-49FF-B0AC-D09F8729D4EA}" type="slidenum">
              <a:rPr lang="en-US" altLang="en-US" smtClean="0"/>
              <a:pPr/>
              <a:t>48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2FF66D4-FD5E-5A77-5EA1-37DE57C93EA0}"/>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8555B2C1-68AD-7E78-D503-C6C8AE254B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100" dirty="0"/>
              <a:t>Next, let’s talk about the timeline. Here we have the key dates for the RFP.</a:t>
            </a:r>
          </a:p>
          <a:p>
            <a:pPr>
              <a:spcBef>
                <a:spcPts val="0"/>
              </a:spcBef>
            </a:pPr>
            <a:r>
              <a:rPr lang="en-US" altLang="en-US" sz="1100" dirty="0">
                <a:latin typeface="Arial" panose="020B0604020202020204" pitchFamily="34" charset="0"/>
              </a:rPr>
              <a:t>I would like to highlight the deadline for questions is March 2nd and the RFA deadline is March 9</a:t>
            </a:r>
            <a:r>
              <a:rPr lang="en-US" altLang="en-US" sz="1100" baseline="30000" dirty="0">
                <a:latin typeface="Arial" panose="020B0604020202020204" pitchFamily="34" charset="0"/>
              </a:rPr>
              <a:t>th</a:t>
            </a:r>
            <a:r>
              <a:rPr lang="en-US" altLang="en-US" sz="1100" dirty="0">
                <a:latin typeface="Arial" panose="020B0604020202020204" pitchFamily="34" charset="0"/>
              </a:rPr>
              <a:t>. </a:t>
            </a:r>
          </a:p>
          <a:p>
            <a:pPr>
              <a:spcBef>
                <a:spcPts val="0"/>
              </a:spcBef>
            </a:pPr>
            <a:r>
              <a:rPr lang="en-US" altLang="en-US" sz="1100" dirty="0">
                <a:latin typeface="Arial" panose="020B0604020202020204" pitchFamily="34" charset="0"/>
              </a:rPr>
              <a:t>Date: March 2nd</a:t>
            </a:r>
            <a:r>
              <a:rPr lang="en-US" altLang="en-US" sz="1100" baseline="30000" dirty="0">
                <a:latin typeface="Arial" panose="020B0604020202020204" pitchFamily="34" charset="0"/>
              </a:rPr>
              <a:t> </a:t>
            </a:r>
            <a:r>
              <a:rPr lang="en-US" altLang="en-US" sz="1100" dirty="0">
                <a:latin typeface="Arial" panose="020B0604020202020204" pitchFamily="34" charset="0"/>
              </a:rPr>
              <a:t>marks the deadline for applicants to submit any questions or inquiries they may have regarding the RFA. All questions must be submitted by this date to allow sufficient time for responses to be provided before the application deadline.</a:t>
            </a:r>
          </a:p>
          <a:p>
            <a:pPr>
              <a:spcBef>
                <a:spcPts val="0"/>
              </a:spcBef>
            </a:pPr>
            <a:r>
              <a:rPr lang="en-US" altLang="en-US" sz="1100" dirty="0">
                <a:latin typeface="Arial" panose="020B0604020202020204" pitchFamily="34" charset="0"/>
              </a:rPr>
              <a:t>March 9</a:t>
            </a:r>
            <a:r>
              <a:rPr lang="en-US" altLang="en-US" sz="1100" baseline="30000" dirty="0">
                <a:latin typeface="Arial" panose="020B0604020202020204" pitchFamily="34" charset="0"/>
              </a:rPr>
              <a:t>th</a:t>
            </a:r>
            <a:r>
              <a:rPr lang="en-US" altLang="en-US" sz="1100" dirty="0">
                <a:latin typeface="Arial" panose="020B0604020202020204" pitchFamily="34" charset="0"/>
              </a:rPr>
              <a:t> is the final deadline for applicants to submit their proposals in response to the RFA. All applications must be completed and submitted by this date to be considered for funding. </a:t>
            </a:r>
          </a:p>
          <a:p>
            <a:pPr>
              <a:spcBef>
                <a:spcPts val="0"/>
              </a:spcBef>
            </a:pPr>
            <a:r>
              <a:rPr lang="en-US" altLang="en-US" sz="1100" dirty="0">
                <a:latin typeface="Arial" panose="020B0604020202020204" pitchFamily="34" charset="0"/>
              </a:rPr>
              <a:t>In March or April, the Affordable Housing Advisory Committee will convene to review the proposals received in response to the RFA. The committee will consider staff recommendations, and make funding recommendations to the Mayor and Commission.</a:t>
            </a:r>
          </a:p>
          <a:p>
            <a:pPr>
              <a:spcBef>
                <a:spcPts val="0"/>
              </a:spcBef>
            </a:pPr>
            <a:r>
              <a:rPr lang="en-US" altLang="en-US" sz="1100" dirty="0">
                <a:latin typeface="Arial" panose="020B0604020202020204" pitchFamily="34" charset="0"/>
              </a:rPr>
              <a:t>On June 24</a:t>
            </a:r>
            <a:r>
              <a:rPr lang="en-US" altLang="en-US" sz="1100" baseline="30000" dirty="0">
                <a:latin typeface="Arial" panose="020B0604020202020204" pitchFamily="34" charset="0"/>
              </a:rPr>
              <a:t>th</a:t>
            </a:r>
            <a:r>
              <a:rPr lang="en-US" altLang="en-US" sz="1100" dirty="0">
                <a:latin typeface="Arial" panose="020B0604020202020204" pitchFamily="34" charset="0"/>
              </a:rPr>
              <a:t> the recommendations will be formally submitted to the Mayor and Commission for approval. </a:t>
            </a:r>
          </a:p>
          <a:p>
            <a:pPr>
              <a:spcBef>
                <a:spcPts val="0"/>
              </a:spcBef>
            </a:pPr>
            <a:r>
              <a:rPr lang="en-US" altLang="en-US" sz="1100" dirty="0">
                <a:latin typeface="Arial" panose="020B0604020202020204" pitchFamily="34" charset="0"/>
              </a:rPr>
              <a:t>Date: July – October</a:t>
            </a:r>
          </a:p>
          <a:p>
            <a:pPr>
              <a:spcBef>
                <a:spcPts val="0"/>
              </a:spcBef>
            </a:pPr>
            <a:r>
              <a:rPr lang="en-US" altLang="en-US" sz="1100" dirty="0">
                <a:latin typeface="Arial" panose="020B0604020202020204" pitchFamily="34" charset="0"/>
              </a:rPr>
              <a:t>During this period, negotiations will take place to finalize the terms of the funding agreements or contracts. This may include discussions regarding project budgets, timelines, reporting requirements, and other terms and conditions.</a:t>
            </a:r>
          </a:p>
          <a:p>
            <a:pPr>
              <a:spcBef>
                <a:spcPts val="0"/>
              </a:spcBef>
            </a:pPr>
            <a:r>
              <a:rPr lang="en-US" altLang="en-US" sz="1100" dirty="0">
                <a:latin typeface="Arial" panose="020B0604020202020204" pitchFamily="34" charset="0"/>
              </a:rPr>
              <a:t>Date: October 1, This marks the official start of the program year for the funded projects or initiatives, Although funds from HUD are typically received in November/December. </a:t>
            </a:r>
          </a:p>
        </p:txBody>
      </p:sp>
      <p:sp>
        <p:nvSpPr>
          <p:cNvPr id="13316" name="Slide Number Placeholder 3">
            <a:extLst>
              <a:ext uri="{FF2B5EF4-FFF2-40B4-BE49-F238E27FC236}">
                <a16:creationId xmlns:a16="http://schemas.microsoft.com/office/drawing/2014/main" id="{63683804-96B4-8AD6-DC98-AA7B3B779B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65BEFC9-AB2B-43EA-9637-39612DBA97C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851C8FE-3CA4-2A3C-930D-5CB2730587D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85D958B-9F5E-0ACF-9489-B95B25C654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City’s current Consolidated Plan was adopted on June 28, 2023, and covers community development activities for fiscal years 2023 through 2027. In this plan, several priority needs have been identified. These include various aspects of housing affordability – such as acquisition and rental rehabilitation, tenant-based rental assistance, new construction, and homebuyer ownership assistance – as well as increasing the capacity of public services. Additional priorities include youth services, homelessness services, senior services, disability programs, public facility and infrastructure improvements, neighborhood revitalization, neighborhood resilience, and economic development through job training and business support.</a:t>
            </a:r>
          </a:p>
        </p:txBody>
      </p:sp>
      <p:sp>
        <p:nvSpPr>
          <p:cNvPr id="15364" name="Slide Number Placeholder 3">
            <a:extLst>
              <a:ext uri="{FF2B5EF4-FFF2-40B4-BE49-F238E27FC236}">
                <a16:creationId xmlns:a16="http://schemas.microsoft.com/office/drawing/2014/main" id="{7EB5BA05-AF97-63FF-4808-08F18A279F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6FC57E3-AF99-40BE-B91B-CBB963F252B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47F15D5-2847-1BF3-46F2-65E0C6C85066}"/>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841D1C1D-5E04-35C8-65F0-36370110E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All CDBG activities must achieve one of the following: benefit low- and moderate-income persons, prevent or eliminate slums and blight, or meet an urgent need. For this RFA, the City is particularly seeking applications that will benefit low- and moderate-income individuals.</a:t>
            </a:r>
          </a:p>
        </p:txBody>
      </p:sp>
      <p:sp>
        <p:nvSpPr>
          <p:cNvPr id="17412" name="Slide Number Placeholder 3">
            <a:extLst>
              <a:ext uri="{FF2B5EF4-FFF2-40B4-BE49-F238E27FC236}">
                <a16:creationId xmlns:a16="http://schemas.microsoft.com/office/drawing/2014/main" id="{D20FC5D7-C7BF-6146-674D-6BE65C6B2E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E80DDC2-A036-41E1-8AD5-55C1CB04CDD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4047CD8-7E1D-3455-2399-F32EDE1828B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327166C5-5DDC-A141-BEA5-33EA56AC7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area benefit subcategory requires that at least 51% of the residents in a service area have low to moderate incomes, and that the services are targeted to individuals living in the qualifying area. the project must serve all residents within a defined geographic area – such as a neighborhood or census tract – and that area must be primarily residential. At least 51 percent of the residents in that area must be low- and moderate-income, as determined using HUD data from the American Community Survey. Eligible public service that can use this national objective are services that benefit all residents in the area, such as food banks and crime awareness or prevention activities.. You must also document compliance with these requirements using census data, surveys, maps, and project descriptions.”</a:t>
            </a:r>
          </a:p>
        </p:txBody>
      </p:sp>
      <p:sp>
        <p:nvSpPr>
          <p:cNvPr id="19460" name="Slide Number Placeholder 3">
            <a:extLst>
              <a:ext uri="{FF2B5EF4-FFF2-40B4-BE49-F238E27FC236}">
                <a16:creationId xmlns:a16="http://schemas.microsoft.com/office/drawing/2014/main" id="{75FFB2F2-4B55-7120-E183-CC6BD2530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38249E0-F838-4F39-838E-B023572D9FF9}"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04D418-2E92-3E05-7905-68AE3CCFBB67}"/>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E030C4B5-D1BB-FC82-9086-260B8D6F5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85725">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The other way to meet the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national</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objective criteria</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of benefit to low and</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moderate income persons is through the limited clientele or “presumed benefit” subcategory. In these cases, the activities assist people</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who</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have</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demonstrated</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that</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they</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meet</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low</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or</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moderate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income</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threshold</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or</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are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presumed by HUD to have low or moderate incomes.</a:t>
            </a:r>
          </a:p>
          <a:p>
            <a:pPr marL="0" marR="0">
              <a:lnSpc>
                <a:spcPct val="115000"/>
              </a:lnSpc>
              <a:spcBef>
                <a:spcPts val="1265"/>
              </a:spcBef>
              <a:spcAft>
                <a:spcPts val="0"/>
              </a:spcAft>
            </a:pPr>
            <a:r>
              <a:rPr lang="en-US" sz="1100" dirty="0">
                <a:effectLst/>
                <a:latin typeface="Arial" panose="020B0604020202020204" pitchFamily="34" charset="0"/>
                <a:ea typeface="Arial" panose="020B0604020202020204" pitchFamily="34" charset="0"/>
              </a:rPr>
              <a:t>Under</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limited</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clientele,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services</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are</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targeted</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low</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moderate</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income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persons</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or</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people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who</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are presumed to be low or moderate income regardless of where they live.</a:t>
            </a:r>
          </a:p>
          <a:p>
            <a:pPr marL="0" marR="0">
              <a:spcBef>
                <a:spcPts val="410"/>
              </a:spcBef>
              <a:spcAft>
                <a:spcPts val="0"/>
              </a:spcAft>
            </a:pPr>
            <a:r>
              <a:rPr lang="en-US" sz="11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Some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examples</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of</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CDBG</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funded</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public</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services</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that</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could</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qualify</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under</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limited</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clientele</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include</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after school programs for youth and job training programs.</a:t>
            </a:r>
          </a:p>
          <a:p>
            <a:pPr marL="0" marR="0">
              <a:spcBef>
                <a:spcPts val="200"/>
              </a:spcBef>
              <a:spcAft>
                <a:spcPts val="0"/>
              </a:spcAft>
            </a:pPr>
            <a:r>
              <a:rPr lang="en-US" sz="1100" dirty="0">
                <a:effectLst/>
                <a:latin typeface="Arial" panose="020B0604020202020204" pitchFamily="34" charset="0"/>
                <a:ea typeface="Arial" panose="020B0604020202020204" pitchFamily="34" charset="0"/>
              </a:rPr>
              <a:t> </a:t>
            </a:r>
          </a:p>
          <a:p>
            <a:pPr marL="0" marR="0">
              <a:lnSpc>
                <a:spcPct val="115000"/>
              </a:lnSpc>
              <a:spcBef>
                <a:spcPts val="5"/>
              </a:spcBef>
              <a:spcAft>
                <a:spcPts val="0"/>
              </a:spcAft>
            </a:pPr>
            <a:r>
              <a:rPr lang="en-US" sz="1100" dirty="0">
                <a:effectLst/>
                <a:latin typeface="Arial" panose="020B0604020202020204" pitchFamily="34" charset="0"/>
                <a:ea typeface="Arial" panose="020B0604020202020204" pitchFamily="34" charset="0"/>
              </a:rPr>
              <a:t>When qualifying beneficiaries of these programs, grantees must document the income of the persons assisted by the service and demonstrate that at least 51% of the clientele are persons whose household income does not exceed the LMI income limit. </a:t>
            </a:r>
          </a:p>
          <a:p>
            <a:pPr marL="0" marR="0">
              <a:spcBef>
                <a:spcPts val="205"/>
              </a:spcBef>
              <a:spcAft>
                <a:spcPts val="0"/>
              </a:spcAft>
            </a:pPr>
            <a:r>
              <a:rPr lang="en-US" sz="1100" dirty="0">
                <a:effectLst/>
                <a:latin typeface="Arial" panose="020B0604020202020204" pitchFamily="34" charset="0"/>
                <a:ea typeface="Arial" panose="020B0604020202020204" pitchFamily="34" charset="0"/>
              </a:rPr>
              <a:t> </a:t>
            </a:r>
          </a:p>
          <a:p>
            <a:pPr marL="0" marR="135890">
              <a:lnSpc>
                <a:spcPct val="113000"/>
              </a:lnSpc>
              <a:spcBef>
                <a:spcPts val="0"/>
              </a:spcBef>
              <a:spcAft>
                <a:spcPts val="0"/>
              </a:spcAft>
            </a:pPr>
            <a:r>
              <a:rPr lang="en-US" sz="1100" dirty="0">
                <a:effectLst/>
                <a:latin typeface="Arial" panose="020B0604020202020204" pitchFamily="34" charset="0"/>
                <a:ea typeface="Arial" panose="020B0604020202020204" pitchFamily="34" charset="0"/>
              </a:rPr>
              <a:t>Sub-Recipients must</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maintain</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accurate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complete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records</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for</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each</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person</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receiving direct assistance.</a:t>
            </a:r>
          </a:p>
          <a:p>
            <a:pPr marL="0" marR="0">
              <a:spcBef>
                <a:spcPts val="20"/>
              </a:spcBef>
              <a:spcAft>
                <a:spcPts val="0"/>
              </a:spcAft>
            </a:pPr>
            <a:r>
              <a:rPr lang="en-US" sz="1100" dirty="0">
                <a:effectLst/>
                <a:latin typeface="Arial" panose="020B0604020202020204" pitchFamily="34" charset="0"/>
                <a:ea typeface="Arial" panose="020B0604020202020204" pitchFamily="34" charset="0"/>
              </a:rPr>
              <a:t> </a:t>
            </a:r>
          </a:p>
          <a:p>
            <a:pPr marL="0" marR="135890">
              <a:spcBef>
                <a:spcPts val="0"/>
              </a:spcBef>
              <a:spcAft>
                <a:spcPts val="0"/>
              </a:spcAft>
            </a:pPr>
            <a:r>
              <a:rPr lang="en-US" sz="1100" dirty="0">
                <a:effectLst/>
                <a:latin typeface="Arial" panose="020B0604020202020204" pitchFamily="34" charset="0"/>
                <a:ea typeface="Arial" panose="020B0604020202020204" pitchFamily="34" charset="0"/>
              </a:rPr>
              <a:t>HUD</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presumes</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certain</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groups</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of</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people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have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low</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moderate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incomes.</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They are: persons who are elderly, severely disabled, victims of domestic abuse, abused children, illiterate adults, people who are homeless, migrant farm workers, and persons living with AIDS.</a:t>
            </a:r>
          </a:p>
          <a:p>
            <a:endParaRPr lang="en-US" altLang="en-US" sz="900"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id="{05D3DF49-E964-2B3E-AA4E-0312F38AE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5A14810-020C-4B49-A544-EA13872BB80B}"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F1168FE-83AD-5D67-BB0C-07DA772B4D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441337-99D5-11ED-0A5A-E9CF2AED14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AD84B1-C91F-948E-6E55-0F4EB3C32D27}"/>
              </a:ext>
            </a:extLst>
          </p:cNvPr>
          <p:cNvSpPr>
            <a:spLocks noGrp="1" noChangeArrowheads="1"/>
          </p:cNvSpPr>
          <p:nvPr>
            <p:ph type="sldNum" sz="quarter" idx="12"/>
          </p:nvPr>
        </p:nvSpPr>
        <p:spPr>
          <a:ln/>
        </p:spPr>
        <p:txBody>
          <a:bodyPr/>
          <a:lstStyle>
            <a:lvl1pPr>
              <a:defRPr/>
            </a:lvl1pPr>
          </a:lstStyle>
          <a:p>
            <a:pPr>
              <a:defRPr/>
            </a:pPr>
            <a:fld id="{7BD303D6-E67E-41CC-9C3F-09172E78D8EF}" type="slidenum">
              <a:rPr lang="en-US" altLang="en-US"/>
              <a:pPr>
                <a:defRPr/>
              </a:pPr>
              <a:t>‹#›</a:t>
            </a:fld>
            <a:endParaRPr lang="en-US" altLang="en-US"/>
          </a:p>
        </p:txBody>
      </p:sp>
    </p:spTree>
    <p:extLst>
      <p:ext uri="{BB962C8B-B14F-4D97-AF65-F5344CB8AC3E}">
        <p14:creationId xmlns:p14="http://schemas.microsoft.com/office/powerpoint/2010/main" val="348654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B50628-C892-CC94-574C-F3761638ED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ACDDF2-35A8-0736-DB76-216DDB1B3E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340C62-D476-5BC2-E065-B56C46F62ACA}"/>
              </a:ext>
            </a:extLst>
          </p:cNvPr>
          <p:cNvSpPr>
            <a:spLocks noGrp="1" noChangeArrowheads="1"/>
          </p:cNvSpPr>
          <p:nvPr>
            <p:ph type="sldNum" sz="quarter" idx="12"/>
          </p:nvPr>
        </p:nvSpPr>
        <p:spPr>
          <a:ln/>
        </p:spPr>
        <p:txBody>
          <a:bodyPr/>
          <a:lstStyle>
            <a:lvl1pPr>
              <a:defRPr/>
            </a:lvl1pPr>
          </a:lstStyle>
          <a:p>
            <a:pPr>
              <a:defRPr/>
            </a:pPr>
            <a:fld id="{D20C43FB-7796-4D29-9A64-43045582C66B}" type="slidenum">
              <a:rPr lang="en-US" altLang="en-US"/>
              <a:pPr>
                <a:defRPr/>
              </a:pPr>
              <a:t>‹#›</a:t>
            </a:fld>
            <a:endParaRPr lang="en-US" altLang="en-US"/>
          </a:p>
        </p:txBody>
      </p:sp>
    </p:spTree>
    <p:extLst>
      <p:ext uri="{BB962C8B-B14F-4D97-AF65-F5344CB8AC3E}">
        <p14:creationId xmlns:p14="http://schemas.microsoft.com/office/powerpoint/2010/main" val="62256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AD715F-A558-9B79-BD9F-9B90FC6497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E854B5-F65D-B806-A812-43D3C410EF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E7E143-D124-1B96-8DB3-6CDD1B34300A}"/>
              </a:ext>
            </a:extLst>
          </p:cNvPr>
          <p:cNvSpPr>
            <a:spLocks noGrp="1" noChangeArrowheads="1"/>
          </p:cNvSpPr>
          <p:nvPr>
            <p:ph type="sldNum" sz="quarter" idx="12"/>
          </p:nvPr>
        </p:nvSpPr>
        <p:spPr>
          <a:ln/>
        </p:spPr>
        <p:txBody>
          <a:bodyPr/>
          <a:lstStyle>
            <a:lvl1pPr>
              <a:defRPr/>
            </a:lvl1pPr>
          </a:lstStyle>
          <a:p>
            <a:pPr>
              <a:defRPr/>
            </a:pPr>
            <a:fld id="{A56BD6BD-B671-4F3E-8E81-EFFB52489460}" type="slidenum">
              <a:rPr lang="en-US" altLang="en-US"/>
              <a:pPr>
                <a:defRPr/>
              </a:pPr>
              <a:t>‹#›</a:t>
            </a:fld>
            <a:endParaRPr lang="en-US" altLang="en-US"/>
          </a:p>
        </p:txBody>
      </p:sp>
    </p:spTree>
    <p:extLst>
      <p:ext uri="{BB962C8B-B14F-4D97-AF65-F5344CB8AC3E}">
        <p14:creationId xmlns:p14="http://schemas.microsoft.com/office/powerpoint/2010/main" val="419909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a:extLst>
              <a:ext uri="{FF2B5EF4-FFF2-40B4-BE49-F238E27FC236}">
                <a16:creationId xmlns:a16="http://schemas.microsoft.com/office/drawing/2014/main" id="{7B800E06-7B45-E093-E113-D921A6E825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7F0D49-0671-20B6-3968-1CEA0068F0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5065E7-BFF9-AD5D-EB2A-67C926737206}"/>
              </a:ext>
            </a:extLst>
          </p:cNvPr>
          <p:cNvSpPr>
            <a:spLocks noGrp="1" noChangeArrowheads="1"/>
          </p:cNvSpPr>
          <p:nvPr>
            <p:ph type="sldNum" sz="quarter" idx="12"/>
          </p:nvPr>
        </p:nvSpPr>
        <p:spPr>
          <a:ln/>
        </p:spPr>
        <p:txBody>
          <a:bodyPr/>
          <a:lstStyle>
            <a:lvl1pPr>
              <a:defRPr/>
            </a:lvl1pPr>
          </a:lstStyle>
          <a:p>
            <a:pPr>
              <a:defRPr/>
            </a:pPr>
            <a:fld id="{DFA71014-9887-4DD9-8EEA-43C678047B3B}" type="slidenum">
              <a:rPr lang="en-US" altLang="en-US"/>
              <a:pPr>
                <a:defRPr/>
              </a:pPr>
              <a:t>‹#›</a:t>
            </a:fld>
            <a:endParaRPr lang="en-US" altLang="en-US"/>
          </a:p>
        </p:txBody>
      </p:sp>
    </p:spTree>
    <p:extLst>
      <p:ext uri="{BB962C8B-B14F-4D97-AF65-F5344CB8AC3E}">
        <p14:creationId xmlns:p14="http://schemas.microsoft.com/office/powerpoint/2010/main" val="388648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9EE6F2-0EED-E192-61A0-239D90A4D1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CDE1DF-2631-345E-7A97-7079DF1CFB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A94774-C49A-C3CE-9B1A-EAE945FCC4DD}"/>
              </a:ext>
            </a:extLst>
          </p:cNvPr>
          <p:cNvSpPr>
            <a:spLocks noGrp="1" noChangeArrowheads="1"/>
          </p:cNvSpPr>
          <p:nvPr>
            <p:ph type="sldNum" sz="quarter" idx="12"/>
          </p:nvPr>
        </p:nvSpPr>
        <p:spPr>
          <a:ln/>
        </p:spPr>
        <p:txBody>
          <a:bodyPr/>
          <a:lstStyle>
            <a:lvl1pPr>
              <a:defRPr/>
            </a:lvl1pPr>
          </a:lstStyle>
          <a:p>
            <a:pPr>
              <a:defRPr/>
            </a:pPr>
            <a:fld id="{6351A197-472B-45BD-ABB6-842E844AC19D}" type="slidenum">
              <a:rPr lang="en-US" altLang="en-US"/>
              <a:pPr>
                <a:defRPr/>
              </a:pPr>
              <a:t>‹#›</a:t>
            </a:fld>
            <a:endParaRPr lang="en-US" altLang="en-US"/>
          </a:p>
        </p:txBody>
      </p:sp>
    </p:spTree>
    <p:extLst>
      <p:ext uri="{BB962C8B-B14F-4D97-AF65-F5344CB8AC3E}">
        <p14:creationId xmlns:p14="http://schemas.microsoft.com/office/powerpoint/2010/main" val="159120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4104692-6861-77DC-37FD-01A8DAAD6F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3132A3-2078-7D8E-27EC-C159EAE451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B2A319-F2C4-52B3-6140-F47F4DD1042A}"/>
              </a:ext>
            </a:extLst>
          </p:cNvPr>
          <p:cNvSpPr>
            <a:spLocks noGrp="1" noChangeArrowheads="1"/>
          </p:cNvSpPr>
          <p:nvPr>
            <p:ph type="sldNum" sz="quarter" idx="12"/>
          </p:nvPr>
        </p:nvSpPr>
        <p:spPr>
          <a:ln/>
        </p:spPr>
        <p:txBody>
          <a:bodyPr/>
          <a:lstStyle>
            <a:lvl1pPr>
              <a:defRPr/>
            </a:lvl1pPr>
          </a:lstStyle>
          <a:p>
            <a:pPr>
              <a:defRPr/>
            </a:pPr>
            <a:fld id="{59DC8B45-AD5D-4214-A9A4-795CFF58D604}" type="slidenum">
              <a:rPr lang="en-US" altLang="en-US"/>
              <a:pPr>
                <a:defRPr/>
              </a:pPr>
              <a:t>‹#›</a:t>
            </a:fld>
            <a:endParaRPr lang="en-US" altLang="en-US"/>
          </a:p>
        </p:txBody>
      </p:sp>
    </p:spTree>
    <p:extLst>
      <p:ext uri="{BB962C8B-B14F-4D97-AF65-F5344CB8AC3E}">
        <p14:creationId xmlns:p14="http://schemas.microsoft.com/office/powerpoint/2010/main" val="299201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A0C9E7-9554-6823-D8DA-24322B1215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5F0666-0671-C928-F0D2-3B427DDA2E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D223C4-735C-991F-5839-444A742DA717}"/>
              </a:ext>
            </a:extLst>
          </p:cNvPr>
          <p:cNvSpPr>
            <a:spLocks noGrp="1" noChangeArrowheads="1"/>
          </p:cNvSpPr>
          <p:nvPr>
            <p:ph type="sldNum" sz="quarter" idx="12"/>
          </p:nvPr>
        </p:nvSpPr>
        <p:spPr>
          <a:ln/>
        </p:spPr>
        <p:txBody>
          <a:bodyPr/>
          <a:lstStyle>
            <a:lvl1pPr>
              <a:defRPr/>
            </a:lvl1pPr>
          </a:lstStyle>
          <a:p>
            <a:pPr>
              <a:defRPr/>
            </a:pPr>
            <a:fld id="{8C506A5B-19B9-4533-BCBE-78EABF82547B}" type="slidenum">
              <a:rPr lang="en-US" altLang="en-US"/>
              <a:pPr>
                <a:defRPr/>
              </a:pPr>
              <a:t>‹#›</a:t>
            </a:fld>
            <a:endParaRPr lang="en-US" altLang="en-US"/>
          </a:p>
        </p:txBody>
      </p:sp>
    </p:spTree>
    <p:extLst>
      <p:ext uri="{BB962C8B-B14F-4D97-AF65-F5344CB8AC3E}">
        <p14:creationId xmlns:p14="http://schemas.microsoft.com/office/powerpoint/2010/main" val="14863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9A3C74-5557-F18F-62AD-219D9CFB853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918BECF-6047-9890-80CC-EF6356930C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E657F2-DD97-6F2D-D41D-44144795F755}"/>
              </a:ext>
            </a:extLst>
          </p:cNvPr>
          <p:cNvSpPr>
            <a:spLocks noGrp="1" noChangeArrowheads="1"/>
          </p:cNvSpPr>
          <p:nvPr>
            <p:ph type="sldNum" sz="quarter" idx="12"/>
          </p:nvPr>
        </p:nvSpPr>
        <p:spPr>
          <a:ln/>
        </p:spPr>
        <p:txBody>
          <a:bodyPr/>
          <a:lstStyle>
            <a:lvl1pPr>
              <a:defRPr/>
            </a:lvl1pPr>
          </a:lstStyle>
          <a:p>
            <a:pPr>
              <a:defRPr/>
            </a:pPr>
            <a:fld id="{B05382C3-8A36-44FC-A142-31296FE2C344}" type="slidenum">
              <a:rPr lang="en-US" altLang="en-US"/>
              <a:pPr>
                <a:defRPr/>
              </a:pPr>
              <a:t>‹#›</a:t>
            </a:fld>
            <a:endParaRPr lang="en-US" altLang="en-US"/>
          </a:p>
        </p:txBody>
      </p:sp>
    </p:spTree>
    <p:extLst>
      <p:ext uri="{BB962C8B-B14F-4D97-AF65-F5344CB8AC3E}">
        <p14:creationId xmlns:p14="http://schemas.microsoft.com/office/powerpoint/2010/main" val="385469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F3519D6-4B38-253E-AB6E-51EA1A238D7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551339B-08F7-CD47-D3A4-63B5C4601A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8E3CD7-2D57-EA8E-948A-997EDC4D67FD}"/>
              </a:ext>
            </a:extLst>
          </p:cNvPr>
          <p:cNvSpPr>
            <a:spLocks noGrp="1" noChangeArrowheads="1"/>
          </p:cNvSpPr>
          <p:nvPr>
            <p:ph type="sldNum" sz="quarter" idx="12"/>
          </p:nvPr>
        </p:nvSpPr>
        <p:spPr>
          <a:ln/>
        </p:spPr>
        <p:txBody>
          <a:bodyPr/>
          <a:lstStyle>
            <a:lvl1pPr>
              <a:defRPr/>
            </a:lvl1pPr>
          </a:lstStyle>
          <a:p>
            <a:pPr>
              <a:defRPr/>
            </a:pPr>
            <a:fld id="{DC0F8A9E-7DDE-45BF-B306-457DFF88B463}" type="slidenum">
              <a:rPr lang="en-US" altLang="en-US"/>
              <a:pPr>
                <a:defRPr/>
              </a:pPr>
              <a:t>‹#›</a:t>
            </a:fld>
            <a:endParaRPr lang="en-US" altLang="en-US"/>
          </a:p>
        </p:txBody>
      </p:sp>
    </p:spTree>
    <p:extLst>
      <p:ext uri="{BB962C8B-B14F-4D97-AF65-F5344CB8AC3E}">
        <p14:creationId xmlns:p14="http://schemas.microsoft.com/office/powerpoint/2010/main" val="417891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1B3A62-3CCB-CF1A-6D4F-CFCDF8D944B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AE655DF-F35E-EE7C-B865-3464444BE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52644FF-A12A-B97C-6999-B0B9037893D3}"/>
              </a:ext>
            </a:extLst>
          </p:cNvPr>
          <p:cNvSpPr>
            <a:spLocks noGrp="1" noChangeArrowheads="1"/>
          </p:cNvSpPr>
          <p:nvPr>
            <p:ph type="sldNum" sz="quarter" idx="12"/>
          </p:nvPr>
        </p:nvSpPr>
        <p:spPr>
          <a:ln/>
        </p:spPr>
        <p:txBody>
          <a:bodyPr/>
          <a:lstStyle>
            <a:lvl1pPr>
              <a:defRPr/>
            </a:lvl1pPr>
          </a:lstStyle>
          <a:p>
            <a:pPr>
              <a:defRPr/>
            </a:pPr>
            <a:fld id="{17A2CAB4-A94B-4D17-951A-DD31D5BAA361}" type="slidenum">
              <a:rPr lang="en-US" altLang="en-US"/>
              <a:pPr>
                <a:defRPr/>
              </a:pPr>
              <a:t>‹#›</a:t>
            </a:fld>
            <a:endParaRPr lang="en-US" altLang="en-US"/>
          </a:p>
        </p:txBody>
      </p:sp>
    </p:spTree>
    <p:extLst>
      <p:ext uri="{BB962C8B-B14F-4D97-AF65-F5344CB8AC3E}">
        <p14:creationId xmlns:p14="http://schemas.microsoft.com/office/powerpoint/2010/main" val="147815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B4E2CB-3D13-CD7F-9029-FF7A84BBDA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9D309B-9D7C-F202-2B40-53EB44CE1B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94F9D8-E526-D42D-3715-3D237D489E67}"/>
              </a:ext>
            </a:extLst>
          </p:cNvPr>
          <p:cNvSpPr>
            <a:spLocks noGrp="1" noChangeArrowheads="1"/>
          </p:cNvSpPr>
          <p:nvPr>
            <p:ph type="sldNum" sz="quarter" idx="12"/>
          </p:nvPr>
        </p:nvSpPr>
        <p:spPr>
          <a:ln/>
        </p:spPr>
        <p:txBody>
          <a:bodyPr/>
          <a:lstStyle>
            <a:lvl1pPr>
              <a:defRPr/>
            </a:lvl1pPr>
          </a:lstStyle>
          <a:p>
            <a:pPr>
              <a:defRPr/>
            </a:pPr>
            <a:fld id="{3C077371-54DA-441C-BA18-E14EC2AFA51B}" type="slidenum">
              <a:rPr lang="en-US" altLang="en-US"/>
              <a:pPr>
                <a:defRPr/>
              </a:pPr>
              <a:t>‹#›</a:t>
            </a:fld>
            <a:endParaRPr lang="en-US" altLang="en-US"/>
          </a:p>
        </p:txBody>
      </p:sp>
    </p:spTree>
    <p:extLst>
      <p:ext uri="{BB962C8B-B14F-4D97-AF65-F5344CB8AC3E}">
        <p14:creationId xmlns:p14="http://schemas.microsoft.com/office/powerpoint/2010/main" val="277600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CB14D0-AAA3-8C98-39C8-781635DAA6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DC040A-25C9-8C12-7F21-7BD7B6C824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95A269-DA99-5DF0-E133-E8460F982313}"/>
              </a:ext>
            </a:extLst>
          </p:cNvPr>
          <p:cNvSpPr>
            <a:spLocks noGrp="1" noChangeArrowheads="1"/>
          </p:cNvSpPr>
          <p:nvPr>
            <p:ph type="sldNum" sz="quarter" idx="12"/>
          </p:nvPr>
        </p:nvSpPr>
        <p:spPr>
          <a:ln/>
        </p:spPr>
        <p:txBody>
          <a:bodyPr/>
          <a:lstStyle>
            <a:lvl1pPr>
              <a:defRPr/>
            </a:lvl1pPr>
          </a:lstStyle>
          <a:p>
            <a:pPr>
              <a:defRPr/>
            </a:pPr>
            <a:fld id="{9DC8F7CD-AE5A-4E3D-8930-0116DE0ADFA4}" type="slidenum">
              <a:rPr lang="en-US" altLang="en-US"/>
              <a:pPr>
                <a:defRPr/>
              </a:pPr>
              <a:t>‹#›</a:t>
            </a:fld>
            <a:endParaRPr lang="en-US" altLang="en-US"/>
          </a:p>
        </p:txBody>
      </p:sp>
    </p:spTree>
    <p:extLst>
      <p:ext uri="{BB962C8B-B14F-4D97-AF65-F5344CB8AC3E}">
        <p14:creationId xmlns:p14="http://schemas.microsoft.com/office/powerpoint/2010/main" val="161717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3C1BF36-CE00-4E74-CFDC-F346DE93C8C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02F1B3C-3771-E9C8-FC4B-F96420E5755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CCB02AB-A92A-6CCB-51F6-5E710CBCEEF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7DE1E69F-47D4-44FE-6665-54E22B8D69A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6A2DC3F-6A76-7B1E-65E6-4ABB20EE626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5198AEC-8E18-4CE2-81DC-FB7D5E348A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claudiaabreu@miamibeachfl.gov" TargetMode="External"/><Relationship Id="rId7" Type="http://schemas.openxmlformats.org/officeDocument/2006/relationships/hyperlink" Target="mailto:Albatarre@miamibeachfl.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richardbowman@miamibeachfl.gov" TargetMode="External"/><Relationship Id="rId5" Type="http://schemas.openxmlformats.org/officeDocument/2006/relationships/hyperlink" Target="mailto:lauracortes@miamibeachfl.gov" TargetMode="External"/><Relationship Id="rId4" Type="http://schemas.openxmlformats.org/officeDocument/2006/relationships/hyperlink" Target="mailto:paolaarboleda@miamibeachfl.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portal.neighborlysoftware.com/MIAMIBEACHFL/Participant"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miamibeachfl.gov/city-hall/housing-and-community-development/housing-and-community/housing-servic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7287340-6D66-B69E-79E7-EF0EB7C5BBB1}"/>
              </a:ext>
            </a:extLst>
          </p:cNvPr>
          <p:cNvSpPr>
            <a:spLocks noGrp="1" noChangeArrowheads="1"/>
          </p:cNvSpPr>
          <p:nvPr>
            <p:ph type="subTitle" idx="4294967295"/>
          </p:nvPr>
        </p:nvSpPr>
        <p:spPr>
          <a:xfrm>
            <a:off x="533400" y="1905000"/>
            <a:ext cx="8229600" cy="1752600"/>
          </a:xfrm>
          <a:noFill/>
        </p:spPr>
        <p:txBody>
          <a:bodyPr/>
          <a:lstStyle/>
          <a:p>
            <a:pPr marL="609600" indent="-609600" algn="ctr" eaLnBrk="1" hangingPunct="1">
              <a:buFontTx/>
              <a:buNone/>
            </a:pPr>
            <a:endParaRPr lang="en-US" altLang="en-US">
              <a:solidFill>
                <a:srgbClr val="00237E"/>
              </a:solidFill>
              <a:latin typeface="Futura Std Book" pitchFamily="34" charset="0"/>
            </a:endParaRPr>
          </a:p>
          <a:p>
            <a:pPr marL="609600" indent="-609600" algn="ctr" eaLnBrk="1" hangingPunct="1">
              <a:buFontTx/>
              <a:buNone/>
            </a:pPr>
            <a:endParaRPr lang="en-US" altLang="en-US">
              <a:solidFill>
                <a:srgbClr val="00237E"/>
              </a:solidFill>
              <a:latin typeface="Futura Std Book" pitchFamily="34" charset="0"/>
            </a:endParaRPr>
          </a:p>
          <a:p>
            <a:pPr marL="609600" indent="-609600" algn="ctr" eaLnBrk="1" hangingPunct="1">
              <a:buFontTx/>
              <a:buNone/>
            </a:pPr>
            <a:endParaRPr lang="en-US" altLang="en-US">
              <a:solidFill>
                <a:srgbClr val="00237E"/>
              </a:solidFill>
              <a:latin typeface="Futura Std Light" pitchFamily="34" charset="0"/>
            </a:endParaRPr>
          </a:p>
          <a:p>
            <a:pPr marL="609600" indent="-609600" algn="ctr" eaLnBrk="1" hangingPunct="1">
              <a:buFontTx/>
              <a:buNone/>
            </a:pPr>
            <a:endParaRPr lang="en-US" altLang="en-US" sz="2600">
              <a:solidFill>
                <a:srgbClr val="00237E"/>
              </a:solidFill>
              <a:latin typeface="Futura Std Book" pitchFamily="34" charset="0"/>
            </a:endParaRPr>
          </a:p>
          <a:p>
            <a:pPr marL="609600" indent="-609600" algn="ctr" eaLnBrk="1" hangingPunct="1">
              <a:buFontTx/>
              <a:buNone/>
            </a:pPr>
            <a:endParaRPr lang="en-US" altLang="en-US" sz="2600">
              <a:latin typeface="Futura Std Light" pitchFamily="34" charset="0"/>
            </a:endParaRPr>
          </a:p>
        </p:txBody>
      </p:sp>
      <p:sp>
        <p:nvSpPr>
          <p:cNvPr id="4099" name="Rectangle 3">
            <a:extLst>
              <a:ext uri="{FF2B5EF4-FFF2-40B4-BE49-F238E27FC236}">
                <a16:creationId xmlns:a16="http://schemas.microsoft.com/office/drawing/2014/main" id="{81173637-023C-E8D8-676F-F3F4AB9DEDE2}"/>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0" name="Rectangle 4">
            <a:extLst>
              <a:ext uri="{FF2B5EF4-FFF2-40B4-BE49-F238E27FC236}">
                <a16:creationId xmlns:a16="http://schemas.microsoft.com/office/drawing/2014/main" id="{BEF9BE18-A4FE-FEC7-50A6-37C2C595C343}"/>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1" name="Rectangle 5">
            <a:extLst>
              <a:ext uri="{FF2B5EF4-FFF2-40B4-BE49-F238E27FC236}">
                <a16:creationId xmlns:a16="http://schemas.microsoft.com/office/drawing/2014/main" id="{97C6EA4B-6527-DD13-62AB-4F7694FFC9E5}"/>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4102" name="Rectangle 5">
            <a:extLst>
              <a:ext uri="{FF2B5EF4-FFF2-40B4-BE49-F238E27FC236}">
                <a16:creationId xmlns:a16="http://schemas.microsoft.com/office/drawing/2014/main" id="{462AB760-C8BB-41B9-79EE-C1C99DEC98F1}"/>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4103" name="Title 1">
            <a:extLst>
              <a:ext uri="{FF2B5EF4-FFF2-40B4-BE49-F238E27FC236}">
                <a16:creationId xmlns:a16="http://schemas.microsoft.com/office/drawing/2014/main" id="{F40F8D9E-9768-CEF9-C132-4F42D6AABCF3}"/>
              </a:ext>
            </a:extLst>
          </p:cNvPr>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Building a Better Miami Beach</a:t>
            </a:r>
          </a:p>
        </p:txBody>
      </p:sp>
      <p:sp>
        <p:nvSpPr>
          <p:cNvPr id="11" name="Subtitle 2">
            <a:extLst>
              <a:ext uri="{FF2B5EF4-FFF2-40B4-BE49-F238E27FC236}">
                <a16:creationId xmlns:a16="http://schemas.microsoft.com/office/drawing/2014/main" id="{ED3F4907-D483-35AE-FBAB-9D54A98F4D4E}"/>
              </a:ext>
            </a:extLst>
          </p:cNvPr>
          <p:cNvSpPr txBox="1">
            <a:spLocks/>
          </p:cNvSpPr>
          <p:nvPr/>
        </p:nvSpPr>
        <p:spPr>
          <a:xfrm>
            <a:off x="457200" y="3105150"/>
            <a:ext cx="8229600" cy="990600"/>
          </a:xfrm>
          <a:prstGeom prst="rect">
            <a:avLst/>
          </a:prstGeom>
        </p:spPr>
        <p:txBody>
          <a:bodyPr lIns="91440" tIns="45720" rIns="91440" bIns="45720" anchor="t">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sz="2400" dirty="0">
                <a:solidFill>
                  <a:schemeClr val="tx1">
                    <a:lumMod val="65000"/>
                    <a:lumOff val="35000"/>
                  </a:schemeClr>
                </a:solidFill>
              </a:rPr>
              <a:t>An Overview of RFA Requirements for CDBG and HOME Applicants</a:t>
            </a:r>
          </a:p>
          <a:p>
            <a:pPr marL="0" indent="0" algn="ctr">
              <a:buFontTx/>
              <a:buNone/>
              <a:defRPr/>
            </a:pPr>
            <a:endParaRPr lang="en-US" sz="2400" dirty="0">
              <a:solidFill>
                <a:schemeClr val="tx1">
                  <a:lumMod val="65000"/>
                  <a:lumOff val="35000"/>
                </a:schemeClr>
              </a:solidFill>
            </a:endParaRPr>
          </a:p>
          <a:p>
            <a:pPr marL="0" indent="0" algn="ctr">
              <a:buFontTx/>
              <a:buNone/>
              <a:defRPr/>
            </a:pPr>
            <a:r>
              <a:rPr lang="en-US" sz="2400" dirty="0">
                <a:solidFill>
                  <a:schemeClr val="tx1">
                    <a:lumMod val="65000"/>
                    <a:lumOff val="35000"/>
                  </a:schemeClr>
                </a:solidFill>
              </a:rPr>
              <a:t>February 12, 2026</a:t>
            </a:r>
          </a:p>
        </p:txBody>
      </p:sp>
      <p:pic>
        <p:nvPicPr>
          <p:cNvPr id="4105" name="Picture 10" descr="F:\RHCD\$ALL\HSG-CD\Housing and Community Dev\City logos\City Logo.jpg">
            <a:extLst>
              <a:ext uri="{FF2B5EF4-FFF2-40B4-BE49-F238E27FC236}">
                <a16:creationId xmlns:a16="http://schemas.microsoft.com/office/drawing/2014/main" id="{EC020222-F818-DE18-2D9E-7F47A1F94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5562600"/>
            <a:ext cx="414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F:\RHCD\$ALL\HSG-CD\Housing and Community Dev\City logos\City Logo.jpg">
            <a:extLst>
              <a:ext uri="{FF2B5EF4-FFF2-40B4-BE49-F238E27FC236}">
                <a16:creationId xmlns:a16="http://schemas.microsoft.com/office/drawing/2014/main" id="{392ED4B2-51BC-08EB-4E47-F5AE214C6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562600"/>
            <a:ext cx="414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8AB9AE43-C7F2-F68B-EF04-E8EFDB4E5704}"/>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7" name="Rectangle 4">
            <a:extLst>
              <a:ext uri="{FF2B5EF4-FFF2-40B4-BE49-F238E27FC236}">
                <a16:creationId xmlns:a16="http://schemas.microsoft.com/office/drawing/2014/main" id="{9D17110C-3C15-974F-76AE-E33B39E2A36C}"/>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8" name="Rectangle 5">
            <a:extLst>
              <a:ext uri="{FF2B5EF4-FFF2-40B4-BE49-F238E27FC236}">
                <a16:creationId xmlns:a16="http://schemas.microsoft.com/office/drawing/2014/main" id="{A11899B5-A420-0AB6-2E6B-3B81B3E8A087}"/>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26629" name="Rectangle 5">
            <a:extLst>
              <a:ext uri="{FF2B5EF4-FFF2-40B4-BE49-F238E27FC236}">
                <a16:creationId xmlns:a16="http://schemas.microsoft.com/office/drawing/2014/main" id="{873C406A-C76C-E0E9-1B56-87421362CDBF}"/>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5126" name="Content Placeholder 2">
            <a:extLst>
              <a:ext uri="{FF2B5EF4-FFF2-40B4-BE49-F238E27FC236}">
                <a16:creationId xmlns:a16="http://schemas.microsoft.com/office/drawing/2014/main" id="{E7B8FC8A-4941-46BC-6D29-A1F302084B99}"/>
              </a:ext>
            </a:extLst>
          </p:cNvPr>
          <p:cNvSpPr txBox="1">
            <a:spLocks/>
          </p:cNvSpPr>
          <p:nvPr/>
        </p:nvSpPr>
        <p:spPr bwMode="auto">
          <a:xfrm>
            <a:off x="533400" y="1524000"/>
            <a:ext cx="8229600" cy="4191000"/>
          </a:xfrm>
          <a:prstGeom prst="rect">
            <a:avLst/>
          </a:prstGeom>
          <a:noFill/>
          <a:ln>
            <a:noFill/>
          </a:ln>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defRPr/>
            </a:pPr>
            <a:r>
              <a:rPr lang="en-US" altLang="en-US" sz="2800" dirty="0"/>
              <a:t>Several options for documentation:</a:t>
            </a:r>
          </a:p>
          <a:p>
            <a:pPr lvl="1" algn="just">
              <a:defRPr/>
            </a:pPr>
            <a:r>
              <a:rPr lang="en-US" altLang="en-US" sz="2400" dirty="0"/>
              <a:t>Full 3</a:t>
            </a:r>
            <a:r>
              <a:rPr lang="en-US" altLang="en-US" sz="2400" baseline="30000" dirty="0"/>
              <a:t>rd</a:t>
            </a:r>
            <a:r>
              <a:rPr lang="en-US" altLang="en-US" sz="2400" dirty="0"/>
              <a:t> party documentation, e.g., an employer</a:t>
            </a:r>
          </a:p>
          <a:p>
            <a:pPr lvl="1" algn="just">
              <a:defRPr/>
            </a:pPr>
            <a:r>
              <a:rPr lang="en-US" altLang="en-US" sz="2400" dirty="0"/>
              <a:t>Evidence under another program at least as restrictive as CDBG (e.g., public housing, SNAP)</a:t>
            </a:r>
          </a:p>
          <a:p>
            <a:pPr lvl="1" algn="just">
              <a:defRPr/>
            </a:pPr>
            <a:r>
              <a:rPr lang="en-US" altLang="en-US" sz="2400" dirty="0"/>
              <a:t>Evidence that assisted person is homeless</a:t>
            </a:r>
          </a:p>
          <a:p>
            <a:pPr lvl="1" algn="just">
              <a:defRPr/>
            </a:pPr>
            <a:r>
              <a:rPr lang="en-US" altLang="en-US" sz="2400" dirty="0"/>
              <a:t>Referral from state, county or local employment agency or other entity that agrees to determine income and maintain documentation for grantee</a:t>
            </a:r>
          </a:p>
          <a:p>
            <a:pPr lvl="1" algn="just">
              <a:defRPr/>
            </a:pPr>
            <a:r>
              <a:rPr lang="en-US" sz="2400" dirty="0"/>
              <a:t>Collect self-certifications on family size and income so that it is evident that at least 51 percent of the clientele are persons whose family income does not exceed the low- and moderate-income limit.</a:t>
            </a:r>
          </a:p>
          <a:p>
            <a:pPr lvl="1">
              <a:defRPr/>
            </a:pPr>
            <a:endParaRPr lang="en-US" altLang="en-US" sz="2400" dirty="0"/>
          </a:p>
          <a:p>
            <a:pPr marL="457200" lvl="1" indent="0">
              <a:buFontTx/>
              <a:buNone/>
              <a:defRPr/>
            </a:pPr>
            <a:endParaRPr lang="en-US" altLang="en-US" sz="2400" dirty="0"/>
          </a:p>
        </p:txBody>
      </p:sp>
      <p:sp>
        <p:nvSpPr>
          <p:cNvPr id="26631" name="Title 1">
            <a:extLst>
              <a:ext uri="{FF2B5EF4-FFF2-40B4-BE49-F238E27FC236}">
                <a16:creationId xmlns:a16="http://schemas.microsoft.com/office/drawing/2014/main" id="{A1EE4AA6-2C1C-DC8A-2074-5F0685BBCCBD}"/>
              </a:ext>
            </a:extLst>
          </p:cNvPr>
          <p:cNvSpPr txBox="1">
            <a:spLocks/>
          </p:cNvSpPr>
          <p:nvPr/>
        </p:nvSpPr>
        <p:spPr bwMode="auto">
          <a:xfrm>
            <a:off x="-38100" y="22860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chemeClr val="bg1"/>
                </a:solidFill>
              </a:rPr>
              <a:t>CDBG LMI Income Documentation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29425EFC-6BA7-2EFA-F66C-CE69E4D270E2}"/>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5" name="Rectangle 4">
            <a:extLst>
              <a:ext uri="{FF2B5EF4-FFF2-40B4-BE49-F238E27FC236}">
                <a16:creationId xmlns:a16="http://schemas.microsoft.com/office/drawing/2014/main" id="{1FD3F2FC-48FE-2DCE-F383-4EC5D03253D1}"/>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6" name="Rectangle 5">
            <a:extLst>
              <a:ext uri="{FF2B5EF4-FFF2-40B4-BE49-F238E27FC236}">
                <a16:creationId xmlns:a16="http://schemas.microsoft.com/office/drawing/2014/main" id="{54E0EB9C-0FDD-CF96-91CC-6B359540F2D7}"/>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28677" name="Rectangle 5">
            <a:extLst>
              <a:ext uri="{FF2B5EF4-FFF2-40B4-BE49-F238E27FC236}">
                <a16:creationId xmlns:a16="http://schemas.microsoft.com/office/drawing/2014/main" id="{0E8C499F-4D57-75F5-6318-08055EB40582}"/>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28678" name="Title 1">
            <a:extLst>
              <a:ext uri="{FF2B5EF4-FFF2-40B4-BE49-F238E27FC236}">
                <a16:creationId xmlns:a16="http://schemas.microsoft.com/office/drawing/2014/main" id="{C77439A6-DC67-3C6A-5807-F5BC27342C6D}"/>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Eligible Public Service Activities</a:t>
            </a:r>
          </a:p>
        </p:txBody>
      </p:sp>
      <p:sp>
        <p:nvSpPr>
          <p:cNvPr id="10" name="Content Placeholder 2">
            <a:extLst>
              <a:ext uri="{FF2B5EF4-FFF2-40B4-BE49-F238E27FC236}">
                <a16:creationId xmlns:a16="http://schemas.microsoft.com/office/drawing/2014/main" id="{E1E8C446-0E17-5BBB-8646-16FEF303063F}"/>
              </a:ext>
            </a:extLst>
          </p:cNvPr>
          <p:cNvSpPr txBox="1">
            <a:spLocks/>
          </p:cNvSpPr>
          <p:nvPr/>
        </p:nvSpPr>
        <p:spPr bwMode="auto">
          <a:xfrm>
            <a:off x="533400" y="1524000"/>
            <a:ext cx="8229600" cy="4191000"/>
          </a:xfrm>
          <a:prstGeom prst="rect">
            <a:avLst/>
          </a:prstGeom>
          <a:noFill/>
          <a:ln>
            <a:noFill/>
          </a:ln>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defRPr/>
            </a:pPr>
            <a:r>
              <a:rPr lang="en-US" altLang="en-US" sz="2800" dirty="0"/>
              <a:t>Includes services related to:</a:t>
            </a:r>
          </a:p>
          <a:p>
            <a:pPr lvl="1">
              <a:defRPr/>
            </a:pPr>
            <a:r>
              <a:rPr lang="en-US" altLang="en-US" sz="2400" dirty="0"/>
              <a:t>Employment </a:t>
            </a:r>
          </a:p>
          <a:p>
            <a:pPr lvl="2">
              <a:defRPr/>
            </a:pPr>
            <a:r>
              <a:rPr lang="en-US" altLang="en-US" sz="1800" dirty="0"/>
              <a:t>Job training</a:t>
            </a:r>
          </a:p>
          <a:p>
            <a:pPr lvl="1">
              <a:defRPr/>
            </a:pPr>
            <a:r>
              <a:rPr lang="en-US" altLang="en-US" sz="2400" dirty="0"/>
              <a:t>Crime prevention/public safety</a:t>
            </a:r>
          </a:p>
          <a:p>
            <a:pPr lvl="1">
              <a:defRPr/>
            </a:pPr>
            <a:r>
              <a:rPr lang="en-US" altLang="en-US" sz="2400" dirty="0"/>
              <a:t>Childcare</a:t>
            </a:r>
          </a:p>
          <a:p>
            <a:pPr lvl="1">
              <a:defRPr/>
            </a:pPr>
            <a:r>
              <a:rPr lang="en-US" altLang="en-US" sz="2400" dirty="0"/>
              <a:t>Health </a:t>
            </a:r>
          </a:p>
          <a:p>
            <a:pPr lvl="2">
              <a:defRPr/>
            </a:pPr>
            <a:r>
              <a:rPr lang="en-US" altLang="en-US" sz="1800" dirty="0"/>
              <a:t>Health services</a:t>
            </a:r>
          </a:p>
          <a:p>
            <a:pPr lvl="2">
              <a:defRPr/>
            </a:pPr>
            <a:r>
              <a:rPr lang="en-US" altLang="en-US" sz="1800" dirty="0"/>
              <a:t>Substance abuse services</a:t>
            </a:r>
          </a:p>
          <a:p>
            <a:pPr lvl="1">
              <a:defRPr/>
            </a:pPr>
            <a:r>
              <a:rPr lang="en-US" altLang="en-US" sz="2200" dirty="0"/>
              <a:t>Food banks</a:t>
            </a:r>
          </a:p>
          <a:p>
            <a:pPr marL="457200" lvl="1" indent="0">
              <a:buFontTx/>
              <a:buNone/>
              <a:defRPr/>
            </a:pPr>
            <a:endParaRPr lang="en-US"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F5A636C-FF41-2285-9B5F-DB148B51B825}"/>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3" name="Rectangle 4">
            <a:extLst>
              <a:ext uri="{FF2B5EF4-FFF2-40B4-BE49-F238E27FC236}">
                <a16:creationId xmlns:a16="http://schemas.microsoft.com/office/drawing/2014/main" id="{BC041B65-D2E3-401B-DA22-4F42AB2EE546}"/>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24" name="Rectangle 5">
            <a:extLst>
              <a:ext uri="{FF2B5EF4-FFF2-40B4-BE49-F238E27FC236}">
                <a16:creationId xmlns:a16="http://schemas.microsoft.com/office/drawing/2014/main" id="{28111387-CC7C-8149-B3C2-939F0CC2B4BD}"/>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0725" name="Rectangle 5">
            <a:extLst>
              <a:ext uri="{FF2B5EF4-FFF2-40B4-BE49-F238E27FC236}">
                <a16:creationId xmlns:a16="http://schemas.microsoft.com/office/drawing/2014/main" id="{A630E3FB-CD61-0022-B221-0DD5EF9DD219}"/>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0726" name="Title 1">
            <a:extLst>
              <a:ext uri="{FF2B5EF4-FFF2-40B4-BE49-F238E27FC236}">
                <a16:creationId xmlns:a16="http://schemas.microsoft.com/office/drawing/2014/main" id="{10E23A7A-ECAA-2D91-4F6D-A741814F9632}"/>
              </a:ext>
            </a:extLst>
          </p:cNvPr>
          <p:cNvSpPr txBox="1">
            <a:spLocks/>
          </p:cNvSpPr>
          <p:nvPr/>
        </p:nvSpPr>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Eligible Public Service </a:t>
            </a:r>
          </a:p>
          <a:p>
            <a:pPr algn="ctr">
              <a:spcBef>
                <a:spcPct val="0"/>
              </a:spcBef>
              <a:buFontTx/>
              <a:buNone/>
            </a:pPr>
            <a:r>
              <a:rPr lang="en-US" altLang="en-US" sz="4400" b="1">
                <a:solidFill>
                  <a:schemeClr val="bg1"/>
                </a:solidFill>
              </a:rPr>
              <a:t>Activities (cont’d)</a:t>
            </a:r>
          </a:p>
        </p:txBody>
      </p:sp>
      <p:sp>
        <p:nvSpPr>
          <p:cNvPr id="10" name="Content Placeholder 2">
            <a:extLst>
              <a:ext uri="{FF2B5EF4-FFF2-40B4-BE49-F238E27FC236}">
                <a16:creationId xmlns:a16="http://schemas.microsoft.com/office/drawing/2014/main" id="{C13D1291-D4BA-5425-8BD4-BA35D9E904D9}"/>
              </a:ext>
            </a:extLst>
          </p:cNvPr>
          <p:cNvSpPr txBox="1">
            <a:spLocks/>
          </p:cNvSpPr>
          <p:nvPr/>
        </p:nvSpPr>
        <p:spPr bwMode="auto">
          <a:xfrm>
            <a:off x="533400" y="1524000"/>
            <a:ext cx="8229600" cy="4191000"/>
          </a:xfrm>
          <a:prstGeom prst="rect">
            <a:avLst/>
          </a:prstGeom>
          <a:noFill/>
          <a:ln>
            <a:noFill/>
          </a:ln>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defRPr/>
            </a:pPr>
            <a:r>
              <a:rPr lang="en-US" altLang="en-US" sz="2800" dirty="0"/>
              <a:t>Also includes services related to:</a:t>
            </a:r>
          </a:p>
          <a:p>
            <a:pPr lvl="1">
              <a:defRPr/>
            </a:pPr>
            <a:r>
              <a:rPr lang="en-US" altLang="en-US" sz="2400" dirty="0"/>
              <a:t>Housing</a:t>
            </a:r>
          </a:p>
          <a:p>
            <a:pPr lvl="2">
              <a:defRPr/>
            </a:pPr>
            <a:r>
              <a:rPr lang="en-US" altLang="en-US" sz="1800" dirty="0"/>
              <a:t>Housing counseling</a:t>
            </a:r>
          </a:p>
          <a:p>
            <a:pPr lvl="2">
              <a:defRPr/>
            </a:pPr>
            <a:r>
              <a:rPr lang="en-US" altLang="en-US" sz="1800" dirty="0"/>
              <a:t>Fair Housing counseling</a:t>
            </a:r>
          </a:p>
          <a:p>
            <a:pPr lvl="2">
              <a:defRPr/>
            </a:pPr>
            <a:r>
              <a:rPr lang="en-US" altLang="en-US" sz="1800" dirty="0"/>
              <a:t>Energy conservation</a:t>
            </a:r>
          </a:p>
          <a:p>
            <a:pPr lvl="2">
              <a:defRPr/>
            </a:pPr>
            <a:r>
              <a:rPr lang="en-US" altLang="en-US" sz="1800" dirty="0"/>
              <a:t>Services for homeless persons</a:t>
            </a:r>
          </a:p>
          <a:p>
            <a:pPr lvl="1">
              <a:defRPr/>
            </a:pPr>
            <a:r>
              <a:rPr lang="en-US" altLang="en-US" sz="2400" dirty="0"/>
              <a:t>Education</a:t>
            </a:r>
          </a:p>
          <a:p>
            <a:pPr lvl="1">
              <a:defRPr/>
            </a:pPr>
            <a:r>
              <a:rPr lang="en-US" altLang="en-US" sz="2400" dirty="0"/>
              <a:t>Senior Services</a:t>
            </a:r>
          </a:p>
          <a:p>
            <a:pPr lvl="1">
              <a:defRPr/>
            </a:pPr>
            <a:r>
              <a:rPr lang="en-US" altLang="en-US" sz="2400" dirty="0"/>
              <a:t>Youth Services</a:t>
            </a:r>
          </a:p>
          <a:p>
            <a:pPr lvl="1">
              <a:defRPr/>
            </a:pPr>
            <a:r>
              <a:rPr lang="en-US" altLang="en-US" sz="2400" dirty="0"/>
              <a:t>Services for Persons with Disabilities</a:t>
            </a:r>
          </a:p>
          <a:p>
            <a:pPr marL="457200" lvl="1" indent="0">
              <a:buFontTx/>
              <a:buNone/>
              <a:defRPr/>
            </a:pP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470B3A3A-E61F-5465-FF56-AC18FD803252}"/>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1" name="Rectangle 4">
            <a:extLst>
              <a:ext uri="{FF2B5EF4-FFF2-40B4-BE49-F238E27FC236}">
                <a16:creationId xmlns:a16="http://schemas.microsoft.com/office/drawing/2014/main" id="{C7A0564E-0B00-D1B1-67D8-F4BF113BFDD1}"/>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2" name="Rectangle 5">
            <a:extLst>
              <a:ext uri="{FF2B5EF4-FFF2-40B4-BE49-F238E27FC236}">
                <a16:creationId xmlns:a16="http://schemas.microsoft.com/office/drawing/2014/main" id="{40E38928-1E8E-38CF-B5C0-404D6A9C935D}"/>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2773" name="Rectangle 5">
            <a:extLst>
              <a:ext uri="{FF2B5EF4-FFF2-40B4-BE49-F238E27FC236}">
                <a16:creationId xmlns:a16="http://schemas.microsoft.com/office/drawing/2014/main" id="{A6ADEE74-A427-319E-56C1-85A6F518DF18}"/>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2774" name="Title 1">
            <a:extLst>
              <a:ext uri="{FF2B5EF4-FFF2-40B4-BE49-F238E27FC236}">
                <a16:creationId xmlns:a16="http://schemas.microsoft.com/office/drawing/2014/main" id="{7F5A65B4-EB1E-3CD1-5F42-08359AC9E936}"/>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Allowable Public Service Costs </a:t>
            </a:r>
          </a:p>
        </p:txBody>
      </p:sp>
      <p:sp>
        <p:nvSpPr>
          <p:cNvPr id="32775" name="Content Placeholder 2">
            <a:extLst>
              <a:ext uri="{FF2B5EF4-FFF2-40B4-BE49-F238E27FC236}">
                <a16:creationId xmlns:a16="http://schemas.microsoft.com/office/drawing/2014/main" id="{D8176048-15FA-FF95-1431-26596BF964B5}"/>
              </a:ext>
            </a:extLst>
          </p:cNvPr>
          <p:cNvSpPr txBox="1">
            <a:spLocks/>
          </p:cNvSpPr>
          <p:nvPr/>
        </p:nvSpPr>
        <p:spPr bwMode="auto">
          <a:xfrm>
            <a:off x="533400" y="15240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3600"/>
              <a:t>Labor, supplies and materials</a:t>
            </a:r>
          </a:p>
          <a:p>
            <a:r>
              <a:rPr lang="en-US" altLang="en-US" sz="3600"/>
              <a:t>Operation and maintenance costs of facility where service occurs</a:t>
            </a:r>
          </a:p>
          <a:p>
            <a:r>
              <a:rPr lang="en-US" altLang="en-US" sz="3600"/>
              <a:t>Payments must be directly related to the provision of eligible services</a:t>
            </a:r>
            <a:endParaRPr lang="en-US" altLang="en-US" sz="2400"/>
          </a:p>
          <a:p>
            <a:pPr lvl="1">
              <a:buFontTx/>
              <a:buNone/>
            </a:pP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8C620696-6FBB-EB41-DCD9-5FAE1523F724}"/>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19" name="Rectangle 4">
            <a:extLst>
              <a:ext uri="{FF2B5EF4-FFF2-40B4-BE49-F238E27FC236}">
                <a16:creationId xmlns:a16="http://schemas.microsoft.com/office/drawing/2014/main" id="{BFDACDDB-D4FA-421A-9FFB-DA408B70FFF7}"/>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20" name="Rectangle 5">
            <a:extLst>
              <a:ext uri="{FF2B5EF4-FFF2-40B4-BE49-F238E27FC236}">
                <a16:creationId xmlns:a16="http://schemas.microsoft.com/office/drawing/2014/main" id="{B322C028-30E5-D5A7-F0C2-774097B6B8FE}"/>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4821" name="Rectangle 5">
            <a:extLst>
              <a:ext uri="{FF2B5EF4-FFF2-40B4-BE49-F238E27FC236}">
                <a16:creationId xmlns:a16="http://schemas.microsoft.com/office/drawing/2014/main" id="{D4C92927-3B44-EEC8-3EA2-2ABB64C1A421}"/>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4822" name="Title 1">
            <a:extLst>
              <a:ext uri="{FF2B5EF4-FFF2-40B4-BE49-F238E27FC236}">
                <a16:creationId xmlns:a16="http://schemas.microsoft.com/office/drawing/2014/main" id="{F68898BA-6B2C-EFC6-A219-321F7F7F9E20}"/>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Public Service Restrictions</a:t>
            </a:r>
          </a:p>
        </p:txBody>
      </p:sp>
      <p:sp>
        <p:nvSpPr>
          <p:cNvPr id="34823" name="Content Placeholder 2">
            <a:extLst>
              <a:ext uri="{FF2B5EF4-FFF2-40B4-BE49-F238E27FC236}">
                <a16:creationId xmlns:a16="http://schemas.microsoft.com/office/drawing/2014/main" id="{C0BC14AE-DDE7-5350-A468-20A67B08D2FA}"/>
              </a:ext>
            </a:extLst>
          </p:cNvPr>
          <p:cNvSpPr txBox="1">
            <a:spLocks/>
          </p:cNvSpPr>
          <p:nvPr/>
        </p:nvSpPr>
        <p:spPr bwMode="auto">
          <a:xfrm>
            <a:off x="533400" y="15240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3600"/>
              <a:t>The service must be:</a:t>
            </a:r>
          </a:p>
          <a:p>
            <a:pPr lvl="1"/>
            <a:r>
              <a:rPr lang="en-US" altLang="en-US" sz="2400" i="1"/>
              <a:t>A new service </a:t>
            </a:r>
            <a:r>
              <a:rPr lang="en-US" altLang="en-US" sz="2400" u="sng"/>
              <a:t>OR</a:t>
            </a:r>
            <a:endParaRPr lang="en-US" altLang="en-US" sz="2400"/>
          </a:p>
          <a:p>
            <a:pPr lvl="1"/>
            <a:r>
              <a:rPr lang="en-US" altLang="en-US" sz="2400"/>
              <a:t>A</a:t>
            </a:r>
            <a:r>
              <a:rPr lang="en-US" altLang="en-US" sz="2400" i="1"/>
              <a:t> quantifiable increase </a:t>
            </a:r>
            <a:r>
              <a:rPr lang="en-US" altLang="en-US" sz="2400"/>
              <a:t>in the level of an existing service that has been provided by the grantee or another entity on its behalf with local government funding (or funding from the state to the local government) in the preceding 12 months</a:t>
            </a:r>
          </a:p>
          <a:p>
            <a:pPr lvl="2"/>
            <a:r>
              <a:rPr lang="en-US" altLang="en-US"/>
              <a:t>Note: This does not mean that a currently funded service organization needs to do more each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EF26AB82-CF88-7540-DEFF-FA0B0A24D149}"/>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67" name="Rectangle 4">
            <a:extLst>
              <a:ext uri="{FF2B5EF4-FFF2-40B4-BE49-F238E27FC236}">
                <a16:creationId xmlns:a16="http://schemas.microsoft.com/office/drawing/2014/main" id="{717D1478-D8AE-CAE5-E719-6B00320E7D93}"/>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68" name="Rectangle 5">
            <a:extLst>
              <a:ext uri="{FF2B5EF4-FFF2-40B4-BE49-F238E27FC236}">
                <a16:creationId xmlns:a16="http://schemas.microsoft.com/office/drawing/2014/main" id="{F5AB68C3-33DD-E9E7-5802-BD7E176A5AE8}"/>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6869" name="Rectangle 5">
            <a:extLst>
              <a:ext uri="{FF2B5EF4-FFF2-40B4-BE49-F238E27FC236}">
                <a16:creationId xmlns:a16="http://schemas.microsoft.com/office/drawing/2014/main" id="{82982A90-E8FB-6BD7-0744-A9062EA93D60}"/>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6870" name="Title 1">
            <a:extLst>
              <a:ext uri="{FF2B5EF4-FFF2-40B4-BE49-F238E27FC236}">
                <a16:creationId xmlns:a16="http://schemas.microsoft.com/office/drawing/2014/main" id="{8588EDF7-708A-28C8-B9BF-D6F835AD4289}"/>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Ineligible Public Service Activities</a:t>
            </a:r>
          </a:p>
        </p:txBody>
      </p:sp>
      <p:sp>
        <p:nvSpPr>
          <p:cNvPr id="36871" name="Content Placeholder 2">
            <a:extLst>
              <a:ext uri="{FF2B5EF4-FFF2-40B4-BE49-F238E27FC236}">
                <a16:creationId xmlns:a16="http://schemas.microsoft.com/office/drawing/2014/main" id="{052DF3F0-6224-85A0-2BBC-D1A9DDD24DC5}"/>
              </a:ext>
            </a:extLst>
          </p:cNvPr>
          <p:cNvSpPr txBox="1">
            <a:spLocks/>
          </p:cNvSpPr>
          <p:nvPr/>
        </p:nvSpPr>
        <p:spPr bwMode="auto">
          <a:xfrm>
            <a:off x="533400" y="15240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dirty="0"/>
              <a:t>❌ </a:t>
            </a:r>
            <a:r>
              <a:rPr lang="en-US" altLang="en-US" dirty="0"/>
              <a:t>Income payments</a:t>
            </a:r>
          </a:p>
          <a:p>
            <a:pPr lvl="1"/>
            <a:r>
              <a:rPr lang="en-US" altLang="en-US" sz="2000" dirty="0"/>
              <a:t>Except emergency grant payments</a:t>
            </a:r>
          </a:p>
          <a:p>
            <a:pPr lvl="2"/>
            <a:r>
              <a:rPr lang="en-US" altLang="en-US" sz="1800" dirty="0"/>
              <a:t>Not to exceed three consecutive months</a:t>
            </a:r>
          </a:p>
          <a:p>
            <a:pPr lvl="2"/>
            <a:r>
              <a:rPr lang="en-US" altLang="en-US" sz="1800" dirty="0"/>
              <a:t>Payments made directly to provider</a:t>
            </a:r>
          </a:p>
          <a:p>
            <a:pPr lvl="2"/>
            <a:r>
              <a:rPr lang="en-US" sz="1800" dirty="0"/>
              <a:t>Examples include utility payments to prevent cutoff of service, and rent/mortgage payments to prevent eviction.</a:t>
            </a:r>
            <a:endParaRPr lang="en-US" altLang="en-US" sz="1800" dirty="0"/>
          </a:p>
          <a:p>
            <a:pPr marL="0" indent="0">
              <a:buNone/>
            </a:pPr>
            <a:r>
              <a:rPr lang="en-US" dirty="0"/>
              <a:t>❌ </a:t>
            </a:r>
            <a:r>
              <a:rPr lang="en-US" altLang="en-US" sz="2800" dirty="0"/>
              <a:t>No ongoing operations as a stand-alone public service</a:t>
            </a:r>
          </a:p>
          <a:p>
            <a:pPr lvl="1"/>
            <a:r>
              <a:rPr lang="en-US" altLang="en-US" sz="2000" dirty="0"/>
              <a:t>For example: operating rental housing</a:t>
            </a:r>
          </a:p>
          <a:p>
            <a:pPr lvl="1"/>
            <a:r>
              <a:rPr lang="en-US" altLang="en-US" sz="2000" dirty="0"/>
              <a:t>Different than paying to offer a service within the housing development, such as counseling</a:t>
            </a:r>
          </a:p>
          <a:p>
            <a:pPr marL="0" indent="0">
              <a:buNone/>
            </a:pPr>
            <a:r>
              <a:rPr lang="en-US" dirty="0"/>
              <a:t>❌</a:t>
            </a:r>
            <a:r>
              <a:rPr lang="en-US" sz="1400" dirty="0"/>
              <a:t> </a:t>
            </a:r>
            <a:r>
              <a:rPr lang="en-US" altLang="en-US" sz="2400" dirty="0"/>
              <a:t>Political activities ineligible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D83CD7F1-3AEC-3F2D-C70B-2B60AB11A8AA}"/>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5" name="Rectangle 4">
            <a:extLst>
              <a:ext uri="{FF2B5EF4-FFF2-40B4-BE49-F238E27FC236}">
                <a16:creationId xmlns:a16="http://schemas.microsoft.com/office/drawing/2014/main" id="{0BA20E5A-EE38-8A6A-92CB-DBBE58CD156C}"/>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6" name="Rectangle 5">
            <a:extLst>
              <a:ext uri="{FF2B5EF4-FFF2-40B4-BE49-F238E27FC236}">
                <a16:creationId xmlns:a16="http://schemas.microsoft.com/office/drawing/2014/main" id="{CC54E655-887B-020D-034D-06C430A5773C}"/>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8917" name="Rectangle 5">
            <a:extLst>
              <a:ext uri="{FF2B5EF4-FFF2-40B4-BE49-F238E27FC236}">
                <a16:creationId xmlns:a16="http://schemas.microsoft.com/office/drawing/2014/main" id="{EFE3DA34-F8E1-D81B-618A-986361FD6212}"/>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8918" name="Title 1">
            <a:extLst>
              <a:ext uri="{FF2B5EF4-FFF2-40B4-BE49-F238E27FC236}">
                <a16:creationId xmlns:a16="http://schemas.microsoft.com/office/drawing/2014/main" id="{D22AF18B-BC5B-BFF5-2397-9EF07D1972A5}"/>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Public Services &amp; </a:t>
            </a:r>
          </a:p>
          <a:p>
            <a:pPr algn="ctr">
              <a:spcBef>
                <a:spcPct val="0"/>
              </a:spcBef>
              <a:buFontTx/>
              <a:buNone/>
            </a:pPr>
            <a:r>
              <a:rPr lang="en-US" altLang="en-US" sz="4400" b="1">
                <a:solidFill>
                  <a:schemeClr val="bg1"/>
                </a:solidFill>
              </a:rPr>
              <a:t>Religious Entities</a:t>
            </a:r>
          </a:p>
        </p:txBody>
      </p:sp>
      <p:sp>
        <p:nvSpPr>
          <p:cNvPr id="38919" name="Content Placeholder 2">
            <a:extLst>
              <a:ext uri="{FF2B5EF4-FFF2-40B4-BE49-F238E27FC236}">
                <a16:creationId xmlns:a16="http://schemas.microsoft.com/office/drawing/2014/main" id="{9729B020-088D-0150-3C78-C8FB31492CA3}"/>
              </a:ext>
            </a:extLst>
          </p:cNvPr>
          <p:cNvSpPr txBox="1">
            <a:spLocks/>
          </p:cNvSpPr>
          <p:nvPr/>
        </p:nvSpPr>
        <p:spPr bwMode="auto">
          <a:xfrm>
            <a:off x="533400" y="15240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dirty="0"/>
              <a:t>Funds may not be used for religious activities</a:t>
            </a:r>
          </a:p>
          <a:p>
            <a:pPr lvl="1"/>
            <a:r>
              <a:rPr lang="en-US" altLang="en-US" sz="2400" dirty="0"/>
              <a:t>No religious events or requirements to pray before public service is provided</a:t>
            </a:r>
          </a:p>
          <a:p>
            <a:r>
              <a:rPr lang="en-US" altLang="en-US" sz="2800" dirty="0"/>
              <a:t>However, eligible public services may be provided through a religious entity if formal agreement in place stipulating:</a:t>
            </a:r>
          </a:p>
          <a:p>
            <a:pPr lvl="1"/>
            <a:r>
              <a:rPr lang="en-US" altLang="en-US" sz="2400" dirty="0"/>
              <a:t>No discrimination (employment or participants)</a:t>
            </a:r>
          </a:p>
          <a:p>
            <a:pPr lvl="1"/>
            <a:r>
              <a:rPr lang="en-US" altLang="en-US" sz="2400" dirty="0"/>
              <a:t>No religious instruction or counseling</a:t>
            </a:r>
          </a:p>
          <a:p>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D83CD7F1-3AEC-3F2D-C70B-2B60AB11A8AA}"/>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5" name="Rectangle 4">
            <a:extLst>
              <a:ext uri="{FF2B5EF4-FFF2-40B4-BE49-F238E27FC236}">
                <a16:creationId xmlns:a16="http://schemas.microsoft.com/office/drawing/2014/main" id="{0BA20E5A-EE38-8A6A-92CB-DBBE58CD156C}"/>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6" name="Rectangle 5">
            <a:extLst>
              <a:ext uri="{FF2B5EF4-FFF2-40B4-BE49-F238E27FC236}">
                <a16:creationId xmlns:a16="http://schemas.microsoft.com/office/drawing/2014/main" id="{CC54E655-887B-020D-034D-06C430A5773C}"/>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8917" name="Rectangle 5">
            <a:extLst>
              <a:ext uri="{FF2B5EF4-FFF2-40B4-BE49-F238E27FC236}">
                <a16:creationId xmlns:a16="http://schemas.microsoft.com/office/drawing/2014/main" id="{EFE3DA34-F8E1-D81B-618A-986361FD6212}"/>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8918" name="Title 1">
            <a:extLst>
              <a:ext uri="{FF2B5EF4-FFF2-40B4-BE49-F238E27FC236}">
                <a16:creationId xmlns:a16="http://schemas.microsoft.com/office/drawing/2014/main" id="{D22AF18B-BC5B-BFF5-2397-9EF07D1972A5}"/>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Economic Development</a:t>
            </a:r>
          </a:p>
          <a:p>
            <a:pPr algn="ctr">
              <a:spcBef>
                <a:spcPct val="0"/>
              </a:spcBef>
              <a:buFontTx/>
              <a:buNone/>
            </a:pPr>
            <a:r>
              <a:rPr lang="en-US" altLang="en-US" sz="4400" b="1">
                <a:solidFill>
                  <a:schemeClr val="bg1"/>
                </a:solidFill>
              </a:rPr>
              <a:t>Eligible Activities</a:t>
            </a:r>
          </a:p>
        </p:txBody>
      </p:sp>
      <p:sp>
        <p:nvSpPr>
          <p:cNvPr id="38919" name="Content Placeholder 2">
            <a:extLst>
              <a:ext uri="{FF2B5EF4-FFF2-40B4-BE49-F238E27FC236}">
                <a16:creationId xmlns:a16="http://schemas.microsoft.com/office/drawing/2014/main" id="{9729B020-088D-0150-3C78-C8FB31492CA3}"/>
              </a:ext>
            </a:extLst>
          </p:cNvPr>
          <p:cNvSpPr txBox="1">
            <a:spLocks/>
          </p:cNvSpPr>
          <p:nvPr/>
        </p:nvSpPr>
        <p:spPr bwMode="auto">
          <a:xfrm>
            <a:off x="533400" y="1672046"/>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b="1" dirty="0"/>
              <a:t>1. Business Assistance</a:t>
            </a:r>
          </a:p>
          <a:p>
            <a:pPr>
              <a:buFont typeface="Arial" panose="020B0604020202020204" pitchFamily="34" charset="0"/>
              <a:buChar char="•"/>
            </a:pPr>
            <a:r>
              <a:rPr lang="en-US" sz="1600" dirty="0"/>
              <a:t>Grants or loans to small businesses and microenterprises.</a:t>
            </a:r>
          </a:p>
          <a:p>
            <a:pPr>
              <a:buFont typeface="Arial" panose="020B0604020202020204" pitchFamily="34" charset="0"/>
              <a:buChar char="•"/>
            </a:pPr>
            <a:r>
              <a:rPr lang="en-US" sz="1600" dirty="0"/>
              <a:t>Working capital, inventory, equipment, or property improvements.</a:t>
            </a:r>
          </a:p>
          <a:p>
            <a:pPr>
              <a:buFont typeface="Arial" panose="020B0604020202020204" pitchFamily="34" charset="0"/>
              <a:buChar char="•"/>
            </a:pPr>
            <a:r>
              <a:rPr lang="en-US" sz="1600" dirty="0"/>
              <a:t>Technical assistance and training for small businesses.</a:t>
            </a:r>
          </a:p>
          <a:p>
            <a:pPr marL="0" indent="0">
              <a:buNone/>
            </a:pPr>
            <a:r>
              <a:rPr lang="en-US" sz="1600" b="1" dirty="0"/>
              <a:t>2. Infrastructure for Economic Growth</a:t>
            </a:r>
          </a:p>
          <a:p>
            <a:pPr>
              <a:buFont typeface="Arial" panose="020B0604020202020204" pitchFamily="34" charset="0"/>
              <a:buChar char="•"/>
            </a:pPr>
            <a:r>
              <a:rPr lang="en-US" sz="1600" dirty="0"/>
              <a:t>Public improvements (e.g., roads, utilities) needed to support new or expanding businesses.</a:t>
            </a:r>
          </a:p>
          <a:p>
            <a:pPr>
              <a:buFont typeface="Arial" panose="020B0604020202020204" pitchFamily="34" charset="0"/>
              <a:buChar char="•"/>
            </a:pPr>
            <a:r>
              <a:rPr lang="en-US" sz="1600" dirty="0"/>
              <a:t>Site preparation and rehabilitation for business development.</a:t>
            </a:r>
          </a:p>
          <a:p>
            <a:pPr marL="0" indent="0">
              <a:buNone/>
            </a:pPr>
            <a:r>
              <a:rPr lang="en-US" sz="1600" b="1" dirty="0"/>
              <a:t>3. Job Creation &amp; Retention</a:t>
            </a:r>
          </a:p>
          <a:p>
            <a:pPr>
              <a:buFont typeface="Arial" panose="020B0604020202020204" pitchFamily="34" charset="0"/>
              <a:buChar char="•"/>
            </a:pPr>
            <a:r>
              <a:rPr lang="en-US" sz="1600" dirty="0"/>
              <a:t>Projects that create or retain permanent jobs, at least 51% of which must be for LMI individuals.</a:t>
            </a:r>
          </a:p>
          <a:p>
            <a:pPr>
              <a:buFont typeface="Arial" panose="020B0604020202020204" pitchFamily="34" charset="0"/>
              <a:buChar char="•"/>
            </a:pPr>
            <a:r>
              <a:rPr lang="en-US" sz="1600" dirty="0"/>
              <a:t>Funding for workforce training and employment services.</a:t>
            </a:r>
          </a:p>
          <a:p>
            <a:pPr marL="0" indent="0">
              <a:buNone/>
            </a:pPr>
            <a:endParaRPr lang="en-US" altLang="en-US" sz="2800" dirty="0"/>
          </a:p>
        </p:txBody>
      </p:sp>
    </p:spTree>
    <p:extLst>
      <p:ext uri="{BB962C8B-B14F-4D97-AF65-F5344CB8AC3E}">
        <p14:creationId xmlns:p14="http://schemas.microsoft.com/office/powerpoint/2010/main" val="43154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D83CD7F1-3AEC-3F2D-C70B-2B60AB11A8AA}"/>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5" name="Rectangle 4">
            <a:extLst>
              <a:ext uri="{FF2B5EF4-FFF2-40B4-BE49-F238E27FC236}">
                <a16:creationId xmlns:a16="http://schemas.microsoft.com/office/drawing/2014/main" id="{0BA20E5A-EE38-8A6A-92CB-DBBE58CD156C}"/>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16" name="Rectangle 5">
            <a:extLst>
              <a:ext uri="{FF2B5EF4-FFF2-40B4-BE49-F238E27FC236}">
                <a16:creationId xmlns:a16="http://schemas.microsoft.com/office/drawing/2014/main" id="{CC54E655-887B-020D-034D-06C430A5773C}"/>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8917" name="Rectangle 5">
            <a:extLst>
              <a:ext uri="{FF2B5EF4-FFF2-40B4-BE49-F238E27FC236}">
                <a16:creationId xmlns:a16="http://schemas.microsoft.com/office/drawing/2014/main" id="{EFE3DA34-F8E1-D81B-618A-986361FD6212}"/>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38918" name="Title 1">
            <a:extLst>
              <a:ext uri="{FF2B5EF4-FFF2-40B4-BE49-F238E27FC236}">
                <a16:creationId xmlns:a16="http://schemas.microsoft.com/office/drawing/2014/main" id="{D22AF18B-BC5B-BFF5-2397-9EF07D1972A5}"/>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Economic Development</a:t>
            </a:r>
          </a:p>
          <a:p>
            <a:pPr algn="ctr">
              <a:spcBef>
                <a:spcPct val="0"/>
              </a:spcBef>
              <a:buFontTx/>
              <a:buNone/>
            </a:pPr>
            <a:r>
              <a:rPr lang="en-US" altLang="en-US" sz="4400" b="1">
                <a:solidFill>
                  <a:schemeClr val="bg1"/>
                </a:solidFill>
              </a:rPr>
              <a:t>Eligible Activities, Cont.</a:t>
            </a:r>
          </a:p>
        </p:txBody>
      </p:sp>
      <p:sp>
        <p:nvSpPr>
          <p:cNvPr id="38919" name="Content Placeholder 2">
            <a:extLst>
              <a:ext uri="{FF2B5EF4-FFF2-40B4-BE49-F238E27FC236}">
                <a16:creationId xmlns:a16="http://schemas.microsoft.com/office/drawing/2014/main" id="{9729B020-088D-0150-3C78-C8FB31492CA3}"/>
              </a:ext>
            </a:extLst>
          </p:cNvPr>
          <p:cNvSpPr txBox="1">
            <a:spLocks/>
          </p:cNvSpPr>
          <p:nvPr/>
        </p:nvSpPr>
        <p:spPr bwMode="auto">
          <a:xfrm>
            <a:off x="457200" y="1741487"/>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b="1" dirty="0"/>
              <a:t>4. Commercial &amp; Industrial Rehabilitation</a:t>
            </a:r>
          </a:p>
          <a:p>
            <a:pPr>
              <a:buFont typeface="Arial" panose="020B0604020202020204" pitchFamily="34" charset="0"/>
              <a:buChar char="•"/>
            </a:pPr>
            <a:r>
              <a:rPr lang="en-US" sz="1600" dirty="0"/>
              <a:t>Renovation of buildings for commercial or industrial use.</a:t>
            </a:r>
          </a:p>
          <a:p>
            <a:pPr>
              <a:buFont typeface="Arial" panose="020B0604020202020204" pitchFamily="34" charset="0"/>
              <a:buChar char="•"/>
            </a:pPr>
            <a:r>
              <a:rPr lang="en-US" sz="1600" dirty="0"/>
              <a:t>Façade improvements to revitalize business districts.</a:t>
            </a:r>
          </a:p>
          <a:p>
            <a:pPr marL="0" indent="0">
              <a:buNone/>
            </a:pPr>
            <a:r>
              <a:rPr lang="en-US" sz="1600" b="1" dirty="0"/>
              <a:t>5. Special Economic Development Activities</a:t>
            </a:r>
          </a:p>
          <a:p>
            <a:pPr>
              <a:buFont typeface="Arial" panose="020B0604020202020204" pitchFamily="34" charset="0"/>
              <a:buChar char="•"/>
            </a:pPr>
            <a:r>
              <a:rPr lang="en-US" sz="1600" dirty="0"/>
              <a:t>Assistance to Community-Based Development Organizations (CBDOs) for job creation projects.</a:t>
            </a:r>
          </a:p>
          <a:p>
            <a:pPr>
              <a:buFont typeface="Arial" panose="020B0604020202020204" pitchFamily="34" charset="0"/>
              <a:buChar char="•"/>
            </a:pPr>
            <a:r>
              <a:rPr lang="en-US" sz="1600" dirty="0"/>
              <a:t>Support for economic development revolving loan funds.</a:t>
            </a:r>
          </a:p>
          <a:p>
            <a:pPr marL="0" indent="0">
              <a:buNone/>
            </a:pPr>
            <a:endParaRPr lang="en-US" altLang="en-US" sz="2800" dirty="0"/>
          </a:p>
        </p:txBody>
      </p:sp>
    </p:spTree>
    <p:extLst>
      <p:ext uri="{BB962C8B-B14F-4D97-AF65-F5344CB8AC3E}">
        <p14:creationId xmlns:p14="http://schemas.microsoft.com/office/powerpoint/2010/main" val="242218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F1A21863-9408-5D06-C07B-302B15079263}"/>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251" name="Rectangle 4">
            <a:extLst>
              <a:ext uri="{FF2B5EF4-FFF2-40B4-BE49-F238E27FC236}">
                <a16:creationId xmlns:a16="http://schemas.microsoft.com/office/drawing/2014/main" id="{C2232CC2-59AB-3E5E-69B7-56CEE6959A3E}"/>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252" name="Rectangle 5">
            <a:extLst>
              <a:ext uri="{FF2B5EF4-FFF2-40B4-BE49-F238E27FC236}">
                <a16:creationId xmlns:a16="http://schemas.microsoft.com/office/drawing/2014/main" id="{6480D32C-0D5C-86B2-B993-5F81FA0519FD}"/>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53253" name="Rectangle 5">
            <a:extLst>
              <a:ext uri="{FF2B5EF4-FFF2-40B4-BE49-F238E27FC236}">
                <a16:creationId xmlns:a16="http://schemas.microsoft.com/office/drawing/2014/main" id="{27F01238-FDDB-3B03-3FEA-3C501BDAEC40}"/>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53254" name="Title 1">
            <a:extLst>
              <a:ext uri="{FF2B5EF4-FFF2-40B4-BE49-F238E27FC236}">
                <a16:creationId xmlns:a16="http://schemas.microsoft.com/office/drawing/2014/main" id="{F8EFEDAA-A86B-A037-0A21-96F22AC59EB1}"/>
              </a:ext>
            </a:extLst>
          </p:cNvPr>
          <p:cNvSpPr txBox="1">
            <a:spLocks/>
          </p:cNvSpPr>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solidFill>
                  <a:schemeClr val="bg1"/>
                </a:solidFill>
              </a:rPr>
              <a:t>CDBG LMJ Jobs National Objective</a:t>
            </a:r>
          </a:p>
        </p:txBody>
      </p:sp>
      <p:sp>
        <p:nvSpPr>
          <p:cNvPr id="10" name="Content Placeholder 2">
            <a:extLst>
              <a:ext uri="{FF2B5EF4-FFF2-40B4-BE49-F238E27FC236}">
                <a16:creationId xmlns:a16="http://schemas.microsoft.com/office/drawing/2014/main" id="{3B36C5C4-751D-885D-B9BC-09F3ED88A83A}"/>
              </a:ext>
            </a:extLst>
          </p:cNvPr>
          <p:cNvSpPr txBox="1">
            <a:spLocks/>
          </p:cNvSpPr>
          <p:nvPr/>
        </p:nvSpPr>
        <p:spPr bwMode="auto">
          <a:xfrm>
            <a:off x="533400" y="1495425"/>
            <a:ext cx="8229600" cy="4981575"/>
          </a:xfrm>
          <a:prstGeom prst="rect">
            <a:avLst/>
          </a:prstGeom>
          <a:noFill/>
          <a:ln>
            <a:noFill/>
          </a:ln>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defRPr/>
            </a:pPr>
            <a:r>
              <a:rPr lang="en-US" sz="2400" dirty="0"/>
              <a:t>Activities must create or retain permanent jobs, with at least 51% of jobs held by or made available to LMI persons.</a:t>
            </a:r>
          </a:p>
          <a:p>
            <a:pPr lvl="1">
              <a:defRPr/>
            </a:pPr>
            <a:r>
              <a:rPr lang="en-US" sz="2400" dirty="0"/>
              <a:t>Job creation: Documentation must show 51% LMI benefit.</a:t>
            </a:r>
          </a:p>
          <a:p>
            <a:pPr lvl="1">
              <a:defRPr/>
            </a:pPr>
            <a:r>
              <a:rPr lang="en-US" sz="2400" dirty="0"/>
              <a:t>Job retention: Documentation must demonstrate jobs would be lost without CDBG assistance, and that 51% of jobs are held by LMI persons or are expected to turn over within two years and be made available to LMI persons.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45EDF07B-F1CE-B8D4-C496-7502187BC2E7}"/>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7" name="Rectangle 4">
            <a:extLst>
              <a:ext uri="{FF2B5EF4-FFF2-40B4-BE49-F238E27FC236}">
                <a16:creationId xmlns:a16="http://schemas.microsoft.com/office/drawing/2014/main" id="{84855A2C-D02B-13F9-611C-BA841CCFE075}"/>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8" name="Rectangle 5">
            <a:extLst>
              <a:ext uri="{FF2B5EF4-FFF2-40B4-BE49-F238E27FC236}">
                <a16:creationId xmlns:a16="http://schemas.microsoft.com/office/drawing/2014/main" id="{B2ABDDA2-FBDC-EAF0-D497-9FFB273699E1}"/>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6149" name="Rectangle 5">
            <a:extLst>
              <a:ext uri="{FF2B5EF4-FFF2-40B4-BE49-F238E27FC236}">
                <a16:creationId xmlns:a16="http://schemas.microsoft.com/office/drawing/2014/main" id="{E49900DE-F910-C32E-D5D1-600F7B2E9BC6}"/>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6150" name="Title 1">
            <a:extLst>
              <a:ext uri="{FF2B5EF4-FFF2-40B4-BE49-F238E27FC236}">
                <a16:creationId xmlns:a16="http://schemas.microsoft.com/office/drawing/2014/main" id="{80B03C0E-A3B0-D17D-B108-854CE8027E2B}"/>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chemeClr val="bg1"/>
                </a:solidFill>
              </a:rPr>
              <a:t>Your Housing Team</a:t>
            </a:r>
          </a:p>
        </p:txBody>
      </p:sp>
      <p:sp>
        <p:nvSpPr>
          <p:cNvPr id="3079" name="Content Placeholder 2">
            <a:extLst>
              <a:ext uri="{FF2B5EF4-FFF2-40B4-BE49-F238E27FC236}">
                <a16:creationId xmlns:a16="http://schemas.microsoft.com/office/drawing/2014/main" id="{7ACF17CF-0F9D-7B42-B7B0-6182EFCDBF4C}"/>
              </a:ext>
            </a:extLst>
          </p:cNvPr>
          <p:cNvSpPr txBox="1">
            <a:spLocks/>
          </p:cNvSpPr>
          <p:nvPr/>
        </p:nvSpPr>
        <p:spPr bwMode="auto">
          <a:xfrm>
            <a:off x="498475" y="1574800"/>
            <a:ext cx="8229600" cy="4468813"/>
          </a:xfrm>
          <a:prstGeom prst="rect">
            <a:avLst/>
          </a:prstGeom>
          <a:noFill/>
          <a:ln>
            <a:noFill/>
          </a:ln>
        </p:spPr>
        <p:txBody>
          <a:bodyPr lIns="91440" tIns="45720" rIns="91440" bIns="45720" anchor="t"/>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defRPr/>
            </a:pPr>
            <a:r>
              <a:rPr lang="en-US" sz="2400" b="1" dirty="0">
                <a:latin typeface="Arial"/>
                <a:cs typeface="Arial"/>
              </a:rPr>
              <a:t>Claudia Abreu</a:t>
            </a:r>
            <a:r>
              <a:rPr lang="en-US" sz="2400" dirty="0">
                <a:latin typeface="Arial"/>
                <a:cs typeface="Arial"/>
              </a:rPr>
              <a:t>, Office Associate V</a:t>
            </a:r>
          </a:p>
          <a:p>
            <a:pPr marL="457200" lvl="1" indent="0">
              <a:spcBef>
                <a:spcPct val="20000"/>
              </a:spcBef>
              <a:defRPr/>
            </a:pPr>
            <a:r>
              <a:rPr lang="en-US" sz="2400" dirty="0">
                <a:latin typeface="Arial"/>
                <a:cs typeface="Arial"/>
                <a:hlinkClick r:id="rId3"/>
              </a:rPr>
              <a:t>claudiaabreu@miamibeachfl.gov</a:t>
            </a:r>
            <a:r>
              <a:rPr lang="en-US" sz="2400" dirty="0">
                <a:latin typeface="Arial"/>
                <a:cs typeface="Arial"/>
              </a:rPr>
              <a:t> </a:t>
            </a:r>
          </a:p>
          <a:p>
            <a:pPr marL="400050">
              <a:spcBef>
                <a:spcPct val="20000"/>
              </a:spcBef>
              <a:buFont typeface="Arial" panose="020B0604020202020204" pitchFamily="34" charset="0"/>
              <a:buChar char="•"/>
              <a:defRPr/>
            </a:pPr>
            <a:r>
              <a:rPr lang="en-US" sz="2400" b="1" dirty="0">
                <a:latin typeface="Arial"/>
                <a:cs typeface="Arial"/>
              </a:rPr>
              <a:t>Paola Arboleda</a:t>
            </a:r>
            <a:r>
              <a:rPr lang="en-US" sz="2400" dirty="0">
                <a:latin typeface="Arial"/>
                <a:cs typeface="Arial"/>
              </a:rPr>
              <a:t>, Administrative Services Manager        </a:t>
            </a:r>
            <a:r>
              <a:rPr lang="en-US" sz="2400" dirty="0">
                <a:latin typeface="Arial"/>
                <a:cs typeface="Arial"/>
                <a:hlinkClick r:id="rId4"/>
              </a:rPr>
              <a:t>paolaarboleda@miamibeachfl.gov</a:t>
            </a:r>
            <a:endParaRPr lang="en-US" sz="2400" dirty="0">
              <a:latin typeface="Arial"/>
              <a:cs typeface="Arial"/>
            </a:endParaRPr>
          </a:p>
          <a:p>
            <a:pPr>
              <a:spcBef>
                <a:spcPct val="20000"/>
              </a:spcBef>
              <a:buFont typeface="Arial" panose="020B0604020202020204" pitchFamily="34" charset="0"/>
              <a:buChar char="•"/>
              <a:defRPr/>
            </a:pPr>
            <a:r>
              <a:rPr lang="en-US" sz="2400" b="1" dirty="0">
                <a:latin typeface="Arial"/>
                <a:cs typeface="Arial"/>
              </a:rPr>
              <a:t>Laura Cortes</a:t>
            </a:r>
            <a:r>
              <a:rPr lang="en-US" sz="2400" dirty="0">
                <a:latin typeface="Arial"/>
                <a:cs typeface="Arial"/>
              </a:rPr>
              <a:t>, Office Associate V</a:t>
            </a:r>
          </a:p>
          <a:p>
            <a:pPr>
              <a:spcBef>
                <a:spcPct val="20000"/>
              </a:spcBef>
              <a:buFont typeface="Arial" panose="020B0604020202020204" pitchFamily="34" charset="0"/>
              <a:buChar char="•"/>
              <a:defRPr/>
            </a:pPr>
            <a:r>
              <a:rPr lang="en-US" sz="2400" dirty="0">
                <a:latin typeface="Arial"/>
                <a:cs typeface="Arial"/>
                <a:hlinkClick r:id="rId5"/>
              </a:rPr>
              <a:t>lauracortes@miamibeachfl.gov</a:t>
            </a:r>
            <a:endParaRPr lang="en-US" sz="2400" b="1" dirty="0">
              <a:latin typeface="Arial"/>
              <a:cs typeface="Arial"/>
            </a:endParaRPr>
          </a:p>
          <a:p>
            <a:pPr>
              <a:spcBef>
                <a:spcPct val="20000"/>
              </a:spcBef>
              <a:buFont typeface="Arial" panose="020B0604020202020204" pitchFamily="34" charset="0"/>
              <a:buChar char="•"/>
              <a:defRPr/>
            </a:pPr>
            <a:r>
              <a:rPr lang="en-US" sz="2400" b="1" dirty="0">
                <a:latin typeface="Arial"/>
                <a:cs typeface="Arial"/>
              </a:rPr>
              <a:t>Marcela Rubio, </a:t>
            </a:r>
            <a:r>
              <a:rPr lang="en-US" sz="2400" dirty="0">
                <a:latin typeface="Arial"/>
                <a:cs typeface="Arial"/>
              </a:rPr>
              <a:t>Assistant Director</a:t>
            </a:r>
          </a:p>
          <a:p>
            <a:pPr marL="457200" lvl="1" indent="0">
              <a:spcBef>
                <a:spcPct val="20000"/>
              </a:spcBef>
              <a:defRPr/>
            </a:pPr>
            <a:r>
              <a:rPr lang="en-US" sz="2400" dirty="0">
                <a:latin typeface="Arial"/>
                <a:cs typeface="Arial"/>
                <a:hlinkClick r:id="rId6"/>
              </a:rPr>
              <a:t>marcelarubio@miamibeachfl.gov</a:t>
            </a:r>
            <a:r>
              <a:rPr lang="en-US" sz="2400" dirty="0">
                <a:latin typeface="Arial"/>
                <a:cs typeface="Arial"/>
              </a:rPr>
              <a:t> </a:t>
            </a:r>
          </a:p>
          <a:p>
            <a:pPr>
              <a:spcBef>
                <a:spcPct val="20000"/>
              </a:spcBef>
              <a:buFont typeface="Arial" panose="020B0604020202020204" pitchFamily="34" charset="0"/>
              <a:buChar char="•"/>
              <a:defRPr/>
            </a:pPr>
            <a:r>
              <a:rPr lang="en-US" sz="2400" b="1" dirty="0">
                <a:latin typeface="Arial"/>
                <a:cs typeface="Arial"/>
              </a:rPr>
              <a:t>Alba Tarre</a:t>
            </a:r>
            <a:r>
              <a:rPr lang="en-US" sz="2400" dirty="0">
                <a:latin typeface="Arial"/>
                <a:cs typeface="Arial"/>
              </a:rPr>
              <a:t>, Department Director</a:t>
            </a:r>
          </a:p>
          <a:p>
            <a:pPr marL="457200" lvl="1" indent="0">
              <a:spcBef>
                <a:spcPct val="20000"/>
              </a:spcBef>
              <a:defRPr/>
            </a:pPr>
            <a:r>
              <a:rPr lang="en-US" sz="2400" dirty="0">
                <a:latin typeface="Arial"/>
                <a:cs typeface="Arial"/>
                <a:hlinkClick r:id="rId7"/>
              </a:rPr>
              <a:t>Albatarre@miamibeachfl.gov</a:t>
            </a:r>
            <a:r>
              <a:rPr lang="en-US" sz="2400" dirty="0">
                <a:latin typeface="Arial"/>
                <a:cs typeface="Arial"/>
              </a:rPr>
              <a:t> </a:t>
            </a:r>
          </a:p>
          <a:p>
            <a:pPr marL="457200" lvl="1" indent="0">
              <a:spcBef>
                <a:spcPct val="20000"/>
              </a:spcBef>
              <a:defRPr/>
            </a:pPr>
            <a:endParaRPr lang="en-US" sz="2400" dirty="0">
              <a:cs typeface="Arial" charset="0"/>
            </a:endParaRPr>
          </a:p>
          <a:p>
            <a:pPr lvl="1">
              <a:spcBef>
                <a:spcPct val="20000"/>
              </a:spcBef>
              <a:buFontTx/>
              <a:buChar char="–"/>
              <a:defRPr/>
            </a:pPr>
            <a:endParaRPr lang="en-US" sz="2400" dirty="0"/>
          </a:p>
          <a:p>
            <a:pPr lvl="1">
              <a:spcBef>
                <a:spcPct val="20000"/>
              </a:spcBef>
              <a:buChar char="–"/>
              <a:defRPr/>
            </a:pPr>
            <a:endParaRPr lang="en-US" sz="2400" dirty="0">
              <a:cs typeface="Arial" charset="0"/>
            </a:endParaRPr>
          </a:p>
          <a:p>
            <a:pPr marL="457200" lvl="1" indent="0">
              <a:spcBef>
                <a:spcPct val="20000"/>
              </a:spcBef>
              <a:defRPr/>
            </a:pPr>
            <a:endParaRPr lang="en-US" sz="2400" dirty="0">
              <a:cs typeface="Arial" charset="0"/>
            </a:endParaRPr>
          </a:p>
          <a:p>
            <a:pPr>
              <a:spcBef>
                <a:spcPct val="20000"/>
              </a:spcBef>
              <a:buChar char="–"/>
              <a:defRPr/>
            </a:pPr>
            <a:endParaRPr lang="en-US" sz="2800" dirty="0">
              <a:cs typeface="Arial" charset="0"/>
            </a:endParaRPr>
          </a:p>
        </p:txBody>
      </p:sp>
      <p:sp>
        <p:nvSpPr>
          <p:cNvPr id="6152" name="TextBox 13">
            <a:extLst>
              <a:ext uri="{FF2B5EF4-FFF2-40B4-BE49-F238E27FC236}">
                <a16:creationId xmlns:a16="http://schemas.microsoft.com/office/drawing/2014/main" id="{0750DA74-A671-93B5-D520-5800561251E9}"/>
              </a:ext>
            </a:extLst>
          </p:cNvPr>
          <p:cNvSpPr txBox="1">
            <a:spLocks noChangeArrowheads="1"/>
          </p:cNvSpPr>
          <p:nvPr/>
        </p:nvSpPr>
        <p:spPr bwMode="auto">
          <a:xfrm>
            <a:off x="474663" y="6102350"/>
            <a:ext cx="8153400" cy="3683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The Take Away: </a:t>
            </a:r>
            <a:r>
              <a:rPr lang="en-US" altLang="en-US" sz="1800"/>
              <a:t>The Housing Team is available to offer support and guidance.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63590BCA-98FE-E180-A18E-495F9C10BB40}"/>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635" name="Rectangle 4">
            <a:extLst>
              <a:ext uri="{FF2B5EF4-FFF2-40B4-BE49-F238E27FC236}">
                <a16:creationId xmlns:a16="http://schemas.microsoft.com/office/drawing/2014/main" id="{1934D641-E694-99F4-29E9-E97AC3BD352C}"/>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636" name="Rectangle 5">
            <a:extLst>
              <a:ext uri="{FF2B5EF4-FFF2-40B4-BE49-F238E27FC236}">
                <a16:creationId xmlns:a16="http://schemas.microsoft.com/office/drawing/2014/main" id="{802C8D3A-1F63-27E4-7662-46F2863D12BE}"/>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69637" name="Rectangle 5">
            <a:extLst>
              <a:ext uri="{FF2B5EF4-FFF2-40B4-BE49-F238E27FC236}">
                <a16:creationId xmlns:a16="http://schemas.microsoft.com/office/drawing/2014/main" id="{6AD2DBC5-101E-BECF-4B92-416554E1C16B}"/>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69638" name="Title 1">
            <a:extLst>
              <a:ext uri="{FF2B5EF4-FFF2-40B4-BE49-F238E27FC236}">
                <a16:creationId xmlns:a16="http://schemas.microsoft.com/office/drawing/2014/main" id="{BA184A02-2799-188C-0EF9-84224B5CEC6B}"/>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69639" name="Title 1">
            <a:extLst>
              <a:ext uri="{FF2B5EF4-FFF2-40B4-BE49-F238E27FC236}">
                <a16:creationId xmlns:a16="http://schemas.microsoft.com/office/drawing/2014/main" id="{AE6C47CB-1235-C300-DF39-FE07248B7FEB}"/>
              </a:ext>
            </a:extLst>
          </p:cNvPr>
          <p:cNvSpPr txBox="1">
            <a:spLocks/>
          </p:cNvSpPr>
          <p:nvPr/>
        </p:nvSpPr>
        <p:spPr bwMode="auto">
          <a:xfrm>
            <a:off x="457200" y="217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HOME Investment Partnerships Program</a:t>
            </a:r>
          </a:p>
        </p:txBody>
      </p:sp>
      <p:sp>
        <p:nvSpPr>
          <p:cNvPr id="69640" name="TextBox 1">
            <a:extLst>
              <a:ext uri="{FF2B5EF4-FFF2-40B4-BE49-F238E27FC236}">
                <a16:creationId xmlns:a16="http://schemas.microsoft.com/office/drawing/2014/main" id="{4A1EB1CC-4B20-C24A-A3BB-A3990AB1C1B8}"/>
              </a:ext>
            </a:extLst>
          </p:cNvPr>
          <p:cNvSpPr txBox="1">
            <a:spLocks noChangeArrowheads="1"/>
          </p:cNvSpPr>
          <p:nvPr/>
        </p:nvSpPr>
        <p:spPr bwMode="auto">
          <a:xfrm>
            <a:off x="561975" y="3559175"/>
            <a:ext cx="8020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a:p>
            <a:pPr>
              <a:spcBef>
                <a:spcPct val="0"/>
              </a:spcBef>
              <a:buFontTx/>
              <a:buNone/>
            </a:pPr>
            <a:endParaRPr lang="en-US" altLang="en-US" sz="1400"/>
          </a:p>
          <a:p>
            <a:pPr>
              <a:spcBef>
                <a:spcPct val="0"/>
              </a:spcBef>
              <a:buFontTx/>
              <a:buNone/>
            </a:pPr>
            <a:endParaRPr lang="en-US" altLang="en-US" sz="1800"/>
          </a:p>
        </p:txBody>
      </p:sp>
      <p:sp>
        <p:nvSpPr>
          <p:cNvPr id="5" name="TextBox 4">
            <a:extLst>
              <a:ext uri="{FF2B5EF4-FFF2-40B4-BE49-F238E27FC236}">
                <a16:creationId xmlns:a16="http://schemas.microsoft.com/office/drawing/2014/main" id="{8DD1152A-FEC9-B743-7375-689AD646C457}"/>
              </a:ext>
            </a:extLst>
          </p:cNvPr>
          <p:cNvSpPr txBox="1"/>
          <p:nvPr/>
        </p:nvSpPr>
        <p:spPr>
          <a:xfrm>
            <a:off x="571500" y="1589088"/>
            <a:ext cx="7886700" cy="2554287"/>
          </a:xfrm>
          <a:prstGeom prst="rect">
            <a:avLst/>
          </a:prstGeom>
          <a:noFill/>
        </p:spPr>
        <p:txBody>
          <a:bodyPr>
            <a:spAutoFit/>
          </a:bodyPr>
          <a:lstStyle/>
          <a:p>
            <a:pPr>
              <a:defRPr/>
            </a:pPr>
            <a:r>
              <a:rPr lang="en-US" sz="2400" b="1" dirty="0"/>
              <a:t>Purpose</a:t>
            </a:r>
          </a:p>
          <a:p>
            <a:pPr>
              <a:defRPr/>
            </a:pPr>
            <a:endParaRPr lang="en-US" sz="1600" b="1" dirty="0"/>
          </a:p>
          <a:p>
            <a:pPr marL="285750" indent="-285750">
              <a:buFont typeface="Wingdings" panose="05000000000000000000" pitchFamily="2" charset="2"/>
              <a:buChar char="§"/>
              <a:defRPr/>
            </a:pPr>
            <a:r>
              <a:rPr lang="en-US" sz="2000" b="1" dirty="0"/>
              <a:t>Provide decent affordable housing to low-income households (&lt;80% AMI);</a:t>
            </a:r>
          </a:p>
          <a:p>
            <a:pPr marL="285750" indent="-285750">
              <a:buFont typeface="Wingdings" panose="05000000000000000000" pitchFamily="2" charset="2"/>
              <a:buChar char="§"/>
              <a:defRPr/>
            </a:pPr>
            <a:r>
              <a:rPr lang="en-US" sz="2000" b="1" dirty="0"/>
              <a:t>Expand the capacity of nonprofit housing providers;</a:t>
            </a:r>
          </a:p>
          <a:p>
            <a:pPr marL="285750" indent="-285750">
              <a:buFont typeface="Wingdings" panose="05000000000000000000" pitchFamily="2" charset="2"/>
              <a:buChar char="§"/>
              <a:defRPr/>
            </a:pPr>
            <a:r>
              <a:rPr lang="en-US" sz="2000" b="1" dirty="0"/>
              <a:t>Strengthen the ability of state and local governments to provide housing; and </a:t>
            </a:r>
          </a:p>
          <a:p>
            <a:pPr marL="285750" indent="-285750">
              <a:buFont typeface="Wingdings" panose="05000000000000000000" pitchFamily="2" charset="2"/>
              <a:buChar char="§"/>
              <a:defRPr/>
            </a:pPr>
            <a:r>
              <a:rPr lang="en-US" sz="2000" b="1" dirty="0"/>
              <a:t>Leverage private sector participation.</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035008B6-1E85-BABE-1ABD-D0B298E33371}"/>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83" name="Rectangle 4">
            <a:extLst>
              <a:ext uri="{FF2B5EF4-FFF2-40B4-BE49-F238E27FC236}">
                <a16:creationId xmlns:a16="http://schemas.microsoft.com/office/drawing/2014/main" id="{3E01C596-25B4-FE2B-01E9-1889DD26E9B6}"/>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84" name="Rectangle 5">
            <a:extLst>
              <a:ext uri="{FF2B5EF4-FFF2-40B4-BE49-F238E27FC236}">
                <a16:creationId xmlns:a16="http://schemas.microsoft.com/office/drawing/2014/main" id="{9AEB84C9-5D86-BC4C-461D-AE8964CA961E}"/>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1685" name="Rectangle 5">
            <a:extLst>
              <a:ext uri="{FF2B5EF4-FFF2-40B4-BE49-F238E27FC236}">
                <a16:creationId xmlns:a16="http://schemas.microsoft.com/office/drawing/2014/main" id="{33BF1F4C-2239-FC29-BAD9-12BED06BFD46}"/>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1686" name="Title 1">
            <a:extLst>
              <a:ext uri="{FF2B5EF4-FFF2-40B4-BE49-F238E27FC236}">
                <a16:creationId xmlns:a16="http://schemas.microsoft.com/office/drawing/2014/main" id="{CA3D743B-A451-A09B-2E36-EFCD7F215161}"/>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71687" name="Title 1">
            <a:extLst>
              <a:ext uri="{FF2B5EF4-FFF2-40B4-BE49-F238E27FC236}">
                <a16:creationId xmlns:a16="http://schemas.microsoft.com/office/drawing/2014/main" id="{9EC2F41C-E3A4-D8E2-407C-4F37E705862C}"/>
              </a:ext>
            </a:extLst>
          </p:cNvPr>
          <p:cNvSpPr txBox="1">
            <a:spLocks/>
          </p:cNvSpPr>
          <p:nvPr/>
        </p:nvSpPr>
        <p:spPr bwMode="auto">
          <a:xfrm>
            <a:off x="457200" y="217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HOME Investment Partnerships Program</a:t>
            </a:r>
          </a:p>
        </p:txBody>
      </p:sp>
      <p:sp>
        <p:nvSpPr>
          <p:cNvPr id="71688" name="TextBox 1">
            <a:extLst>
              <a:ext uri="{FF2B5EF4-FFF2-40B4-BE49-F238E27FC236}">
                <a16:creationId xmlns:a16="http://schemas.microsoft.com/office/drawing/2014/main" id="{D487023E-70C3-D1E4-61BB-6AB961BDDDF2}"/>
              </a:ext>
            </a:extLst>
          </p:cNvPr>
          <p:cNvSpPr txBox="1">
            <a:spLocks noChangeArrowheads="1"/>
          </p:cNvSpPr>
          <p:nvPr/>
        </p:nvSpPr>
        <p:spPr bwMode="auto">
          <a:xfrm>
            <a:off x="561975" y="3559175"/>
            <a:ext cx="8020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a:p>
            <a:pPr>
              <a:spcBef>
                <a:spcPct val="0"/>
              </a:spcBef>
              <a:buFontTx/>
              <a:buNone/>
            </a:pPr>
            <a:endParaRPr lang="en-US" altLang="en-US" sz="1400"/>
          </a:p>
          <a:p>
            <a:pPr>
              <a:spcBef>
                <a:spcPct val="0"/>
              </a:spcBef>
              <a:buFontTx/>
              <a:buNone/>
            </a:pPr>
            <a:endParaRPr lang="en-US" altLang="en-US" sz="1800"/>
          </a:p>
        </p:txBody>
      </p:sp>
      <p:sp>
        <p:nvSpPr>
          <p:cNvPr id="5" name="TextBox 4">
            <a:extLst>
              <a:ext uri="{FF2B5EF4-FFF2-40B4-BE49-F238E27FC236}">
                <a16:creationId xmlns:a16="http://schemas.microsoft.com/office/drawing/2014/main" id="{8E9AF65B-172D-E0A0-BFE3-0E24D9B9861A}"/>
              </a:ext>
            </a:extLst>
          </p:cNvPr>
          <p:cNvSpPr txBox="1"/>
          <p:nvPr/>
        </p:nvSpPr>
        <p:spPr>
          <a:xfrm>
            <a:off x="571500" y="1589088"/>
            <a:ext cx="7886700" cy="4647426"/>
          </a:xfrm>
          <a:prstGeom prst="rect">
            <a:avLst/>
          </a:prstGeom>
          <a:noFill/>
        </p:spPr>
        <p:txBody>
          <a:bodyPr>
            <a:spAutoFit/>
          </a:bodyPr>
          <a:lstStyle/>
          <a:p>
            <a:pPr>
              <a:defRPr/>
            </a:pPr>
            <a:endParaRPr lang="en-US" sz="2400" b="1" dirty="0"/>
          </a:p>
          <a:p>
            <a:pPr>
              <a:defRPr/>
            </a:pPr>
            <a:r>
              <a:rPr lang="en-US" sz="2400" b="1" dirty="0"/>
              <a:t>Eligible Activities:</a:t>
            </a:r>
          </a:p>
          <a:p>
            <a:pPr marL="342900" indent="-342900">
              <a:buFont typeface="Arial" panose="020B0604020202020204" pitchFamily="34" charset="0"/>
              <a:buChar char="•"/>
              <a:defRPr/>
            </a:pPr>
            <a:r>
              <a:rPr lang="en-US" sz="2000" dirty="0"/>
              <a:t>Acquisition</a:t>
            </a:r>
          </a:p>
          <a:p>
            <a:pPr marL="342900" indent="-342900">
              <a:buFont typeface="Arial" panose="020B0604020202020204" pitchFamily="34" charset="0"/>
              <a:buChar char="•"/>
              <a:defRPr/>
            </a:pPr>
            <a:r>
              <a:rPr lang="en-US" sz="2000" dirty="0"/>
              <a:t>New Construction</a:t>
            </a:r>
          </a:p>
          <a:p>
            <a:pPr marL="342900" indent="-342900">
              <a:buFont typeface="Arial" panose="020B0604020202020204" pitchFamily="34" charset="0"/>
              <a:buChar char="•"/>
              <a:defRPr/>
            </a:pPr>
            <a:r>
              <a:rPr lang="en-US" sz="2000" dirty="0"/>
              <a:t>Rental Rehabilitation</a:t>
            </a:r>
          </a:p>
          <a:p>
            <a:pPr marL="342900" indent="-342900">
              <a:buFont typeface="Arial" panose="020B0604020202020204" pitchFamily="34" charset="0"/>
              <a:buChar char="•"/>
              <a:defRPr/>
            </a:pPr>
            <a:r>
              <a:rPr lang="en-US" sz="2000" dirty="0"/>
              <a:t>Homebuyer Rehabilitation</a:t>
            </a:r>
          </a:p>
          <a:p>
            <a:pPr marL="342900" indent="-342900">
              <a:buFont typeface="Arial" panose="020B0604020202020204" pitchFamily="34" charset="0"/>
              <a:buChar char="•"/>
              <a:defRPr/>
            </a:pPr>
            <a:r>
              <a:rPr lang="en-US" sz="2000" dirty="0"/>
              <a:t>Homebuyer Assistance</a:t>
            </a:r>
          </a:p>
          <a:p>
            <a:pPr marL="342900" indent="-342900">
              <a:buFont typeface="Arial" panose="020B0604020202020204" pitchFamily="34" charset="0"/>
              <a:buChar char="•"/>
              <a:defRPr/>
            </a:pPr>
            <a:endParaRPr lang="en-US" sz="2000" dirty="0"/>
          </a:p>
          <a:p>
            <a:pPr>
              <a:defRPr/>
            </a:pPr>
            <a:endParaRPr lang="en-US" sz="2000" dirty="0"/>
          </a:p>
          <a:p>
            <a:pPr>
              <a:defRPr/>
            </a:pPr>
            <a:r>
              <a:rPr lang="en-US" sz="2400" b="1" dirty="0"/>
              <a:t>Affordability Period: </a:t>
            </a:r>
          </a:p>
          <a:p>
            <a:pPr marL="342900" indent="-342900">
              <a:buFont typeface="Arial" panose="020B0604020202020204" pitchFamily="34" charset="0"/>
              <a:buChar char="•"/>
              <a:defRPr/>
            </a:pPr>
            <a:r>
              <a:rPr lang="en-US" sz="2000" dirty="0"/>
              <a:t>30 years for Rental</a:t>
            </a:r>
          </a:p>
          <a:p>
            <a:pPr marL="342900" indent="-342900">
              <a:buFont typeface="Arial" panose="020B0604020202020204" pitchFamily="34" charset="0"/>
              <a:buChar char="•"/>
              <a:defRPr/>
            </a:pPr>
            <a:r>
              <a:rPr lang="en-US" sz="2000" dirty="0"/>
              <a:t>15 years for Homebuyer Assistance</a:t>
            </a:r>
          </a:p>
          <a:p>
            <a:pPr>
              <a:defRPr/>
            </a:pPr>
            <a:endParaRPr lang="en-US" sz="2000" dirty="0"/>
          </a:p>
          <a:p>
            <a:pPr>
              <a:defRPr/>
            </a:pP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C00C473A-A28D-86E4-015D-1E84BCCC1C53}"/>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1" name="Rectangle 4">
            <a:extLst>
              <a:ext uri="{FF2B5EF4-FFF2-40B4-BE49-F238E27FC236}">
                <a16:creationId xmlns:a16="http://schemas.microsoft.com/office/drawing/2014/main" id="{50901E5A-31D1-FB55-BA2E-0779013EC97D}"/>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2" name="Rectangle 5">
            <a:extLst>
              <a:ext uri="{FF2B5EF4-FFF2-40B4-BE49-F238E27FC236}">
                <a16:creationId xmlns:a16="http://schemas.microsoft.com/office/drawing/2014/main" id="{2E9641FC-413F-256F-E696-653366DC3A0B}"/>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3733" name="Rectangle 5">
            <a:extLst>
              <a:ext uri="{FF2B5EF4-FFF2-40B4-BE49-F238E27FC236}">
                <a16:creationId xmlns:a16="http://schemas.microsoft.com/office/drawing/2014/main" id="{5BB6E0EF-CB69-7D22-4A7D-148324FF131F}"/>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3734" name="Title 1">
            <a:extLst>
              <a:ext uri="{FF2B5EF4-FFF2-40B4-BE49-F238E27FC236}">
                <a16:creationId xmlns:a16="http://schemas.microsoft.com/office/drawing/2014/main" id="{FBD6D64B-FCCC-B5FE-0899-34DE2889B1D2}"/>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73735" name="Title 1">
            <a:extLst>
              <a:ext uri="{FF2B5EF4-FFF2-40B4-BE49-F238E27FC236}">
                <a16:creationId xmlns:a16="http://schemas.microsoft.com/office/drawing/2014/main" id="{86484BCE-6BE8-2A79-EFEB-1230EBE98CEF}"/>
              </a:ext>
            </a:extLst>
          </p:cNvPr>
          <p:cNvSpPr txBox="1">
            <a:spLocks/>
          </p:cNvSpPr>
          <p:nvPr/>
        </p:nvSpPr>
        <p:spPr bwMode="auto">
          <a:xfrm>
            <a:off x="457200" y="217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HOME Investment Partnerships Program</a:t>
            </a:r>
          </a:p>
        </p:txBody>
      </p:sp>
      <p:sp>
        <p:nvSpPr>
          <p:cNvPr id="73736" name="TextBox 1">
            <a:extLst>
              <a:ext uri="{FF2B5EF4-FFF2-40B4-BE49-F238E27FC236}">
                <a16:creationId xmlns:a16="http://schemas.microsoft.com/office/drawing/2014/main" id="{28E58B23-1101-55A2-6BB2-0F8F3B296196}"/>
              </a:ext>
            </a:extLst>
          </p:cNvPr>
          <p:cNvSpPr txBox="1">
            <a:spLocks noChangeArrowheads="1"/>
          </p:cNvSpPr>
          <p:nvPr/>
        </p:nvSpPr>
        <p:spPr bwMode="auto">
          <a:xfrm>
            <a:off x="561975" y="3559175"/>
            <a:ext cx="8020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a:p>
            <a:pPr>
              <a:spcBef>
                <a:spcPct val="0"/>
              </a:spcBef>
              <a:buFontTx/>
              <a:buNone/>
            </a:pPr>
            <a:endParaRPr lang="en-US" altLang="en-US" sz="1400"/>
          </a:p>
          <a:p>
            <a:pPr>
              <a:spcBef>
                <a:spcPct val="0"/>
              </a:spcBef>
              <a:buFontTx/>
              <a:buNone/>
            </a:pPr>
            <a:endParaRPr lang="en-US" altLang="en-US" sz="1800"/>
          </a:p>
        </p:txBody>
      </p:sp>
      <p:sp>
        <p:nvSpPr>
          <p:cNvPr id="5" name="TextBox 4">
            <a:extLst>
              <a:ext uri="{FF2B5EF4-FFF2-40B4-BE49-F238E27FC236}">
                <a16:creationId xmlns:a16="http://schemas.microsoft.com/office/drawing/2014/main" id="{E7FB2305-5798-B918-B1C4-ABE5C96E2E8B}"/>
              </a:ext>
            </a:extLst>
          </p:cNvPr>
          <p:cNvSpPr txBox="1"/>
          <p:nvPr/>
        </p:nvSpPr>
        <p:spPr>
          <a:xfrm>
            <a:off x="571500" y="1589088"/>
            <a:ext cx="7886700" cy="4462462"/>
          </a:xfrm>
          <a:prstGeom prst="rect">
            <a:avLst/>
          </a:prstGeom>
          <a:noFill/>
        </p:spPr>
        <p:txBody>
          <a:bodyPr>
            <a:spAutoFit/>
          </a:bodyPr>
          <a:lstStyle/>
          <a:p>
            <a:pPr>
              <a:defRPr/>
            </a:pPr>
            <a:endParaRPr lang="en-US" sz="2000" dirty="0"/>
          </a:p>
          <a:p>
            <a:pPr>
              <a:defRPr/>
            </a:pPr>
            <a:r>
              <a:rPr lang="en-US" sz="2000" b="1" dirty="0"/>
              <a:t>Eligible Beneficiaries:</a:t>
            </a:r>
          </a:p>
          <a:p>
            <a:pPr marL="342900" indent="-342900">
              <a:buFont typeface="Arial" panose="020B0604020202020204" pitchFamily="34" charset="0"/>
              <a:buChar char="•"/>
              <a:defRPr/>
            </a:pPr>
            <a:r>
              <a:rPr lang="en-US" sz="2000" dirty="0"/>
              <a:t>At least 90 percent of benefitting families must have incomes that are no more than 60 percent of the HUD-adjusted AMI for Miami-Miami Beach-Kendall, FL HUD Metro FMR Area; and</a:t>
            </a:r>
          </a:p>
          <a:p>
            <a:pPr>
              <a:defRPr/>
            </a:pPr>
            <a:endParaRPr lang="en-US" sz="2000" dirty="0"/>
          </a:p>
          <a:p>
            <a:pPr marL="342900" indent="-342900">
              <a:buFont typeface="Arial" panose="020B0604020202020204" pitchFamily="34" charset="0"/>
              <a:buChar char="•"/>
              <a:defRPr/>
            </a:pPr>
            <a:r>
              <a:rPr lang="en-US" sz="2000" dirty="0"/>
              <a:t>In rental projects with 5 or more units, at least 20% of the units must be occupied by families with incomes that do not exceed 50% of the HUD-adjusted median; and</a:t>
            </a:r>
          </a:p>
          <a:p>
            <a:pPr>
              <a:defRPr/>
            </a:pPr>
            <a:endParaRPr lang="en-US" sz="2000" dirty="0"/>
          </a:p>
          <a:p>
            <a:pPr marL="342900" indent="-342900">
              <a:buFont typeface="Arial" panose="020B0604020202020204" pitchFamily="34" charset="0"/>
              <a:buChar char="•"/>
              <a:defRPr/>
            </a:pPr>
            <a:r>
              <a:rPr lang="en-US" sz="2000" dirty="0"/>
              <a:t>The incomes of households receiving HUD assistance must not exceed 80 percent of AMI.</a:t>
            </a:r>
          </a:p>
          <a:p>
            <a:pPr>
              <a:defRPr/>
            </a:pPr>
            <a:endParaRPr lang="en-US" sz="2000" b="1" dirty="0"/>
          </a:p>
          <a:p>
            <a:pPr>
              <a:defRPr/>
            </a:pP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110ACA6D-6A66-8F1C-5AFA-11E5F67CC9E7}"/>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79" name="Rectangle 4">
            <a:extLst>
              <a:ext uri="{FF2B5EF4-FFF2-40B4-BE49-F238E27FC236}">
                <a16:creationId xmlns:a16="http://schemas.microsoft.com/office/drawing/2014/main" id="{D072DA1E-F953-9551-8ED3-FF84EEA28613}"/>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80" name="Rectangle 5">
            <a:extLst>
              <a:ext uri="{FF2B5EF4-FFF2-40B4-BE49-F238E27FC236}">
                <a16:creationId xmlns:a16="http://schemas.microsoft.com/office/drawing/2014/main" id="{23B17551-941D-A438-042A-56664BB1F9BE}"/>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5781" name="Rectangle 5">
            <a:extLst>
              <a:ext uri="{FF2B5EF4-FFF2-40B4-BE49-F238E27FC236}">
                <a16:creationId xmlns:a16="http://schemas.microsoft.com/office/drawing/2014/main" id="{FF17D8C6-AA31-98D6-921C-966BE42D2235}"/>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5782" name="Title 1">
            <a:extLst>
              <a:ext uri="{FF2B5EF4-FFF2-40B4-BE49-F238E27FC236}">
                <a16:creationId xmlns:a16="http://schemas.microsoft.com/office/drawing/2014/main" id="{8103EA10-4303-DC19-F564-2950C678FFFC}"/>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75783" name="Title 1">
            <a:extLst>
              <a:ext uri="{FF2B5EF4-FFF2-40B4-BE49-F238E27FC236}">
                <a16:creationId xmlns:a16="http://schemas.microsoft.com/office/drawing/2014/main" id="{FEE722CD-0BC2-7C94-B1EA-7256C79EF9EB}"/>
              </a:ext>
            </a:extLst>
          </p:cNvPr>
          <p:cNvSpPr txBox="1">
            <a:spLocks/>
          </p:cNvSpPr>
          <p:nvPr/>
        </p:nvSpPr>
        <p:spPr bwMode="auto">
          <a:xfrm>
            <a:off x="530225"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Community Housing Development Organization (CHDO) Qualification</a:t>
            </a:r>
          </a:p>
        </p:txBody>
      </p:sp>
      <p:sp>
        <p:nvSpPr>
          <p:cNvPr id="75784" name="TextBox 1">
            <a:extLst>
              <a:ext uri="{FF2B5EF4-FFF2-40B4-BE49-F238E27FC236}">
                <a16:creationId xmlns:a16="http://schemas.microsoft.com/office/drawing/2014/main" id="{B4E36E46-7036-8063-E686-D0A7F9CE7E7C}"/>
              </a:ext>
            </a:extLst>
          </p:cNvPr>
          <p:cNvSpPr txBox="1">
            <a:spLocks noChangeArrowheads="1"/>
          </p:cNvSpPr>
          <p:nvPr/>
        </p:nvSpPr>
        <p:spPr bwMode="auto">
          <a:xfrm>
            <a:off x="571500" y="2824163"/>
            <a:ext cx="802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p>
          <a:p>
            <a:pPr>
              <a:spcBef>
                <a:spcPct val="0"/>
              </a:spcBef>
              <a:buFontTx/>
              <a:buNone/>
            </a:pPr>
            <a:endParaRPr lang="en-US" altLang="en-US" sz="1800"/>
          </a:p>
        </p:txBody>
      </p:sp>
      <p:sp>
        <p:nvSpPr>
          <p:cNvPr id="5" name="TextBox 4">
            <a:extLst>
              <a:ext uri="{FF2B5EF4-FFF2-40B4-BE49-F238E27FC236}">
                <a16:creationId xmlns:a16="http://schemas.microsoft.com/office/drawing/2014/main" id="{360AC6E0-4D1E-ACDE-EB4A-CC7391B7BD38}"/>
              </a:ext>
            </a:extLst>
          </p:cNvPr>
          <p:cNvSpPr txBox="1"/>
          <p:nvPr/>
        </p:nvSpPr>
        <p:spPr>
          <a:xfrm>
            <a:off x="571500" y="1589088"/>
            <a:ext cx="7886700" cy="3754874"/>
          </a:xfrm>
          <a:prstGeom prst="rect">
            <a:avLst/>
          </a:prstGeom>
          <a:noFill/>
        </p:spPr>
        <p:txBody>
          <a:bodyPr>
            <a:spAutoFit/>
          </a:bodyPr>
          <a:lstStyle/>
          <a:p>
            <a:pPr>
              <a:defRPr/>
            </a:pPr>
            <a:r>
              <a:rPr lang="en-US" sz="2000" b="1" dirty="0"/>
              <a:t>What is a CHDO?</a:t>
            </a:r>
          </a:p>
          <a:p>
            <a:pPr marL="285750" indent="-285750">
              <a:buFont typeface="Wingdings" panose="05000000000000000000" pitchFamily="2" charset="2"/>
              <a:buChar char="q"/>
              <a:defRPr/>
            </a:pPr>
            <a:r>
              <a:rPr lang="en-US" dirty="0"/>
              <a:t>A private nonprofit, community-based, service organization that has capacity to develop affordable housing for a specific community it serves.</a:t>
            </a:r>
          </a:p>
          <a:p>
            <a:pPr marL="285750" indent="-285750">
              <a:buFont typeface="Wingdings" panose="05000000000000000000" pitchFamily="2" charset="2"/>
              <a:buChar char="q"/>
              <a:defRPr/>
            </a:pPr>
            <a:r>
              <a:rPr lang="en-US" dirty="0"/>
              <a:t>Must complete the certification process annually.</a:t>
            </a:r>
          </a:p>
          <a:p>
            <a:pPr marL="285750" indent="-285750">
              <a:buFont typeface="Wingdings" panose="05000000000000000000" pitchFamily="2" charset="2"/>
              <a:buChar char="q"/>
              <a:defRPr/>
            </a:pPr>
            <a:r>
              <a:rPr lang="en-US" dirty="0"/>
              <a:t>Eligible CHDOs can receive 15% of a participating jurisdiction’s annual HOME allocation for development of rental or homebuyer properties</a:t>
            </a:r>
          </a:p>
          <a:p>
            <a:pPr marL="285750" indent="-285750">
              <a:buFont typeface="Wingdings" panose="05000000000000000000" pitchFamily="2" charset="2"/>
              <a:buChar char="q"/>
              <a:defRPr/>
            </a:pPr>
            <a:endParaRPr lang="en-US" dirty="0"/>
          </a:p>
          <a:p>
            <a:pPr>
              <a:defRPr/>
            </a:pPr>
            <a:r>
              <a:rPr lang="en-US" dirty="0"/>
              <a:t>Things to Consider:</a:t>
            </a:r>
          </a:p>
          <a:p>
            <a:pPr marL="285750" indent="-285750">
              <a:buFont typeface="Wingdings" panose="05000000000000000000" pitchFamily="2" charset="2"/>
              <a:buChar char="q"/>
              <a:defRPr/>
            </a:pPr>
            <a:r>
              <a:rPr lang="en-US" dirty="0"/>
              <a:t>The 24-month commitment requirement for CHDO’s has been suspended through the FY 2026 appropriations. However, the City of Miami Beach continues to accept applications for CHDO designation, depending on funding availability.</a:t>
            </a:r>
          </a:p>
          <a:p>
            <a:pPr>
              <a:defRPr/>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ECEFB284-11F1-02BB-D84F-4517D61488F9}"/>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27" name="Rectangle 4">
            <a:extLst>
              <a:ext uri="{FF2B5EF4-FFF2-40B4-BE49-F238E27FC236}">
                <a16:creationId xmlns:a16="http://schemas.microsoft.com/office/drawing/2014/main" id="{FE9C5FBC-0280-AF23-22AE-6D5F82AF56D9}"/>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28" name="Rectangle 5">
            <a:extLst>
              <a:ext uri="{FF2B5EF4-FFF2-40B4-BE49-F238E27FC236}">
                <a16:creationId xmlns:a16="http://schemas.microsoft.com/office/drawing/2014/main" id="{6FC3C896-15CC-60CB-9FEF-DF8B88354383}"/>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7829" name="Rectangle 5">
            <a:extLst>
              <a:ext uri="{FF2B5EF4-FFF2-40B4-BE49-F238E27FC236}">
                <a16:creationId xmlns:a16="http://schemas.microsoft.com/office/drawing/2014/main" id="{4C6D896B-5255-1F7A-7ED4-95786B942144}"/>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7830" name="Title 1">
            <a:extLst>
              <a:ext uri="{FF2B5EF4-FFF2-40B4-BE49-F238E27FC236}">
                <a16:creationId xmlns:a16="http://schemas.microsoft.com/office/drawing/2014/main" id="{E1CFE7A9-B1AC-81F6-17F3-4A79EC893E6E}"/>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77831" name="Title 1">
            <a:extLst>
              <a:ext uri="{FF2B5EF4-FFF2-40B4-BE49-F238E27FC236}">
                <a16:creationId xmlns:a16="http://schemas.microsoft.com/office/drawing/2014/main" id="{05253685-98AB-8E28-9217-3580E12D7B04}"/>
              </a:ext>
            </a:extLst>
          </p:cNvPr>
          <p:cNvSpPr txBox="1">
            <a:spLocks/>
          </p:cNvSpPr>
          <p:nvPr/>
        </p:nvSpPr>
        <p:spPr bwMode="auto">
          <a:xfrm>
            <a:off x="530225"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Community Housing Development Organization (CHDO) Qualification</a:t>
            </a:r>
          </a:p>
        </p:txBody>
      </p:sp>
      <p:sp>
        <p:nvSpPr>
          <p:cNvPr id="2" name="TextBox 1">
            <a:extLst>
              <a:ext uri="{FF2B5EF4-FFF2-40B4-BE49-F238E27FC236}">
                <a16:creationId xmlns:a16="http://schemas.microsoft.com/office/drawing/2014/main" id="{1C4A26C0-C618-7A77-62DB-A26D2BE5D2E6}"/>
              </a:ext>
            </a:extLst>
          </p:cNvPr>
          <p:cNvSpPr txBox="1"/>
          <p:nvPr/>
        </p:nvSpPr>
        <p:spPr>
          <a:xfrm>
            <a:off x="561975" y="1811338"/>
            <a:ext cx="8020050" cy="3170237"/>
          </a:xfrm>
          <a:prstGeom prst="rect">
            <a:avLst/>
          </a:prstGeom>
          <a:noFill/>
        </p:spPr>
        <p:txBody>
          <a:bodyPr>
            <a:spAutoFit/>
          </a:bodyPr>
          <a:lstStyle/>
          <a:p>
            <a:pPr>
              <a:defRPr/>
            </a:pPr>
            <a:r>
              <a:rPr lang="en-US" sz="2000" b="1"/>
              <a:t>Key CHDO Qualifying Requirements</a:t>
            </a:r>
          </a:p>
          <a:p>
            <a:pPr>
              <a:defRPr/>
            </a:pPr>
            <a:endParaRPr lang="en-US" sz="1600"/>
          </a:p>
          <a:p>
            <a:pPr marL="285750" indent="-285750">
              <a:buFont typeface="Wingdings" panose="05000000000000000000" pitchFamily="2" charset="2"/>
              <a:buChar char="v"/>
              <a:defRPr/>
            </a:pPr>
            <a:r>
              <a:rPr lang="en-US" sz="2000"/>
              <a:t>Legal and tax-exempt status;</a:t>
            </a:r>
          </a:p>
          <a:p>
            <a:pPr marL="285750" indent="-285750">
              <a:buFont typeface="Wingdings" panose="05000000000000000000" pitchFamily="2" charset="2"/>
              <a:buChar char="v"/>
              <a:defRPr/>
            </a:pPr>
            <a:r>
              <a:rPr lang="en-US" sz="2000"/>
              <a:t>Financial management capacity and accountability;</a:t>
            </a:r>
          </a:p>
          <a:p>
            <a:pPr marL="285750" indent="-285750">
              <a:buFont typeface="Wingdings" panose="05000000000000000000" pitchFamily="2" charset="2"/>
              <a:buChar char="v"/>
              <a:defRPr/>
            </a:pPr>
            <a:r>
              <a:rPr lang="en-US" sz="2000"/>
              <a:t>Staff capacity to carry out HOME-funded activities;</a:t>
            </a:r>
          </a:p>
          <a:p>
            <a:pPr marL="285750" indent="-285750">
              <a:buFont typeface="Wingdings" panose="05000000000000000000" pitchFamily="2" charset="2"/>
              <a:buChar char="v"/>
              <a:defRPr/>
            </a:pPr>
            <a:r>
              <a:rPr lang="en-US" sz="2000"/>
              <a:t>Experience serving the community; and</a:t>
            </a:r>
          </a:p>
          <a:p>
            <a:pPr marL="285750" indent="-285750">
              <a:buFont typeface="Wingdings" panose="05000000000000000000" pitchFamily="2" charset="2"/>
              <a:buChar char="v"/>
              <a:defRPr/>
            </a:pPr>
            <a:r>
              <a:rPr lang="en-US" sz="2000"/>
              <a:t>Board representation by community members, with at least one-third of its members from low-income households.</a:t>
            </a:r>
          </a:p>
          <a:p>
            <a:pPr>
              <a:defRPr/>
            </a:pPr>
            <a:endParaRPr lang="en-US" sz="1400" b="1"/>
          </a:p>
          <a:p>
            <a:pPr>
              <a:defRPr/>
            </a:pPr>
            <a:endParaRPr lang="en-US" sz="1400"/>
          </a:p>
          <a:p>
            <a:pPr>
              <a:defRPr/>
            </a:pPr>
            <a:endParaRPr lang="en-US">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E88BA05B-721E-DE6F-6F58-FD0237E13C61}"/>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9875" name="Rectangle 4">
            <a:extLst>
              <a:ext uri="{FF2B5EF4-FFF2-40B4-BE49-F238E27FC236}">
                <a16:creationId xmlns:a16="http://schemas.microsoft.com/office/drawing/2014/main" id="{824B8815-8747-0A4C-9FB2-00AC0F21DB85}"/>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9876" name="Rectangle 5">
            <a:extLst>
              <a:ext uri="{FF2B5EF4-FFF2-40B4-BE49-F238E27FC236}">
                <a16:creationId xmlns:a16="http://schemas.microsoft.com/office/drawing/2014/main" id="{6A690D3C-D315-1F23-7AA4-4F8B292BDD2E}"/>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9877" name="Rectangle 5">
            <a:extLst>
              <a:ext uri="{FF2B5EF4-FFF2-40B4-BE49-F238E27FC236}">
                <a16:creationId xmlns:a16="http://schemas.microsoft.com/office/drawing/2014/main" id="{C675C5A4-3ACE-1A78-6D41-5B22B0D9DB3D}"/>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79878" name="Title 1">
            <a:extLst>
              <a:ext uri="{FF2B5EF4-FFF2-40B4-BE49-F238E27FC236}">
                <a16:creationId xmlns:a16="http://schemas.microsoft.com/office/drawing/2014/main" id="{1BE10764-270E-1DAE-3EF7-D31C2F2B3DE6}"/>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79879" name="Title 1">
            <a:extLst>
              <a:ext uri="{FF2B5EF4-FFF2-40B4-BE49-F238E27FC236}">
                <a16:creationId xmlns:a16="http://schemas.microsoft.com/office/drawing/2014/main" id="{DFB9D0D4-2A7B-676F-EF16-9F44888FED80}"/>
              </a:ext>
            </a:extLst>
          </p:cNvPr>
          <p:cNvSpPr txBox="1">
            <a:spLocks/>
          </p:cNvSpPr>
          <p:nvPr/>
        </p:nvSpPr>
        <p:spPr bwMode="auto">
          <a:xfrm>
            <a:off x="536575" y="415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chemeClr val="bg1"/>
                </a:solidFill>
              </a:rPr>
              <a:t>Underwriting &amp; Subsidy Layering Review</a:t>
            </a:r>
          </a:p>
        </p:txBody>
      </p:sp>
      <p:sp>
        <p:nvSpPr>
          <p:cNvPr id="2" name="TextBox 1">
            <a:extLst>
              <a:ext uri="{FF2B5EF4-FFF2-40B4-BE49-F238E27FC236}">
                <a16:creationId xmlns:a16="http://schemas.microsoft.com/office/drawing/2014/main" id="{BC109D15-A363-DD59-C43D-35F50D98EA8D}"/>
              </a:ext>
            </a:extLst>
          </p:cNvPr>
          <p:cNvSpPr txBox="1"/>
          <p:nvPr/>
        </p:nvSpPr>
        <p:spPr>
          <a:xfrm>
            <a:off x="641350" y="1868488"/>
            <a:ext cx="8020050" cy="3077766"/>
          </a:xfrm>
          <a:prstGeom prst="rect">
            <a:avLst/>
          </a:prstGeom>
          <a:noFill/>
        </p:spPr>
        <p:txBody>
          <a:bodyPr>
            <a:spAutoFit/>
          </a:bodyPr>
          <a:lstStyle/>
          <a:p>
            <a:pPr>
              <a:defRPr/>
            </a:pPr>
            <a:endParaRPr lang="en-US" sz="2000" dirty="0"/>
          </a:p>
          <a:p>
            <a:pPr marL="285750" indent="-285750">
              <a:buFont typeface="Arial" panose="020B0604020202020204" pitchFamily="34" charset="0"/>
              <a:buChar char="•"/>
              <a:defRPr/>
            </a:pPr>
            <a:r>
              <a:rPr lang="en-US" sz="2000" dirty="0"/>
              <a:t>HOME underwriting is the analysis of project assumptions and risks to ensure the project will meet affordability requirements</a:t>
            </a:r>
          </a:p>
          <a:p>
            <a:pPr marL="285750" indent="-285750">
              <a:buFont typeface="Arial" panose="020B0604020202020204" pitchFamily="34" charset="0"/>
              <a:buChar char="•"/>
              <a:defRPr/>
            </a:pPr>
            <a:r>
              <a:rPr lang="en-US" sz="2000" dirty="0"/>
              <a:t>Subsidy Layering is completed to determine the level of HOME assistance is necessary and reasonable</a:t>
            </a:r>
          </a:p>
          <a:p>
            <a:pPr marL="285750" indent="-285750">
              <a:buFont typeface="Arial" panose="020B0604020202020204" pitchFamily="34" charset="0"/>
              <a:buChar char="•"/>
              <a:defRPr/>
            </a:pPr>
            <a:r>
              <a:rPr lang="en-US" sz="2000" dirty="0"/>
              <a:t>HOME funds must be the last source committed to a project </a:t>
            </a:r>
          </a:p>
          <a:p>
            <a:pPr marL="285750" indent="-285750">
              <a:buFont typeface="Arial" panose="020B0604020202020204" pitchFamily="34" charset="0"/>
              <a:buChar char="•"/>
              <a:defRPr/>
            </a:pPr>
            <a:r>
              <a:rPr lang="en-US" sz="2000" dirty="0"/>
              <a:t>Analysis of Market assessment and developer capacity ensure viable and sustainable projects</a:t>
            </a:r>
          </a:p>
          <a:p>
            <a:pPr marL="285750" indent="-285750">
              <a:buFont typeface="Arial" panose="020B0604020202020204" pitchFamily="34" charset="0"/>
              <a:buChar char="•"/>
              <a:defRPr/>
            </a:pPr>
            <a:r>
              <a:rPr lang="en-US" sz="2000" dirty="0"/>
              <a:t>Applies to all projects using HOME funds</a:t>
            </a:r>
          </a:p>
          <a:p>
            <a:pPr marL="285750" indent="-285750">
              <a:buFont typeface="Arial" panose="020B0604020202020204" pitchFamily="34" charset="0"/>
              <a:buChar char="•"/>
              <a:defRPr/>
            </a:pP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4D26AF78-BE32-12BC-6818-0E65F139EEC3}"/>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23" name="Rectangle 4">
            <a:extLst>
              <a:ext uri="{FF2B5EF4-FFF2-40B4-BE49-F238E27FC236}">
                <a16:creationId xmlns:a16="http://schemas.microsoft.com/office/drawing/2014/main" id="{FBD19700-03EA-4342-4D03-28A4B24AF937}"/>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24" name="Rectangle 5">
            <a:extLst>
              <a:ext uri="{FF2B5EF4-FFF2-40B4-BE49-F238E27FC236}">
                <a16:creationId xmlns:a16="http://schemas.microsoft.com/office/drawing/2014/main" id="{4104DB44-BDC1-6C24-173C-F665C7D75EFA}"/>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1925" name="Rectangle 5">
            <a:extLst>
              <a:ext uri="{FF2B5EF4-FFF2-40B4-BE49-F238E27FC236}">
                <a16:creationId xmlns:a16="http://schemas.microsoft.com/office/drawing/2014/main" id="{693B7727-18AC-253F-1BA8-CF30103C97F4}"/>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1926" name="Title 1">
            <a:extLst>
              <a:ext uri="{FF2B5EF4-FFF2-40B4-BE49-F238E27FC236}">
                <a16:creationId xmlns:a16="http://schemas.microsoft.com/office/drawing/2014/main" id="{A86B0312-3A65-A7F8-C59A-C49EFE4E583C}"/>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81927" name="Title 1">
            <a:extLst>
              <a:ext uri="{FF2B5EF4-FFF2-40B4-BE49-F238E27FC236}">
                <a16:creationId xmlns:a16="http://schemas.microsoft.com/office/drawing/2014/main" id="{990DA730-3053-51DE-C5F5-0B3807C1A40E}"/>
              </a:ext>
            </a:extLst>
          </p:cNvPr>
          <p:cNvSpPr txBox="1">
            <a:spLocks/>
          </p:cNvSpPr>
          <p:nvPr/>
        </p:nvSpPr>
        <p:spPr bwMode="auto">
          <a:xfrm>
            <a:off x="536575" y="415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chemeClr val="bg1"/>
                </a:solidFill>
              </a:rPr>
              <a:t>Underwriting &amp; Subsidy Layering Review</a:t>
            </a:r>
          </a:p>
        </p:txBody>
      </p:sp>
      <p:sp>
        <p:nvSpPr>
          <p:cNvPr id="2" name="TextBox 1">
            <a:extLst>
              <a:ext uri="{FF2B5EF4-FFF2-40B4-BE49-F238E27FC236}">
                <a16:creationId xmlns:a16="http://schemas.microsoft.com/office/drawing/2014/main" id="{0C26BB80-233E-A21A-D6CF-B605C8BE2F56}"/>
              </a:ext>
            </a:extLst>
          </p:cNvPr>
          <p:cNvSpPr txBox="1"/>
          <p:nvPr/>
        </p:nvSpPr>
        <p:spPr>
          <a:xfrm>
            <a:off x="561975" y="1927225"/>
            <a:ext cx="8020050" cy="4031873"/>
          </a:xfrm>
          <a:prstGeom prst="rect">
            <a:avLst/>
          </a:prstGeom>
          <a:noFill/>
        </p:spPr>
        <p:txBody>
          <a:bodyPr lIns="91440" tIns="45720" rIns="91440" bIns="45720" anchor="t">
            <a:spAutoFit/>
          </a:bodyPr>
          <a:lstStyle/>
          <a:p>
            <a:pPr>
              <a:defRPr/>
            </a:pPr>
            <a:r>
              <a:rPr lang="en-US" b="1" dirty="0"/>
              <a:t>The Subsidy Layering Review (SLR) must include:</a:t>
            </a:r>
          </a:p>
          <a:p>
            <a:pPr marL="285750" indent="-285750">
              <a:buFont typeface="Arial" panose="020B0604020202020204" pitchFamily="34" charset="0"/>
              <a:buChar char="•"/>
              <a:defRPr/>
            </a:pPr>
            <a:r>
              <a:rPr lang="en-US" sz="2000" dirty="0">
                <a:latin typeface="Arial"/>
                <a:cs typeface="Arial"/>
              </a:rPr>
              <a:t>Maximum per unit subsidy limits;</a:t>
            </a:r>
          </a:p>
          <a:p>
            <a:pPr marL="285750" indent="-285750">
              <a:buFont typeface="Arial" panose="020B0604020202020204" pitchFamily="34" charset="0"/>
              <a:buChar char="•"/>
              <a:defRPr/>
            </a:pPr>
            <a:r>
              <a:rPr lang="en-US" sz="2000" dirty="0"/>
              <a:t>Cost Allocation (must include the minimum number of HOME units and maximum amount  of HOME funding);</a:t>
            </a:r>
          </a:p>
          <a:p>
            <a:pPr marL="285750" indent="-285750">
              <a:buFont typeface="Arial" panose="020B0604020202020204" pitchFamily="34" charset="0"/>
              <a:buChar char="•"/>
              <a:defRPr/>
            </a:pPr>
            <a:r>
              <a:rPr lang="en-US" sz="2000" dirty="0"/>
              <a:t>Cost Reasonableness;</a:t>
            </a:r>
          </a:p>
          <a:p>
            <a:pPr marL="285750" indent="-285750">
              <a:buFont typeface="Arial" panose="020B0604020202020204" pitchFamily="34" charset="0"/>
              <a:buChar char="•"/>
              <a:defRPr/>
            </a:pPr>
            <a:r>
              <a:rPr lang="en-US" sz="2000" dirty="0"/>
              <a:t>Rents/utility allowance;</a:t>
            </a:r>
          </a:p>
          <a:p>
            <a:pPr marL="285750" indent="-285750">
              <a:buFont typeface="Arial" panose="020B0604020202020204" pitchFamily="34" charset="0"/>
              <a:buChar char="•"/>
              <a:defRPr/>
            </a:pPr>
            <a:r>
              <a:rPr lang="en-US" sz="2000" dirty="0"/>
              <a:t>Operating Proforma;</a:t>
            </a:r>
          </a:p>
          <a:p>
            <a:pPr marL="285750" indent="-285750">
              <a:buFont typeface="Arial" panose="020B0604020202020204" pitchFamily="34" charset="0"/>
              <a:buChar char="•"/>
              <a:defRPr/>
            </a:pPr>
            <a:r>
              <a:rPr lang="en-US" sz="2000" dirty="0"/>
              <a:t>Development Budget;</a:t>
            </a:r>
          </a:p>
          <a:p>
            <a:pPr marL="285750" indent="-285750">
              <a:buFont typeface="Arial" panose="020B0604020202020204" pitchFamily="34" charset="0"/>
              <a:buChar char="•"/>
              <a:defRPr/>
            </a:pPr>
            <a:r>
              <a:rPr lang="en-US" sz="2000" dirty="0"/>
              <a:t>Sources and Uses Statement;</a:t>
            </a:r>
          </a:p>
          <a:p>
            <a:pPr marL="285750" indent="-285750">
              <a:buFont typeface="Arial" panose="020B0604020202020204" pitchFamily="34" charset="0"/>
              <a:buChar char="•"/>
              <a:defRPr/>
            </a:pPr>
            <a:r>
              <a:rPr lang="en-US" sz="2000" dirty="0"/>
              <a:t>Market Assessment;</a:t>
            </a:r>
          </a:p>
          <a:p>
            <a:pPr marL="285750" indent="-285750">
              <a:buFont typeface="Arial" panose="020B0604020202020204" pitchFamily="34" charset="0"/>
              <a:buChar char="•"/>
              <a:defRPr/>
            </a:pPr>
            <a:r>
              <a:rPr lang="en-US" sz="2000" dirty="0"/>
              <a:t>Developer Experience/Developer Capacity;</a:t>
            </a:r>
          </a:p>
          <a:p>
            <a:pPr marL="285750" indent="-285750">
              <a:buFont typeface="Arial" panose="020B0604020202020204" pitchFamily="34" charset="0"/>
              <a:buChar char="•"/>
              <a:defRPr/>
            </a:pPr>
            <a:r>
              <a:rPr lang="en-US" sz="2000" dirty="0"/>
              <a:t>Physical Needs Assessment; and</a:t>
            </a:r>
          </a:p>
          <a:p>
            <a:pPr marL="285750" indent="-285750">
              <a:buFont typeface="Arial" panose="020B0604020202020204" pitchFamily="34" charset="0"/>
              <a:buChar char="•"/>
              <a:defRPr/>
            </a:pPr>
            <a:r>
              <a:rPr lang="en-US" sz="2000" dirty="0"/>
              <a:t>Property Standards.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13DA20F4-5C8C-115F-BF67-71BF36F6BEC7}"/>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3971" name="Rectangle 4">
            <a:extLst>
              <a:ext uri="{FF2B5EF4-FFF2-40B4-BE49-F238E27FC236}">
                <a16:creationId xmlns:a16="http://schemas.microsoft.com/office/drawing/2014/main" id="{658AF9C7-B461-09D6-1CD5-6DECBB10A3E7}"/>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3972" name="Rectangle 5">
            <a:extLst>
              <a:ext uri="{FF2B5EF4-FFF2-40B4-BE49-F238E27FC236}">
                <a16:creationId xmlns:a16="http://schemas.microsoft.com/office/drawing/2014/main" id="{0D9F130B-EB7B-46C2-6D4F-F26AF3E48B66}"/>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3973" name="Rectangle 5">
            <a:extLst>
              <a:ext uri="{FF2B5EF4-FFF2-40B4-BE49-F238E27FC236}">
                <a16:creationId xmlns:a16="http://schemas.microsoft.com/office/drawing/2014/main" id="{3D9D7A6E-90F5-DFF2-B211-F9D9203EA8AB}"/>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3974" name="Title 1">
            <a:extLst>
              <a:ext uri="{FF2B5EF4-FFF2-40B4-BE49-F238E27FC236}">
                <a16:creationId xmlns:a16="http://schemas.microsoft.com/office/drawing/2014/main" id="{7A38E8B2-3794-829F-53C8-F535A639C2F8}"/>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83975" name="Title 1">
            <a:extLst>
              <a:ext uri="{FF2B5EF4-FFF2-40B4-BE49-F238E27FC236}">
                <a16:creationId xmlns:a16="http://schemas.microsoft.com/office/drawing/2014/main" id="{A01BD4D6-B05B-5B7A-7278-97F5D6E62636}"/>
              </a:ext>
            </a:extLst>
          </p:cNvPr>
          <p:cNvSpPr txBox="1">
            <a:spLocks/>
          </p:cNvSpPr>
          <p:nvPr/>
        </p:nvSpPr>
        <p:spPr bwMode="auto">
          <a:xfrm>
            <a:off x="536575" y="415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chemeClr val="bg1"/>
                </a:solidFill>
              </a:rPr>
              <a:t>SLR: Market Assessment</a:t>
            </a:r>
          </a:p>
        </p:txBody>
      </p:sp>
      <p:sp>
        <p:nvSpPr>
          <p:cNvPr id="2" name="TextBox 1">
            <a:extLst>
              <a:ext uri="{FF2B5EF4-FFF2-40B4-BE49-F238E27FC236}">
                <a16:creationId xmlns:a16="http://schemas.microsoft.com/office/drawing/2014/main" id="{E5CFCC00-E1E6-ECE2-7A16-8843F187B884}"/>
              </a:ext>
            </a:extLst>
          </p:cNvPr>
          <p:cNvSpPr txBox="1"/>
          <p:nvPr/>
        </p:nvSpPr>
        <p:spPr>
          <a:xfrm>
            <a:off x="536575" y="1774825"/>
            <a:ext cx="8020050" cy="5693866"/>
          </a:xfrm>
          <a:prstGeom prst="rect">
            <a:avLst/>
          </a:prstGeom>
          <a:noFill/>
        </p:spPr>
        <p:txBody>
          <a:bodyPr>
            <a:spAutoFit/>
          </a:bodyPr>
          <a:lstStyle/>
          <a:p>
            <a:pPr>
              <a:defRPr/>
            </a:pPr>
            <a:endParaRPr lang="en-US" sz="1600" dirty="0"/>
          </a:p>
          <a:p>
            <a:pPr marL="285750" indent="-285750">
              <a:buFont typeface="Arial" panose="020B0604020202020204" pitchFamily="34" charset="0"/>
              <a:buChar char="•"/>
              <a:defRPr/>
            </a:pPr>
            <a:r>
              <a:rPr lang="en-US" sz="2000" dirty="0"/>
              <a:t>Document current neighborhood market conditions </a:t>
            </a:r>
          </a:p>
          <a:p>
            <a:pPr marL="285750" indent="-285750">
              <a:buFont typeface="Arial" panose="020B0604020202020204" pitchFamily="34" charset="0"/>
              <a:buChar char="•"/>
              <a:defRPr/>
            </a:pPr>
            <a:r>
              <a:rPr lang="en-US" sz="2000" dirty="0"/>
              <a:t>Compare proposed HOME rents to prevailing market rents</a:t>
            </a:r>
          </a:p>
          <a:p>
            <a:pPr marL="285750" indent="-285750">
              <a:buFont typeface="Arial" panose="020B0604020202020204" pitchFamily="34" charset="0"/>
              <a:buChar char="•"/>
              <a:defRPr/>
            </a:pPr>
            <a:r>
              <a:rPr lang="en-US" sz="2000" dirty="0"/>
              <a:t>Evaluate effective demand, capture rate, and estimated absorption period</a:t>
            </a:r>
          </a:p>
          <a:p>
            <a:pPr marL="285750" indent="-285750">
              <a:buFont typeface="Arial" panose="020B0604020202020204" pitchFamily="34" charset="0"/>
              <a:buChar char="•"/>
              <a:defRPr/>
            </a:pPr>
            <a:r>
              <a:rPr lang="en-US" sz="2000" dirty="0"/>
              <a:t>Analyze the competition by evaluating other housing opportunities with an emphasis on other affordable developments in the market area</a:t>
            </a:r>
          </a:p>
          <a:p>
            <a:pPr marL="285750" indent="-285750">
              <a:buFont typeface="Arial" panose="020B0604020202020204" pitchFamily="34" charset="0"/>
              <a:buChar char="•"/>
              <a:defRPr/>
            </a:pPr>
            <a:r>
              <a:rPr lang="en-US" sz="2000" dirty="0"/>
              <a:t>Confirm ability to achieve timely occupancy by eligible HOME households</a:t>
            </a:r>
          </a:p>
          <a:p>
            <a:pPr marL="285750" indent="-285750">
              <a:buFont typeface="Arial" panose="020B0604020202020204" pitchFamily="34" charset="0"/>
              <a:buChar char="•"/>
              <a:defRPr/>
            </a:pPr>
            <a:r>
              <a:rPr lang="en-US" sz="2000" dirty="0"/>
              <a:t>Independent market studies prepared for other funders may be used if they meet HOME requirements</a:t>
            </a:r>
          </a:p>
          <a:p>
            <a:pPr marL="28575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endParaRPr lang="en-US" sz="2000" dirty="0"/>
          </a:p>
          <a:p>
            <a:pPr>
              <a:defRPr/>
            </a:pPr>
            <a:endParaRPr lang="en-US" sz="1400" dirty="0"/>
          </a:p>
          <a:p>
            <a:pPr>
              <a:defRPr/>
            </a:pPr>
            <a:endParaRPr lang="en-US" sz="1400" dirty="0"/>
          </a:p>
          <a:p>
            <a:pPr>
              <a:defRPr/>
            </a:pPr>
            <a:endParaRPr lang="en-US" sz="1400" dirty="0"/>
          </a:p>
          <a:p>
            <a:pPr>
              <a:defRPr/>
            </a:pPr>
            <a:endParaRPr lang="en-US" sz="1400" b="1" dirty="0"/>
          </a:p>
          <a:p>
            <a:pPr>
              <a:defRPr/>
            </a:pPr>
            <a:endParaRPr lang="en-US" sz="1400" dirty="0"/>
          </a:p>
          <a:p>
            <a:pPr>
              <a:defRPr/>
            </a:pPr>
            <a:endParaRPr lang="en-US" dirty="0">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79660EB4-677B-7883-BC68-A48E5CC16994}"/>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6019" name="Rectangle 4">
            <a:extLst>
              <a:ext uri="{FF2B5EF4-FFF2-40B4-BE49-F238E27FC236}">
                <a16:creationId xmlns:a16="http://schemas.microsoft.com/office/drawing/2014/main" id="{3A3DD5BA-4E6A-F901-137C-3F665895BDDD}"/>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6020" name="Rectangle 5">
            <a:extLst>
              <a:ext uri="{FF2B5EF4-FFF2-40B4-BE49-F238E27FC236}">
                <a16:creationId xmlns:a16="http://schemas.microsoft.com/office/drawing/2014/main" id="{AB96F6AE-94BF-7400-111A-1DF0BB6F86AF}"/>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6021" name="Rectangle 5">
            <a:extLst>
              <a:ext uri="{FF2B5EF4-FFF2-40B4-BE49-F238E27FC236}">
                <a16:creationId xmlns:a16="http://schemas.microsoft.com/office/drawing/2014/main" id="{E3F02A46-D24F-0370-4BE1-877C25156210}"/>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6022" name="Title 1">
            <a:extLst>
              <a:ext uri="{FF2B5EF4-FFF2-40B4-BE49-F238E27FC236}">
                <a16:creationId xmlns:a16="http://schemas.microsoft.com/office/drawing/2014/main" id="{57923870-2FA1-F740-1358-21988634E5B6}"/>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86023" name="Title 1">
            <a:extLst>
              <a:ext uri="{FF2B5EF4-FFF2-40B4-BE49-F238E27FC236}">
                <a16:creationId xmlns:a16="http://schemas.microsoft.com/office/drawing/2014/main" id="{5CC82500-A9AC-84A9-5D81-72E6CEAF6243}"/>
              </a:ext>
            </a:extLst>
          </p:cNvPr>
          <p:cNvSpPr txBox="1">
            <a:spLocks/>
          </p:cNvSpPr>
          <p:nvPr/>
        </p:nvSpPr>
        <p:spPr bwMode="auto">
          <a:xfrm>
            <a:off x="561975" y="417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SLR: Developer Experience/Developer Capacity</a:t>
            </a:r>
          </a:p>
        </p:txBody>
      </p:sp>
      <p:sp>
        <p:nvSpPr>
          <p:cNvPr id="2" name="TextBox 1">
            <a:extLst>
              <a:ext uri="{FF2B5EF4-FFF2-40B4-BE49-F238E27FC236}">
                <a16:creationId xmlns:a16="http://schemas.microsoft.com/office/drawing/2014/main" id="{A00B51D8-D53B-2895-326A-2A7A28AF0EC5}"/>
              </a:ext>
            </a:extLst>
          </p:cNvPr>
          <p:cNvSpPr txBox="1"/>
          <p:nvPr/>
        </p:nvSpPr>
        <p:spPr>
          <a:xfrm>
            <a:off x="561975" y="1738372"/>
            <a:ext cx="8020050" cy="4124206"/>
          </a:xfrm>
          <a:prstGeom prst="rect">
            <a:avLst/>
          </a:prstGeom>
          <a:noFill/>
        </p:spPr>
        <p:txBody>
          <a:bodyPr>
            <a:spAutoFit/>
          </a:bodyPr>
          <a:lstStyle/>
          <a:p>
            <a:pPr>
              <a:defRPr/>
            </a:pPr>
            <a:endParaRPr lang="en-US" sz="1400" dirty="0"/>
          </a:p>
          <a:p>
            <a:pPr marL="285750" indent="-285750">
              <a:buFont typeface="Arial" panose="020B0604020202020204" pitchFamily="34" charset="0"/>
              <a:buChar char="•"/>
              <a:defRPr/>
            </a:pPr>
            <a:r>
              <a:rPr lang="en-US" sz="2000" dirty="0"/>
              <a:t>Must assess team’s financial ability to complete project development and support project operations</a:t>
            </a:r>
          </a:p>
          <a:p>
            <a:pPr marL="285750" indent="-285750">
              <a:buFont typeface="Arial" panose="020B0604020202020204" pitchFamily="34" charset="0"/>
              <a:buChar char="•"/>
              <a:defRPr/>
            </a:pPr>
            <a:r>
              <a:rPr lang="en-US" sz="2000" dirty="0"/>
              <a:t>Available capital</a:t>
            </a:r>
          </a:p>
          <a:p>
            <a:pPr marL="285750" indent="-285750">
              <a:buFont typeface="Arial" panose="020B0604020202020204" pitchFamily="34" charset="0"/>
              <a:buChar char="•"/>
              <a:defRPr/>
            </a:pPr>
            <a:r>
              <a:rPr lang="en-US" sz="2000" dirty="0"/>
              <a:t>Need sufficient reserves to complete project</a:t>
            </a:r>
          </a:p>
          <a:p>
            <a:pPr marL="285750" indent="-285750">
              <a:buFont typeface="Arial" panose="020B0604020202020204" pitchFamily="34" charset="0"/>
              <a:buChar char="•"/>
              <a:defRPr/>
            </a:pPr>
            <a:r>
              <a:rPr lang="en-US" sz="2000" dirty="0"/>
              <a:t>Ensure stability for this project through period of affordability</a:t>
            </a:r>
          </a:p>
          <a:p>
            <a:pPr marL="285750" indent="-285750">
              <a:buFont typeface="Arial" panose="020B0604020202020204" pitchFamily="34" charset="0"/>
              <a:buChar char="•"/>
              <a:defRPr/>
            </a:pPr>
            <a:r>
              <a:rPr lang="en-US" sz="2000" dirty="0"/>
              <a:t>Sources and Uses statement must describe all funds and costs to complete the project</a:t>
            </a:r>
          </a:p>
          <a:p>
            <a:pPr marL="285750" indent="-285750">
              <a:buFont typeface="Arial" panose="020B0604020202020204" pitchFamily="34" charset="0"/>
              <a:buChar char="•"/>
              <a:defRPr/>
            </a:pPr>
            <a:r>
              <a:rPr lang="en-US" sz="2000" dirty="0"/>
              <a:t>Provide supporting documentation</a:t>
            </a:r>
          </a:p>
          <a:p>
            <a:pPr>
              <a:defRPr/>
            </a:pPr>
            <a:endParaRPr lang="en-US" sz="1400" dirty="0"/>
          </a:p>
          <a:p>
            <a:pPr>
              <a:defRPr/>
            </a:pPr>
            <a:endParaRPr lang="en-US" sz="1400" dirty="0"/>
          </a:p>
          <a:p>
            <a:pPr>
              <a:defRPr/>
            </a:pPr>
            <a:endParaRPr lang="en-US" sz="1400" dirty="0"/>
          </a:p>
          <a:p>
            <a:pPr>
              <a:defRPr/>
            </a:pPr>
            <a:endParaRPr lang="en-US" sz="1400" b="1" dirty="0"/>
          </a:p>
          <a:p>
            <a:pPr>
              <a:defRPr/>
            </a:pPr>
            <a:endParaRPr lang="en-US" sz="1400" dirty="0"/>
          </a:p>
          <a:p>
            <a:pPr>
              <a:defRPr/>
            </a:pPr>
            <a:endParaRPr lang="en-US" dirty="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C6F624B8-193D-B84C-14E4-5B58BEBA1DC1}"/>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67" name="Rectangle 4">
            <a:extLst>
              <a:ext uri="{FF2B5EF4-FFF2-40B4-BE49-F238E27FC236}">
                <a16:creationId xmlns:a16="http://schemas.microsoft.com/office/drawing/2014/main" id="{5D1D4F00-6B39-D953-0E07-9604FB2089DB}"/>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068" name="Rectangle 5">
            <a:extLst>
              <a:ext uri="{FF2B5EF4-FFF2-40B4-BE49-F238E27FC236}">
                <a16:creationId xmlns:a16="http://schemas.microsoft.com/office/drawing/2014/main" id="{352DA220-75E5-14EE-715B-02D7DBE3066D}"/>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8069" name="Rectangle 5">
            <a:extLst>
              <a:ext uri="{FF2B5EF4-FFF2-40B4-BE49-F238E27FC236}">
                <a16:creationId xmlns:a16="http://schemas.microsoft.com/office/drawing/2014/main" id="{4DEEA08B-44D4-6C97-4DB7-294F3B2B2E39}"/>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8070" name="Title 1">
            <a:extLst>
              <a:ext uri="{FF2B5EF4-FFF2-40B4-BE49-F238E27FC236}">
                <a16:creationId xmlns:a16="http://schemas.microsoft.com/office/drawing/2014/main" id="{DA279761-3571-3C34-CFC3-AB8C2E3BB4AE}"/>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88071" name="Title 1">
            <a:extLst>
              <a:ext uri="{FF2B5EF4-FFF2-40B4-BE49-F238E27FC236}">
                <a16:creationId xmlns:a16="http://schemas.microsoft.com/office/drawing/2014/main" id="{F10E138D-5E08-F5EF-CCC5-B42E1423736C}"/>
              </a:ext>
            </a:extLst>
          </p:cNvPr>
          <p:cNvSpPr txBox="1">
            <a:spLocks/>
          </p:cNvSpPr>
          <p:nvPr/>
        </p:nvSpPr>
        <p:spPr bwMode="auto">
          <a:xfrm>
            <a:off x="561975" y="417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SLR: Pro-Forma and Development Budget</a:t>
            </a:r>
          </a:p>
        </p:txBody>
      </p:sp>
      <p:sp>
        <p:nvSpPr>
          <p:cNvPr id="2" name="TextBox 1">
            <a:extLst>
              <a:ext uri="{FF2B5EF4-FFF2-40B4-BE49-F238E27FC236}">
                <a16:creationId xmlns:a16="http://schemas.microsoft.com/office/drawing/2014/main" id="{FE6980C7-8568-2BD6-01FE-27C1367CF4FE}"/>
              </a:ext>
            </a:extLst>
          </p:cNvPr>
          <p:cNvSpPr txBox="1"/>
          <p:nvPr/>
        </p:nvSpPr>
        <p:spPr>
          <a:xfrm>
            <a:off x="666750" y="1881981"/>
            <a:ext cx="8020050" cy="4062413"/>
          </a:xfrm>
          <a:prstGeom prst="rect">
            <a:avLst/>
          </a:prstGeom>
          <a:noFill/>
        </p:spPr>
        <p:txBody>
          <a:bodyPr>
            <a:spAutoFit/>
          </a:bodyPr>
          <a:lstStyle/>
          <a:p>
            <a:pPr>
              <a:defRPr/>
            </a:pPr>
            <a:endParaRPr lang="en-US" sz="1400" dirty="0"/>
          </a:p>
          <a:p>
            <a:pPr>
              <a:defRPr/>
            </a:pPr>
            <a:r>
              <a:rPr lang="en-US" sz="2400" b="1" dirty="0"/>
              <a:t>Pro-Forma should include:</a:t>
            </a:r>
          </a:p>
          <a:p>
            <a:pPr>
              <a:defRPr/>
            </a:pPr>
            <a:endParaRPr lang="en-US" sz="2400" dirty="0"/>
          </a:p>
          <a:p>
            <a:pPr marL="285750" indent="-285750">
              <a:buFont typeface="Arial" panose="020B0604020202020204" pitchFamily="34" charset="0"/>
              <a:buChar char="•"/>
              <a:defRPr/>
            </a:pPr>
            <a:r>
              <a:rPr lang="en-US" dirty="0"/>
              <a:t>Projected income and vacancies</a:t>
            </a:r>
          </a:p>
          <a:p>
            <a:pPr marL="285750" indent="-285750">
              <a:buFont typeface="Arial" panose="020B0604020202020204" pitchFamily="34" charset="0"/>
              <a:buChar char="•"/>
              <a:defRPr/>
            </a:pPr>
            <a:r>
              <a:rPr lang="en-US" dirty="0"/>
              <a:t>Operating Expenses</a:t>
            </a:r>
          </a:p>
          <a:p>
            <a:pPr marL="285750" indent="-285750">
              <a:buFont typeface="Arial" panose="020B0604020202020204" pitchFamily="34" charset="0"/>
              <a:buChar char="•"/>
              <a:defRPr/>
            </a:pPr>
            <a:r>
              <a:rPr lang="en-US" dirty="0"/>
              <a:t>Contributions to Reserves</a:t>
            </a:r>
          </a:p>
          <a:p>
            <a:pPr marL="285750" indent="-285750">
              <a:buFont typeface="Arial" panose="020B0604020202020204" pitchFamily="34" charset="0"/>
              <a:buChar char="•"/>
              <a:defRPr/>
            </a:pPr>
            <a:r>
              <a:rPr lang="en-US" dirty="0"/>
              <a:t>Debt Service</a:t>
            </a:r>
          </a:p>
          <a:p>
            <a:pPr marL="285750" indent="-285750">
              <a:buFont typeface="Arial" panose="020B0604020202020204" pitchFamily="34" charset="0"/>
              <a:buChar char="•"/>
              <a:defRPr/>
            </a:pPr>
            <a:r>
              <a:rPr lang="en-US" dirty="0"/>
              <a:t>Cash Flow and Payments of Deferred Fees</a:t>
            </a:r>
          </a:p>
          <a:p>
            <a:pPr marL="285750" indent="-285750">
              <a:buFont typeface="Arial" panose="020B0604020202020204" pitchFamily="34" charset="0"/>
              <a:buChar char="•"/>
              <a:defRPr/>
            </a:pPr>
            <a:r>
              <a:rPr lang="en-US" dirty="0"/>
              <a:t>Rents should be in compliance with HOME limits</a:t>
            </a:r>
          </a:p>
          <a:p>
            <a:pPr>
              <a:defRPr/>
            </a:pPr>
            <a:endParaRPr lang="en-US" sz="1400" dirty="0"/>
          </a:p>
          <a:p>
            <a:pPr>
              <a:defRPr/>
            </a:pPr>
            <a:endParaRPr lang="en-US" sz="1400" dirty="0"/>
          </a:p>
          <a:p>
            <a:pPr>
              <a:defRPr/>
            </a:pPr>
            <a:endParaRPr lang="en-US" sz="1400" dirty="0"/>
          </a:p>
          <a:p>
            <a:pPr>
              <a:defRPr/>
            </a:pPr>
            <a:endParaRPr lang="en-US" sz="1400" b="1" dirty="0"/>
          </a:p>
          <a:p>
            <a:pPr>
              <a:defRPr/>
            </a:pPr>
            <a:endParaRPr lang="en-US" sz="1400" dirty="0"/>
          </a:p>
          <a:p>
            <a:pPr>
              <a:defRPr/>
            </a:pPr>
            <a:endParaRPr lang="en-US"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2EE077D-0CF9-750A-3B2D-704AFB70E549}"/>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5" name="Rectangle 4">
            <a:extLst>
              <a:ext uri="{FF2B5EF4-FFF2-40B4-BE49-F238E27FC236}">
                <a16:creationId xmlns:a16="http://schemas.microsoft.com/office/drawing/2014/main" id="{C5C69F80-CBFA-7B7C-EE90-B9D1D1AE806A}"/>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6" name="Rectangle 5">
            <a:extLst>
              <a:ext uri="{FF2B5EF4-FFF2-40B4-BE49-F238E27FC236}">
                <a16:creationId xmlns:a16="http://schemas.microsoft.com/office/drawing/2014/main" id="{A61006FA-A299-F757-28E0-D6C67C9526A7}"/>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197" name="Rectangle 5">
            <a:extLst>
              <a:ext uri="{FF2B5EF4-FFF2-40B4-BE49-F238E27FC236}">
                <a16:creationId xmlns:a16="http://schemas.microsoft.com/office/drawing/2014/main" id="{7D09AF9A-3026-C71C-685D-2DDA7A62B100}"/>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8198" name="Title 1">
            <a:extLst>
              <a:ext uri="{FF2B5EF4-FFF2-40B4-BE49-F238E27FC236}">
                <a16:creationId xmlns:a16="http://schemas.microsoft.com/office/drawing/2014/main" id="{B9CAC3A2-7918-1E94-AF5F-8872BE7E5E28}"/>
              </a:ext>
            </a:extLst>
          </p:cNvPr>
          <p:cNvSpPr txBox="1">
            <a:spLocks/>
          </p:cNvSpPr>
          <p:nvPr/>
        </p:nvSpPr>
        <p:spPr bwMode="auto">
          <a:xfrm>
            <a:off x="498475" y="190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Introduction</a:t>
            </a:r>
          </a:p>
        </p:txBody>
      </p:sp>
      <p:sp>
        <p:nvSpPr>
          <p:cNvPr id="6151" name="Content Placeholder 2">
            <a:extLst>
              <a:ext uri="{FF2B5EF4-FFF2-40B4-BE49-F238E27FC236}">
                <a16:creationId xmlns:a16="http://schemas.microsoft.com/office/drawing/2014/main" id="{4B9AB798-E634-C7F9-8618-E5DE0A44B30D}"/>
              </a:ext>
            </a:extLst>
          </p:cNvPr>
          <p:cNvSpPr txBox="1">
            <a:spLocks/>
          </p:cNvSpPr>
          <p:nvPr/>
        </p:nvSpPr>
        <p:spPr bwMode="auto">
          <a:xfrm>
            <a:off x="498475" y="1828800"/>
            <a:ext cx="8229600" cy="4473575"/>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12713" indent="0" algn="just">
              <a:spcBef>
                <a:spcPct val="0"/>
              </a:spcBef>
              <a:buNone/>
              <a:tabLst>
                <a:tab pos="60325" algn="l"/>
              </a:tabLst>
              <a:defRPr/>
            </a:pPr>
            <a:r>
              <a:rPr lang="en-US" altLang="en-US" sz="1800"/>
              <a:t>The City of Miami Beach is an entitlement grantee of federal funds. It receives an annual allocation of funding for the HOME Investment Partnership Program (HOME) and Community Development Block Grant (CDBG) programs from the United States Department of Housing and Urban Development (HUD). The City is entitled to these funds because its population, housing and/or demographic characteristics meet the formula requirements needed to obtain funding.</a:t>
            </a:r>
            <a:endParaRPr lang="en-US" sz="1600">
              <a:solidFill>
                <a:srgbClr val="000000"/>
              </a:solidFill>
              <a:ea typeface="Times New Roman" panose="02020603050405020304" pitchFamily="18" charset="0"/>
            </a:endParaRPr>
          </a:p>
          <a:p>
            <a:pPr marL="57150" indent="0" algn="just">
              <a:spcBef>
                <a:spcPct val="0"/>
              </a:spcBef>
              <a:buFontTx/>
              <a:buNone/>
              <a:defRPr/>
            </a:pPr>
            <a:endParaRPr lang="en-US" sz="1800">
              <a:solidFill>
                <a:srgbClr val="000000"/>
              </a:solidFill>
              <a:ea typeface="Times New Roman" panose="02020603050405020304" pitchFamily="18" charset="0"/>
            </a:endParaRPr>
          </a:p>
          <a:p>
            <a:pPr marL="57150" indent="0" algn="just">
              <a:spcBef>
                <a:spcPct val="0"/>
              </a:spcBef>
              <a:buFontTx/>
              <a:buNone/>
              <a:defRPr/>
            </a:pPr>
            <a:endParaRPr lang="en-US" altLang="en-US" sz="1800"/>
          </a:p>
          <a:p>
            <a:pPr>
              <a:buFontTx/>
              <a:buNone/>
              <a:defRPr/>
            </a:pPr>
            <a:endParaRPr lang="en-US" altLang="en-US" sz="2200"/>
          </a:p>
          <a:p>
            <a:pPr>
              <a:defRPr/>
            </a:pPr>
            <a:endParaRPr lang="en-US" altLang="en-US" sz="2200"/>
          </a:p>
          <a:p>
            <a:pPr>
              <a:defRPr/>
            </a:pPr>
            <a:endParaRPr lang="en-US" altLang="en-US"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04D6044B-651B-4032-660E-80D67F806185}"/>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115" name="Rectangle 4">
            <a:extLst>
              <a:ext uri="{FF2B5EF4-FFF2-40B4-BE49-F238E27FC236}">
                <a16:creationId xmlns:a16="http://schemas.microsoft.com/office/drawing/2014/main" id="{BAAEB1CB-8E47-6FB8-526B-2B79A73FAA8C}"/>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116" name="Rectangle 5">
            <a:extLst>
              <a:ext uri="{FF2B5EF4-FFF2-40B4-BE49-F238E27FC236}">
                <a16:creationId xmlns:a16="http://schemas.microsoft.com/office/drawing/2014/main" id="{ED4E31FD-4041-F306-8E15-9A26ED15FD02}"/>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0117" name="Rectangle 5">
            <a:extLst>
              <a:ext uri="{FF2B5EF4-FFF2-40B4-BE49-F238E27FC236}">
                <a16:creationId xmlns:a16="http://schemas.microsoft.com/office/drawing/2014/main" id="{63FDAA1A-7EDB-31AA-634F-DC52878BEB7A}"/>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0118" name="Title 1">
            <a:extLst>
              <a:ext uri="{FF2B5EF4-FFF2-40B4-BE49-F238E27FC236}">
                <a16:creationId xmlns:a16="http://schemas.microsoft.com/office/drawing/2014/main" id="{8FA83047-0156-0CF7-2695-C1CBE6A91056}"/>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90119" name="Title 1">
            <a:extLst>
              <a:ext uri="{FF2B5EF4-FFF2-40B4-BE49-F238E27FC236}">
                <a16:creationId xmlns:a16="http://schemas.microsoft.com/office/drawing/2014/main" id="{F62D8D5A-DDBC-E255-238B-58BEC081C321}"/>
              </a:ext>
            </a:extLst>
          </p:cNvPr>
          <p:cNvSpPr txBox="1">
            <a:spLocks/>
          </p:cNvSpPr>
          <p:nvPr/>
        </p:nvSpPr>
        <p:spPr bwMode="auto">
          <a:xfrm>
            <a:off x="536575" y="415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SLR: Physical Needs Assessment</a:t>
            </a:r>
          </a:p>
        </p:txBody>
      </p:sp>
      <p:sp>
        <p:nvSpPr>
          <p:cNvPr id="2" name="TextBox 1">
            <a:extLst>
              <a:ext uri="{FF2B5EF4-FFF2-40B4-BE49-F238E27FC236}">
                <a16:creationId xmlns:a16="http://schemas.microsoft.com/office/drawing/2014/main" id="{C605285C-02DC-0338-3B70-3F1E58623233}"/>
              </a:ext>
            </a:extLst>
          </p:cNvPr>
          <p:cNvSpPr txBox="1"/>
          <p:nvPr/>
        </p:nvSpPr>
        <p:spPr>
          <a:xfrm>
            <a:off x="561975" y="1968500"/>
            <a:ext cx="8020050" cy="5170646"/>
          </a:xfrm>
          <a:prstGeom prst="rect">
            <a:avLst/>
          </a:prstGeom>
          <a:noFill/>
        </p:spPr>
        <p:txBody>
          <a:bodyPr>
            <a:spAutoFit/>
          </a:bodyPr>
          <a:lstStyle/>
          <a:p>
            <a:pPr>
              <a:defRPr/>
            </a:pPr>
            <a:r>
              <a:rPr lang="en-US" b="1" u="sng" dirty="0"/>
              <a:t>FOR REHABILITATION PROJECTS:</a:t>
            </a:r>
          </a:p>
          <a:p>
            <a:pPr>
              <a:defRPr/>
            </a:pPr>
            <a:endParaRPr lang="en-US" dirty="0"/>
          </a:p>
          <a:p>
            <a:pPr marL="285750" indent="-285750">
              <a:buFont typeface="Arial" panose="020B0604020202020204" pitchFamily="34" charset="0"/>
              <a:buChar char="•"/>
              <a:defRPr/>
            </a:pPr>
            <a:r>
              <a:rPr lang="en-US" dirty="0"/>
              <a:t>Energy Efficiency Improvements that promote conservation, economic stability and greater community resilience</a:t>
            </a:r>
          </a:p>
          <a:p>
            <a:pPr marL="285750" indent="-285750">
              <a:buFont typeface="Arial" panose="020B0604020202020204" pitchFamily="34" charset="0"/>
              <a:buChar char="•"/>
              <a:defRPr/>
            </a:pPr>
            <a:r>
              <a:rPr lang="en-US" dirty="0"/>
              <a:t>Multi-Family Rental Rehabilitation to maximize housing opportunities in our land-locked community with limited development opportunities</a:t>
            </a:r>
          </a:p>
          <a:p>
            <a:pPr marL="285750" indent="-285750">
              <a:buFont typeface="Arial" panose="020B0604020202020204" pitchFamily="34" charset="0"/>
              <a:buChar char="•"/>
              <a:defRPr/>
            </a:pPr>
            <a:r>
              <a:rPr lang="en-US" dirty="0"/>
              <a:t>Documentation of current property standards</a:t>
            </a:r>
          </a:p>
          <a:p>
            <a:pPr>
              <a:defRPr/>
            </a:pPr>
            <a:endParaRPr lang="en-US" dirty="0"/>
          </a:p>
          <a:p>
            <a:pPr>
              <a:defRPr/>
            </a:pPr>
            <a:endParaRPr lang="en-US" b="1" dirty="0"/>
          </a:p>
          <a:p>
            <a:pPr>
              <a:defRPr/>
            </a:pPr>
            <a:r>
              <a:rPr lang="en-US" b="1" u="sng" dirty="0"/>
              <a:t>FOR NEW CONSTRUCTION PROJECTS:</a:t>
            </a:r>
          </a:p>
          <a:p>
            <a:pPr>
              <a:defRPr/>
            </a:pPr>
            <a:endParaRPr lang="en-US" b="1" dirty="0"/>
          </a:p>
          <a:p>
            <a:pPr marL="285750" indent="-285750">
              <a:buFont typeface="Arial" panose="020B0604020202020204" pitchFamily="34" charset="0"/>
              <a:buChar char="•"/>
              <a:defRPr/>
            </a:pPr>
            <a:r>
              <a:rPr lang="en-US" dirty="0"/>
              <a:t>In lieu of a physical needs assessment, the applicant may provide rendering or any documents in connection with construction design if available. As a reminder, all projects must be in compliance with local laws and regulations</a:t>
            </a:r>
            <a:r>
              <a:rPr lang="en-US" sz="1400" dirty="0"/>
              <a:t>.</a:t>
            </a:r>
          </a:p>
          <a:p>
            <a:pPr>
              <a:defRPr/>
            </a:pPr>
            <a:endParaRPr lang="en-US" sz="1400" b="1" dirty="0"/>
          </a:p>
          <a:p>
            <a:pPr>
              <a:defRPr/>
            </a:pPr>
            <a:endParaRPr lang="en-US" sz="1400" b="1" dirty="0"/>
          </a:p>
          <a:p>
            <a:pPr>
              <a:defRPr/>
            </a:pPr>
            <a:endParaRPr lang="en-US" sz="1400" dirty="0"/>
          </a:p>
          <a:p>
            <a:pPr>
              <a:defRPr/>
            </a:pPr>
            <a:endParaRPr lang="en-US"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77FBF24B-F47B-A24E-7BC9-7A14B09467E1}"/>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63" name="Rectangle 4">
            <a:extLst>
              <a:ext uri="{FF2B5EF4-FFF2-40B4-BE49-F238E27FC236}">
                <a16:creationId xmlns:a16="http://schemas.microsoft.com/office/drawing/2014/main" id="{67240827-0A58-BDD7-4873-09E89F6C13B5}"/>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164" name="Rectangle 5">
            <a:extLst>
              <a:ext uri="{FF2B5EF4-FFF2-40B4-BE49-F238E27FC236}">
                <a16:creationId xmlns:a16="http://schemas.microsoft.com/office/drawing/2014/main" id="{3774611F-48E6-3ED3-DC4D-E0DFC008B2BC}"/>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2165" name="Rectangle 5">
            <a:extLst>
              <a:ext uri="{FF2B5EF4-FFF2-40B4-BE49-F238E27FC236}">
                <a16:creationId xmlns:a16="http://schemas.microsoft.com/office/drawing/2014/main" id="{43784C1C-6ACF-E73C-8C92-65BF4A5B57BB}"/>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2166" name="Title 1">
            <a:extLst>
              <a:ext uri="{FF2B5EF4-FFF2-40B4-BE49-F238E27FC236}">
                <a16:creationId xmlns:a16="http://schemas.microsoft.com/office/drawing/2014/main" id="{8F916385-1B20-DB60-B36A-D16C84F1BDF7}"/>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4400" b="1">
              <a:solidFill>
                <a:schemeClr val="bg1"/>
              </a:solidFill>
            </a:endParaRPr>
          </a:p>
        </p:txBody>
      </p:sp>
      <p:sp>
        <p:nvSpPr>
          <p:cNvPr id="92167" name="Title 1">
            <a:extLst>
              <a:ext uri="{FF2B5EF4-FFF2-40B4-BE49-F238E27FC236}">
                <a16:creationId xmlns:a16="http://schemas.microsoft.com/office/drawing/2014/main" id="{314386A3-8AB8-6DE4-C81E-848D568E52C2}"/>
              </a:ext>
            </a:extLst>
          </p:cNvPr>
          <p:cNvSpPr txBox="1">
            <a:spLocks/>
          </p:cNvSpPr>
          <p:nvPr/>
        </p:nvSpPr>
        <p:spPr bwMode="auto">
          <a:xfrm>
            <a:off x="536575" y="415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rPr>
              <a:t>SLR: Resources</a:t>
            </a:r>
          </a:p>
        </p:txBody>
      </p:sp>
      <p:sp>
        <p:nvSpPr>
          <p:cNvPr id="2" name="TextBox 1">
            <a:extLst>
              <a:ext uri="{FF2B5EF4-FFF2-40B4-BE49-F238E27FC236}">
                <a16:creationId xmlns:a16="http://schemas.microsoft.com/office/drawing/2014/main" id="{B3138D66-DE42-F782-13A2-66FA2705B62F}"/>
              </a:ext>
            </a:extLst>
          </p:cNvPr>
          <p:cNvSpPr txBox="1"/>
          <p:nvPr/>
        </p:nvSpPr>
        <p:spPr>
          <a:xfrm>
            <a:off x="561975" y="2384425"/>
            <a:ext cx="8020050" cy="3877985"/>
          </a:xfrm>
          <a:prstGeom prst="rect">
            <a:avLst/>
          </a:prstGeom>
          <a:noFill/>
        </p:spPr>
        <p:txBody>
          <a:bodyPr>
            <a:spAutoFit/>
          </a:bodyPr>
          <a:lstStyle/>
          <a:p>
            <a:pPr marL="285750" indent="-285750">
              <a:buFont typeface="Arial" panose="020B0604020202020204" pitchFamily="34" charset="0"/>
              <a:buChar char="•"/>
              <a:defRPr/>
            </a:pPr>
            <a:r>
              <a:rPr lang="en-US" sz="2400" b="1" dirty="0"/>
              <a:t>HUD Exchange has reference material that will address all requirements for all components of the SLR</a:t>
            </a:r>
          </a:p>
          <a:p>
            <a:pPr marL="285750" indent="-285750">
              <a:buFont typeface="Arial" panose="020B0604020202020204" pitchFamily="34" charset="0"/>
              <a:buChar char="•"/>
              <a:defRPr/>
            </a:pPr>
            <a:r>
              <a:rPr lang="en-US" sz="2400" b="1" dirty="0"/>
              <a:t>HUD Notice CPD-15-11: Requirements for the Development and Implementation of HOME Underwriting and Subsidy Layering Guidelines </a:t>
            </a:r>
          </a:p>
          <a:p>
            <a:pPr>
              <a:defRPr/>
            </a:pPr>
            <a:endParaRPr lang="en-US" sz="1400" b="1" dirty="0"/>
          </a:p>
          <a:p>
            <a:pPr>
              <a:defRPr/>
            </a:pPr>
            <a:endParaRPr lang="en-US" sz="1400" b="1" dirty="0"/>
          </a:p>
          <a:p>
            <a:pPr>
              <a:defRPr/>
            </a:pPr>
            <a:endParaRPr lang="en-US" sz="1400" b="1" dirty="0"/>
          </a:p>
          <a:p>
            <a:pPr>
              <a:defRPr/>
            </a:pPr>
            <a:endParaRPr lang="en-US" sz="1400" b="1" dirty="0"/>
          </a:p>
          <a:p>
            <a:pPr>
              <a:defRPr/>
            </a:pPr>
            <a:endParaRPr lang="en-US" sz="1400" b="1" dirty="0"/>
          </a:p>
          <a:p>
            <a:pPr>
              <a:defRPr/>
            </a:pPr>
            <a:endParaRPr lang="en-US" sz="1400" dirty="0"/>
          </a:p>
          <a:p>
            <a:pPr>
              <a:defRPr/>
            </a:pPr>
            <a:endParaRPr lang="en-US" dirty="0">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C1FA76E0-1DDC-40C8-8454-CB32D629DD13}"/>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1" name="Rectangle 4">
            <a:extLst>
              <a:ext uri="{FF2B5EF4-FFF2-40B4-BE49-F238E27FC236}">
                <a16:creationId xmlns:a16="http://schemas.microsoft.com/office/drawing/2014/main" id="{A4F0FC33-8718-00DA-B6D7-2F1EA6DCC4A0}"/>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4212" name="Rectangle 5">
            <a:extLst>
              <a:ext uri="{FF2B5EF4-FFF2-40B4-BE49-F238E27FC236}">
                <a16:creationId xmlns:a16="http://schemas.microsoft.com/office/drawing/2014/main" id="{C7D42C0F-BDCA-84D9-F260-C831CCC8628D}"/>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4213" name="Rectangle 5">
            <a:extLst>
              <a:ext uri="{FF2B5EF4-FFF2-40B4-BE49-F238E27FC236}">
                <a16:creationId xmlns:a16="http://schemas.microsoft.com/office/drawing/2014/main" id="{CF7C6B5F-4F88-7F8E-2C3D-F82DD8E65778}"/>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4214" name="Title 1">
            <a:extLst>
              <a:ext uri="{FF2B5EF4-FFF2-40B4-BE49-F238E27FC236}">
                <a16:creationId xmlns:a16="http://schemas.microsoft.com/office/drawing/2014/main" id="{DEB7F099-E9F4-F715-5E75-F36EE50990A3}"/>
              </a:ext>
            </a:extLst>
          </p:cNvPr>
          <p:cNvSpPr txBox="1">
            <a:spLocks/>
          </p:cNvSpPr>
          <p:nvPr/>
        </p:nvSpPr>
        <p:spPr bwMode="auto">
          <a:xfrm>
            <a:off x="398463" y="279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chemeClr val="bg1"/>
                </a:solidFill>
              </a:rPr>
              <a:t>Application Submittal</a:t>
            </a:r>
          </a:p>
        </p:txBody>
      </p:sp>
      <p:sp>
        <p:nvSpPr>
          <p:cNvPr id="94215" name="Content Placeholder 2">
            <a:extLst>
              <a:ext uri="{FF2B5EF4-FFF2-40B4-BE49-F238E27FC236}">
                <a16:creationId xmlns:a16="http://schemas.microsoft.com/office/drawing/2014/main" id="{861FFEE9-F990-0F86-0B27-9D6B7A727099}"/>
              </a:ext>
            </a:extLst>
          </p:cNvPr>
          <p:cNvSpPr txBox="1">
            <a:spLocks/>
          </p:cNvSpPr>
          <p:nvPr/>
        </p:nvSpPr>
        <p:spPr bwMode="auto">
          <a:xfrm>
            <a:off x="360363" y="1665288"/>
            <a:ext cx="84788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400"/>
              <a:t>Applications submitted online through Neighborly.</a:t>
            </a:r>
          </a:p>
          <a:p>
            <a:r>
              <a:rPr lang="en-US" altLang="en-US" sz="2400"/>
              <a:t>Access applications:</a:t>
            </a:r>
          </a:p>
          <a:p>
            <a:pPr lvl="1"/>
            <a:r>
              <a:rPr lang="en-US" altLang="en-US" sz="2000"/>
              <a:t>Directly at: </a:t>
            </a:r>
            <a:r>
              <a:rPr lang="en-US" altLang="en-US" sz="2000">
                <a:hlinkClick r:id="rId3"/>
              </a:rPr>
              <a:t>https://portal.neighborlysoftware.com/MIAMIBEACHFL/Participant</a:t>
            </a:r>
            <a:endParaRPr lang="en-US" altLang="en-US" sz="2000"/>
          </a:p>
          <a:p>
            <a:r>
              <a:rPr lang="en-US" altLang="en-US" sz="2400"/>
              <a:t>Access Application Information &amp; Guidance document via City website: </a:t>
            </a:r>
            <a:r>
              <a:rPr lang="en-US" altLang="en-US" sz="2000">
                <a:hlinkClick r:id="rId4"/>
              </a:rPr>
              <a:t>https://www.miamibeachfl.gov/city-hall/housing-and-community-development/housing-and-community/housing-services/</a:t>
            </a:r>
            <a:r>
              <a:rPr lang="en-US" altLang="en-US" sz="20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1F8160BE-B638-4065-F6EA-F1FE7F8B1EA6}"/>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59" name="Rectangle 4">
            <a:extLst>
              <a:ext uri="{FF2B5EF4-FFF2-40B4-BE49-F238E27FC236}">
                <a16:creationId xmlns:a16="http://schemas.microsoft.com/office/drawing/2014/main" id="{9481A838-95F7-5181-ADE4-318F03EE8C2E}"/>
              </a:ext>
            </a:extLst>
          </p:cNvPr>
          <p:cNvSpPr>
            <a:spLocks noChangeArrowheads="1"/>
          </p:cNvSpPr>
          <p:nvPr/>
        </p:nvSpPr>
        <p:spPr bwMode="auto">
          <a:xfrm>
            <a:off x="0" y="0"/>
            <a:ext cx="9144000" cy="1143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60" name="Rectangle 5">
            <a:extLst>
              <a:ext uri="{FF2B5EF4-FFF2-40B4-BE49-F238E27FC236}">
                <a16:creationId xmlns:a16="http://schemas.microsoft.com/office/drawing/2014/main" id="{F92C2D54-8BB3-B948-B833-416B95A3A424}"/>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6261" name="Rectangle 5">
            <a:extLst>
              <a:ext uri="{FF2B5EF4-FFF2-40B4-BE49-F238E27FC236}">
                <a16:creationId xmlns:a16="http://schemas.microsoft.com/office/drawing/2014/main" id="{148D37F3-F8E8-78E6-B760-C427006E2FED}"/>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6262" name="Title 1">
            <a:extLst>
              <a:ext uri="{FF2B5EF4-FFF2-40B4-BE49-F238E27FC236}">
                <a16:creationId xmlns:a16="http://schemas.microsoft.com/office/drawing/2014/main" id="{365F5916-3585-7C73-9E5E-1FAE6FC7951F}"/>
              </a:ext>
            </a:extLst>
          </p:cNvPr>
          <p:cNvSpPr txBox="1">
            <a:spLocks/>
          </p:cNvSpPr>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The Application</a:t>
            </a:r>
          </a:p>
        </p:txBody>
      </p:sp>
      <p:sp>
        <p:nvSpPr>
          <p:cNvPr id="2" name="Rectangle 1">
            <a:extLst>
              <a:ext uri="{FF2B5EF4-FFF2-40B4-BE49-F238E27FC236}">
                <a16:creationId xmlns:a16="http://schemas.microsoft.com/office/drawing/2014/main" id="{85E94920-5E10-A913-8DAF-3DAC8C67B103}"/>
              </a:ext>
            </a:extLst>
          </p:cNvPr>
          <p:cNvSpPr/>
          <p:nvPr/>
        </p:nvSpPr>
        <p:spPr>
          <a:xfrm>
            <a:off x="5715000" y="2400300"/>
            <a:ext cx="7620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6" descr="Graphical user interface, application&#10;&#10;Description automatically generated">
            <a:extLst>
              <a:ext uri="{FF2B5EF4-FFF2-40B4-BE49-F238E27FC236}">
                <a16:creationId xmlns:a16="http://schemas.microsoft.com/office/drawing/2014/main" id="{85DE5316-730F-594A-D5BE-0D5751FB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140912"/>
            <a:ext cx="7304205" cy="53876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1F8160BE-B638-4065-F6EA-F1FE7F8B1EA6}"/>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59" name="Rectangle 4">
            <a:extLst>
              <a:ext uri="{FF2B5EF4-FFF2-40B4-BE49-F238E27FC236}">
                <a16:creationId xmlns:a16="http://schemas.microsoft.com/office/drawing/2014/main" id="{9481A838-95F7-5181-ADE4-318F03EE8C2E}"/>
              </a:ext>
            </a:extLst>
          </p:cNvPr>
          <p:cNvSpPr>
            <a:spLocks noChangeArrowheads="1"/>
          </p:cNvSpPr>
          <p:nvPr/>
        </p:nvSpPr>
        <p:spPr bwMode="auto">
          <a:xfrm>
            <a:off x="0" y="0"/>
            <a:ext cx="9144000" cy="1143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60" name="Rectangle 5">
            <a:extLst>
              <a:ext uri="{FF2B5EF4-FFF2-40B4-BE49-F238E27FC236}">
                <a16:creationId xmlns:a16="http://schemas.microsoft.com/office/drawing/2014/main" id="{F92C2D54-8BB3-B948-B833-416B95A3A424}"/>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6261" name="Rectangle 5">
            <a:extLst>
              <a:ext uri="{FF2B5EF4-FFF2-40B4-BE49-F238E27FC236}">
                <a16:creationId xmlns:a16="http://schemas.microsoft.com/office/drawing/2014/main" id="{148D37F3-F8E8-78E6-B760-C427006E2FED}"/>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6262" name="Title 1">
            <a:extLst>
              <a:ext uri="{FF2B5EF4-FFF2-40B4-BE49-F238E27FC236}">
                <a16:creationId xmlns:a16="http://schemas.microsoft.com/office/drawing/2014/main" id="{365F5916-3585-7C73-9E5E-1FAE6FC7951F}"/>
              </a:ext>
            </a:extLst>
          </p:cNvPr>
          <p:cNvSpPr txBox="1">
            <a:spLocks/>
          </p:cNvSpPr>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The Application</a:t>
            </a:r>
          </a:p>
        </p:txBody>
      </p:sp>
      <p:sp>
        <p:nvSpPr>
          <p:cNvPr id="2" name="Rectangle 1">
            <a:extLst>
              <a:ext uri="{FF2B5EF4-FFF2-40B4-BE49-F238E27FC236}">
                <a16:creationId xmlns:a16="http://schemas.microsoft.com/office/drawing/2014/main" id="{85E94920-5E10-A913-8DAF-3DAC8C67B103}"/>
              </a:ext>
            </a:extLst>
          </p:cNvPr>
          <p:cNvSpPr/>
          <p:nvPr/>
        </p:nvSpPr>
        <p:spPr>
          <a:xfrm>
            <a:off x="5715000" y="2400300"/>
            <a:ext cx="7620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a:extLst>
              <a:ext uri="{FF2B5EF4-FFF2-40B4-BE49-F238E27FC236}">
                <a16:creationId xmlns:a16="http://schemas.microsoft.com/office/drawing/2014/main" id="{4D6F2633-8C2C-ABF9-E0C9-2F8C68C3FF77}"/>
              </a:ext>
            </a:extLst>
          </p:cNvPr>
          <p:cNvSpPr txBox="1"/>
          <p:nvPr/>
        </p:nvSpPr>
        <p:spPr>
          <a:xfrm>
            <a:off x="228600" y="3962400"/>
            <a:ext cx="8610600" cy="2585323"/>
          </a:xfrm>
          <a:prstGeom prst="rect">
            <a:avLst/>
          </a:prstGeom>
          <a:noFill/>
        </p:spPr>
        <p:txBody>
          <a:bodyPr wrap="square" rtlCol="0">
            <a:spAutoFit/>
          </a:bodyPr>
          <a:lstStyle/>
          <a:p>
            <a:r>
              <a:rPr lang="en-US"/>
              <a:t>Applications for CDBG public services are submitted under the “Public Service” application. </a:t>
            </a:r>
          </a:p>
          <a:p>
            <a:endParaRPr lang="en-US"/>
          </a:p>
          <a:p>
            <a:r>
              <a:rPr lang="en-US"/>
              <a:t>Applications for CDBG and HOME housing projects are submitted under the “Affordable Housing” application. </a:t>
            </a:r>
          </a:p>
          <a:p>
            <a:endParaRPr lang="en-US"/>
          </a:p>
          <a:p>
            <a:r>
              <a:rPr lang="en-US"/>
              <a:t>Applications for CDBG Economic Development Activities are submitted under the “Economic Development” application. </a:t>
            </a:r>
          </a:p>
          <a:p>
            <a:endParaRPr lang="en-US"/>
          </a:p>
        </p:txBody>
      </p:sp>
      <p:pic>
        <p:nvPicPr>
          <p:cNvPr id="6" name="Picture 5" descr="Graphical user interface, application">
            <a:extLst>
              <a:ext uri="{FF2B5EF4-FFF2-40B4-BE49-F238E27FC236}">
                <a16:creationId xmlns:a16="http://schemas.microsoft.com/office/drawing/2014/main" id="{BB8A1C57-BCDB-05E6-F190-4E392A577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2279936"/>
          </a:xfrm>
          <a:prstGeom prst="rect">
            <a:avLst/>
          </a:prstGeom>
        </p:spPr>
      </p:pic>
      <p:pic>
        <p:nvPicPr>
          <p:cNvPr id="8" name="Picture 7">
            <a:extLst>
              <a:ext uri="{FF2B5EF4-FFF2-40B4-BE49-F238E27FC236}">
                <a16:creationId xmlns:a16="http://schemas.microsoft.com/office/drawing/2014/main" id="{2E0E9456-0BFA-6F9D-8886-225629DED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35120"/>
            <a:ext cx="9144000" cy="511609"/>
          </a:xfrm>
          <a:prstGeom prst="rect">
            <a:avLst/>
          </a:prstGeom>
        </p:spPr>
      </p:pic>
    </p:spTree>
    <p:extLst>
      <p:ext uri="{BB962C8B-B14F-4D97-AF65-F5344CB8AC3E}">
        <p14:creationId xmlns:p14="http://schemas.microsoft.com/office/powerpoint/2010/main" val="295145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1F8160BE-B638-4065-F6EA-F1FE7F8B1EA6}"/>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59" name="Rectangle 4">
            <a:extLst>
              <a:ext uri="{FF2B5EF4-FFF2-40B4-BE49-F238E27FC236}">
                <a16:creationId xmlns:a16="http://schemas.microsoft.com/office/drawing/2014/main" id="{9481A838-95F7-5181-ADE4-318F03EE8C2E}"/>
              </a:ext>
            </a:extLst>
          </p:cNvPr>
          <p:cNvSpPr>
            <a:spLocks noChangeArrowheads="1"/>
          </p:cNvSpPr>
          <p:nvPr/>
        </p:nvSpPr>
        <p:spPr bwMode="auto">
          <a:xfrm>
            <a:off x="0" y="0"/>
            <a:ext cx="9144000" cy="1143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60" name="Rectangle 5">
            <a:extLst>
              <a:ext uri="{FF2B5EF4-FFF2-40B4-BE49-F238E27FC236}">
                <a16:creationId xmlns:a16="http://schemas.microsoft.com/office/drawing/2014/main" id="{F92C2D54-8BB3-B948-B833-416B95A3A424}"/>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6261" name="Rectangle 5">
            <a:extLst>
              <a:ext uri="{FF2B5EF4-FFF2-40B4-BE49-F238E27FC236}">
                <a16:creationId xmlns:a16="http://schemas.microsoft.com/office/drawing/2014/main" id="{148D37F3-F8E8-78E6-B760-C427006E2FED}"/>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96262" name="Title 1">
            <a:extLst>
              <a:ext uri="{FF2B5EF4-FFF2-40B4-BE49-F238E27FC236}">
                <a16:creationId xmlns:a16="http://schemas.microsoft.com/office/drawing/2014/main" id="{365F5916-3585-7C73-9E5E-1FAE6FC7951F}"/>
              </a:ext>
            </a:extLst>
          </p:cNvPr>
          <p:cNvSpPr txBox="1">
            <a:spLocks/>
          </p:cNvSpPr>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The Application</a:t>
            </a:r>
          </a:p>
        </p:txBody>
      </p:sp>
      <p:sp>
        <p:nvSpPr>
          <p:cNvPr id="2" name="Rectangle 1">
            <a:extLst>
              <a:ext uri="{FF2B5EF4-FFF2-40B4-BE49-F238E27FC236}">
                <a16:creationId xmlns:a16="http://schemas.microsoft.com/office/drawing/2014/main" id="{85E94920-5E10-A913-8DAF-3DAC8C67B103}"/>
              </a:ext>
            </a:extLst>
          </p:cNvPr>
          <p:cNvSpPr/>
          <p:nvPr/>
        </p:nvSpPr>
        <p:spPr>
          <a:xfrm>
            <a:off x="5715000" y="2400300"/>
            <a:ext cx="762000"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ext Placeholder 7">
            <a:extLst>
              <a:ext uri="{FF2B5EF4-FFF2-40B4-BE49-F238E27FC236}">
                <a16:creationId xmlns:a16="http://schemas.microsoft.com/office/drawing/2014/main" id="{CB84D7E4-9B3F-BC77-228C-29EF3FEA3810}"/>
              </a:ext>
            </a:extLst>
          </p:cNvPr>
          <p:cNvSpPr>
            <a:spLocks noGrp="1"/>
          </p:cNvSpPr>
          <p:nvPr>
            <p:ph type="body" sz="half" idx="2"/>
          </p:nvPr>
        </p:nvSpPr>
        <p:spPr>
          <a:xfrm>
            <a:off x="449263" y="1357313"/>
            <a:ext cx="8153400" cy="3367087"/>
          </a:xfrm>
        </p:spPr>
        <p:txBody>
          <a:bodyPr/>
          <a:lstStyle/>
          <a:p>
            <a:pPr>
              <a:defRPr/>
            </a:pPr>
            <a:r>
              <a:rPr lang="en-US" sz="1600"/>
              <a:t>Once you login, you will be asked to enter your agency name. Click submit and you will be directed to section for General Information. </a:t>
            </a:r>
          </a:p>
          <a:p>
            <a:pPr>
              <a:defRPr/>
            </a:pPr>
            <a:endParaRPr lang="en-US"/>
          </a:p>
          <a:p>
            <a:pPr>
              <a:defRPr/>
            </a:pPr>
            <a:r>
              <a:rPr lang="en-US" sz="1600"/>
              <a:t>Completing Each Section</a:t>
            </a:r>
          </a:p>
          <a:p>
            <a:pPr marL="285750" indent="-285750">
              <a:buFont typeface="Arial" panose="020B0604020202020204" pitchFamily="34" charset="0"/>
              <a:buChar char="•"/>
              <a:defRPr/>
            </a:pPr>
            <a:r>
              <a:rPr lang="en-US" sz="1600"/>
              <a:t>At the bottom of each screen you have the option to Save or Complete &amp; Continue to the next section.</a:t>
            </a:r>
          </a:p>
          <a:p>
            <a:pPr marL="742950" lvl="1" indent="-285750">
              <a:buFont typeface="Arial" panose="020B0604020202020204" pitchFamily="34" charset="0"/>
              <a:buChar char="•"/>
              <a:defRPr/>
            </a:pPr>
            <a:r>
              <a:rPr lang="en-US" sz="1400"/>
              <a:t>Complete &amp; Continue will allow you to move onto the next section</a:t>
            </a:r>
          </a:p>
          <a:p>
            <a:pPr marL="742950" lvl="1" indent="-285750">
              <a:buFont typeface="Arial" panose="020B0604020202020204" pitchFamily="34" charset="0"/>
              <a:buChar char="•"/>
              <a:defRPr/>
            </a:pPr>
            <a:r>
              <a:rPr lang="en-US" sz="1400"/>
              <a:t>Staff can reopen a section that was accidentally completed</a:t>
            </a:r>
          </a:p>
          <a:p>
            <a:pPr marL="742950" lvl="1" indent="-285750">
              <a:buFont typeface="Arial" panose="020B0604020202020204" pitchFamily="34" charset="0"/>
              <a:buChar char="•"/>
              <a:defRPr/>
            </a:pPr>
            <a:r>
              <a:rPr lang="en-US" sz="1400"/>
              <a:t>Answers are </a:t>
            </a:r>
            <a:r>
              <a:rPr lang="en-US" sz="1400" u="sng"/>
              <a:t>not </a:t>
            </a:r>
            <a:r>
              <a:rPr lang="en-US" sz="1400"/>
              <a:t>automatically saved. You must click on the Save button at the bottom of each screen. </a:t>
            </a:r>
            <a:endParaRPr lang="en-US" sz="1400" u="sng"/>
          </a:p>
        </p:txBody>
      </p:sp>
      <p:pic>
        <p:nvPicPr>
          <p:cNvPr id="96265" name="Picture 9" descr="A picture containing graphical user interface&#10;&#10;Description automatically generated">
            <a:extLst>
              <a:ext uri="{FF2B5EF4-FFF2-40B4-BE49-F238E27FC236}">
                <a16:creationId xmlns:a16="http://schemas.microsoft.com/office/drawing/2014/main" id="{0B0BD600-4D2E-8158-6203-2D6F7E3E3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4279900"/>
            <a:ext cx="64770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118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80B9A9C9-A636-E3F0-10C1-6D11C6239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306"/>
            <a:ext cx="9144000" cy="5699388"/>
          </a:xfrm>
          <a:prstGeom prst="rect">
            <a:avLst/>
          </a:prstGeom>
        </p:spPr>
      </p:pic>
      <p:sp>
        <p:nvSpPr>
          <p:cNvPr id="9" name="TextBox 8">
            <a:extLst>
              <a:ext uri="{FF2B5EF4-FFF2-40B4-BE49-F238E27FC236}">
                <a16:creationId xmlns:a16="http://schemas.microsoft.com/office/drawing/2014/main" id="{7752D032-8EE8-FA4B-1175-B9897D7DFB42}"/>
              </a:ext>
            </a:extLst>
          </p:cNvPr>
          <p:cNvSpPr txBox="1"/>
          <p:nvPr/>
        </p:nvSpPr>
        <p:spPr>
          <a:xfrm>
            <a:off x="2085975" y="3483917"/>
            <a:ext cx="2581275" cy="4616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Select ‘Users’ to grant access and collaborate on the application</a:t>
            </a:r>
          </a:p>
        </p:txBody>
      </p:sp>
      <p:cxnSp>
        <p:nvCxnSpPr>
          <p:cNvPr id="11" name="Straight Arrow Connector 10">
            <a:extLst>
              <a:ext uri="{FF2B5EF4-FFF2-40B4-BE49-F238E27FC236}">
                <a16:creationId xmlns:a16="http://schemas.microsoft.com/office/drawing/2014/main" id="{FF3CB699-85F0-959A-4274-C0B65CEB14B7}"/>
              </a:ext>
            </a:extLst>
          </p:cNvPr>
          <p:cNvCxnSpPr/>
          <p:nvPr/>
        </p:nvCxnSpPr>
        <p:spPr>
          <a:xfrm flipH="1" flipV="1">
            <a:off x="285750" y="1171575"/>
            <a:ext cx="1800225" cy="2257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3215219-3731-D25D-A68B-393DFB6F1A0D}"/>
              </a:ext>
            </a:extLst>
          </p:cNvPr>
          <p:cNvSpPr/>
          <p:nvPr/>
        </p:nvSpPr>
        <p:spPr>
          <a:xfrm>
            <a:off x="0" y="885825"/>
            <a:ext cx="342900" cy="3524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002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163DB6B1-AFBE-EF4B-972C-7AF74F85B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872"/>
            <a:ext cx="9144000" cy="5034256"/>
          </a:xfrm>
          <a:prstGeom prst="rect">
            <a:avLst/>
          </a:prstGeom>
        </p:spPr>
      </p:pic>
    </p:spTree>
    <p:extLst>
      <p:ext uri="{BB962C8B-B14F-4D97-AF65-F5344CB8AC3E}">
        <p14:creationId xmlns:p14="http://schemas.microsoft.com/office/powerpoint/2010/main" val="3844112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E11AD86-C8B0-0544-5AA1-8B179895C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5997"/>
            <a:ext cx="9144000" cy="5386006"/>
          </a:xfrm>
          <a:prstGeom prst="rect">
            <a:avLst/>
          </a:prstGeom>
        </p:spPr>
      </p:pic>
    </p:spTree>
    <p:extLst>
      <p:ext uri="{BB962C8B-B14F-4D97-AF65-F5344CB8AC3E}">
        <p14:creationId xmlns:p14="http://schemas.microsoft.com/office/powerpoint/2010/main" val="1641088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email&#10;&#10;Description automatically generated">
            <a:extLst>
              <a:ext uri="{FF2B5EF4-FFF2-40B4-BE49-F238E27FC236}">
                <a16:creationId xmlns:a16="http://schemas.microsoft.com/office/drawing/2014/main" id="{D1FF5E7F-6AD6-F35B-9965-5435D5FE8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6322"/>
            <a:ext cx="9144000" cy="4365356"/>
          </a:xfrm>
          <a:prstGeom prst="rect">
            <a:avLst/>
          </a:prstGeom>
        </p:spPr>
      </p:pic>
    </p:spTree>
    <p:extLst>
      <p:ext uri="{BB962C8B-B14F-4D97-AF65-F5344CB8AC3E}">
        <p14:creationId xmlns:p14="http://schemas.microsoft.com/office/powerpoint/2010/main" val="228028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F27A1129-B643-253A-D5B7-16C58B5D6758}"/>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FF"/>
              </a:solidFill>
            </a:endParaRPr>
          </a:p>
        </p:txBody>
      </p:sp>
      <p:sp>
        <p:nvSpPr>
          <p:cNvPr id="10243" name="Rectangle 4">
            <a:extLst>
              <a:ext uri="{FF2B5EF4-FFF2-40B4-BE49-F238E27FC236}">
                <a16:creationId xmlns:a16="http://schemas.microsoft.com/office/drawing/2014/main" id="{2806D874-4EBE-35B3-D657-95DDA1520BE3}"/>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4" name="Rectangle 5">
            <a:extLst>
              <a:ext uri="{FF2B5EF4-FFF2-40B4-BE49-F238E27FC236}">
                <a16:creationId xmlns:a16="http://schemas.microsoft.com/office/drawing/2014/main" id="{F679845E-5D98-7398-B0EC-977C0FB20C97}"/>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0245" name="Rectangle 5">
            <a:extLst>
              <a:ext uri="{FF2B5EF4-FFF2-40B4-BE49-F238E27FC236}">
                <a16:creationId xmlns:a16="http://schemas.microsoft.com/office/drawing/2014/main" id="{6B8F7C73-4E26-BA11-41BD-A0F895C97064}"/>
              </a:ext>
            </a:extLst>
          </p:cNvPr>
          <p:cNvSpPr>
            <a:spLocks noChangeArrowheads="1"/>
          </p:cNvSpPr>
          <p:nvPr/>
        </p:nvSpPr>
        <p:spPr bwMode="auto">
          <a:xfrm>
            <a:off x="152400" y="457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0246" name="Title 1">
            <a:extLst>
              <a:ext uri="{FF2B5EF4-FFF2-40B4-BE49-F238E27FC236}">
                <a16:creationId xmlns:a16="http://schemas.microsoft.com/office/drawing/2014/main" id="{44ACECD7-04FD-7E74-0166-7903BFEFEDAC}"/>
              </a:ext>
            </a:extLst>
          </p:cNvPr>
          <p:cNvSpPr txBox="1">
            <a:spLocks/>
          </p:cNvSpPr>
          <p:nvPr/>
        </p:nvSpPr>
        <p:spPr bwMode="auto">
          <a:xfrm>
            <a:off x="0" y="304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chemeClr val="bg1"/>
                </a:solidFill>
              </a:rPr>
              <a:t>Estimated Amount of Funding Available</a:t>
            </a:r>
          </a:p>
        </p:txBody>
      </p:sp>
      <p:sp>
        <p:nvSpPr>
          <p:cNvPr id="10247" name="TextBox 2">
            <a:extLst>
              <a:ext uri="{FF2B5EF4-FFF2-40B4-BE49-F238E27FC236}">
                <a16:creationId xmlns:a16="http://schemas.microsoft.com/office/drawing/2014/main" id="{CF20AFB8-24AB-2D39-401C-5CC5E037087E}"/>
              </a:ext>
            </a:extLst>
          </p:cNvPr>
          <p:cNvSpPr txBox="1">
            <a:spLocks noChangeArrowheads="1"/>
          </p:cNvSpPr>
          <p:nvPr/>
        </p:nvSpPr>
        <p:spPr bwMode="auto">
          <a:xfrm>
            <a:off x="152400" y="5445125"/>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APPLICATION DISCLAIMER</a:t>
            </a:r>
          </a:p>
        </p:txBody>
      </p:sp>
      <p:sp>
        <p:nvSpPr>
          <p:cNvPr id="10248" name="TextBox 3">
            <a:extLst>
              <a:ext uri="{FF2B5EF4-FFF2-40B4-BE49-F238E27FC236}">
                <a16:creationId xmlns:a16="http://schemas.microsoft.com/office/drawing/2014/main" id="{0DDD1A92-A3F2-6F4C-2E67-36117C7C3E3C}"/>
              </a:ext>
            </a:extLst>
          </p:cNvPr>
          <p:cNvSpPr txBox="1">
            <a:spLocks noChangeArrowheads="1"/>
          </p:cNvSpPr>
          <p:nvPr/>
        </p:nvSpPr>
        <p:spPr bwMode="auto">
          <a:xfrm>
            <a:off x="174625" y="5845175"/>
            <a:ext cx="8494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400"/>
              <a:t>This solicitation is subject to the award of funds from the United States Department of Housing and Urban Development (HUD). </a:t>
            </a:r>
          </a:p>
        </p:txBody>
      </p:sp>
      <p:pic>
        <p:nvPicPr>
          <p:cNvPr id="7" name="Picture 6" descr="A blue and white table with numbers and text&#10;&#10;AI-generated content may be incorrect.">
            <a:extLst>
              <a:ext uri="{FF2B5EF4-FFF2-40B4-BE49-F238E27FC236}">
                <a16:creationId xmlns:a16="http://schemas.microsoft.com/office/drawing/2014/main" id="{5DA531D9-A749-ABE6-225E-6FD6F434A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8812466" cy="1828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Teams&#10;&#10;Description automatically generated">
            <a:extLst>
              <a:ext uri="{FF2B5EF4-FFF2-40B4-BE49-F238E27FC236}">
                <a16:creationId xmlns:a16="http://schemas.microsoft.com/office/drawing/2014/main" id="{9D05E19B-89CA-9AD9-D1F2-2B87E860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4779"/>
            <a:ext cx="9144000" cy="4368441"/>
          </a:xfrm>
          <a:prstGeom prst="rect">
            <a:avLst/>
          </a:prstGeom>
        </p:spPr>
      </p:pic>
    </p:spTree>
    <p:extLst>
      <p:ext uri="{BB962C8B-B14F-4D97-AF65-F5344CB8AC3E}">
        <p14:creationId xmlns:p14="http://schemas.microsoft.com/office/powerpoint/2010/main" val="25918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5AF7BA-0B41-76ED-96A3-04D5D2642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196"/>
            <a:ext cx="9144000" cy="5461608"/>
          </a:xfrm>
          <a:prstGeom prst="rect">
            <a:avLst/>
          </a:prstGeom>
        </p:spPr>
      </p:pic>
    </p:spTree>
    <p:extLst>
      <p:ext uri="{BB962C8B-B14F-4D97-AF65-F5344CB8AC3E}">
        <p14:creationId xmlns:p14="http://schemas.microsoft.com/office/powerpoint/2010/main" val="1205720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CDCD0FC4-4E04-0224-1F5B-61127C7F2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2087"/>
            <a:ext cx="9144000" cy="4213825"/>
          </a:xfrm>
          <a:prstGeom prst="rect">
            <a:avLst/>
          </a:prstGeom>
        </p:spPr>
      </p:pic>
    </p:spTree>
    <p:extLst>
      <p:ext uri="{BB962C8B-B14F-4D97-AF65-F5344CB8AC3E}">
        <p14:creationId xmlns:p14="http://schemas.microsoft.com/office/powerpoint/2010/main" val="743378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able&#10;&#10;Description automatically generated">
            <a:extLst>
              <a:ext uri="{FF2B5EF4-FFF2-40B4-BE49-F238E27FC236}">
                <a16:creationId xmlns:a16="http://schemas.microsoft.com/office/drawing/2014/main" id="{24315515-1CA7-DC6E-46E9-67E31D69B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2350"/>
            <a:ext cx="9144000" cy="4273300"/>
          </a:xfrm>
          <a:prstGeom prst="rect">
            <a:avLst/>
          </a:prstGeom>
        </p:spPr>
      </p:pic>
    </p:spTree>
    <p:extLst>
      <p:ext uri="{BB962C8B-B14F-4D97-AF65-F5344CB8AC3E}">
        <p14:creationId xmlns:p14="http://schemas.microsoft.com/office/powerpoint/2010/main" val="1074060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5DA8B8A0-6E8C-CADD-2269-961959209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4510"/>
            <a:ext cx="9144000" cy="4068980"/>
          </a:xfrm>
          <a:prstGeom prst="rect">
            <a:avLst/>
          </a:prstGeom>
        </p:spPr>
      </p:pic>
    </p:spTree>
    <p:extLst>
      <p:ext uri="{BB962C8B-B14F-4D97-AF65-F5344CB8AC3E}">
        <p14:creationId xmlns:p14="http://schemas.microsoft.com/office/powerpoint/2010/main" val="3248774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B3F8711-0DAF-308B-D12A-C7DB71E5F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2326"/>
            <a:ext cx="9144000" cy="3953347"/>
          </a:xfrm>
          <a:prstGeom prst="rect">
            <a:avLst/>
          </a:prstGeom>
        </p:spPr>
      </p:pic>
    </p:spTree>
    <p:extLst>
      <p:ext uri="{BB962C8B-B14F-4D97-AF65-F5344CB8AC3E}">
        <p14:creationId xmlns:p14="http://schemas.microsoft.com/office/powerpoint/2010/main" val="3731738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CD9C5E36-B848-7D78-2D5C-E8A33EA28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9451"/>
            <a:ext cx="9144000" cy="2599097"/>
          </a:xfrm>
          <a:prstGeom prst="rect">
            <a:avLst/>
          </a:prstGeom>
        </p:spPr>
      </p:pic>
    </p:spTree>
    <p:extLst>
      <p:ext uri="{BB962C8B-B14F-4D97-AF65-F5344CB8AC3E}">
        <p14:creationId xmlns:p14="http://schemas.microsoft.com/office/powerpoint/2010/main" val="3168610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7C2834A-A837-1D73-54EC-A0C23AF3C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316"/>
            <a:ext cx="9144000" cy="2991368"/>
          </a:xfrm>
          <a:prstGeom prst="rect">
            <a:avLst/>
          </a:prstGeom>
        </p:spPr>
      </p:pic>
    </p:spTree>
    <p:extLst>
      <p:ext uri="{BB962C8B-B14F-4D97-AF65-F5344CB8AC3E}">
        <p14:creationId xmlns:p14="http://schemas.microsoft.com/office/powerpoint/2010/main" val="460839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ECB0FF47-0111-9B11-598A-74859880AF73}"/>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451" name="Rectangle 4">
            <a:extLst>
              <a:ext uri="{FF2B5EF4-FFF2-40B4-BE49-F238E27FC236}">
                <a16:creationId xmlns:a16="http://schemas.microsoft.com/office/drawing/2014/main" id="{C52CE8BB-BCE7-32F6-7142-674A9CA4F196}"/>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452" name="Rectangle 5">
            <a:extLst>
              <a:ext uri="{FF2B5EF4-FFF2-40B4-BE49-F238E27FC236}">
                <a16:creationId xmlns:a16="http://schemas.microsoft.com/office/drawing/2014/main" id="{584C79E5-6C51-6CDC-F353-D6A57673A94D}"/>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04453" name="Title 1">
            <a:extLst>
              <a:ext uri="{FF2B5EF4-FFF2-40B4-BE49-F238E27FC236}">
                <a16:creationId xmlns:a16="http://schemas.microsoft.com/office/drawing/2014/main" id="{CDE4FA8E-DB73-87A5-86C6-C28F56739CEB}"/>
              </a:ext>
            </a:extLst>
          </p:cNvPr>
          <p:cNvSpPr txBox="1">
            <a:spLocks/>
          </p:cNvSpPr>
          <p:nvPr/>
        </p:nvSpPr>
        <p:spPr bwMode="auto">
          <a:xfrm>
            <a:off x="228600" y="268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a:solidFill>
                  <a:schemeClr val="bg1"/>
                </a:solidFill>
              </a:rPr>
              <a:t>Questions &amp; Answers</a:t>
            </a:r>
          </a:p>
        </p:txBody>
      </p:sp>
      <p:sp>
        <p:nvSpPr>
          <p:cNvPr id="104454" name="TextBox 9">
            <a:extLst>
              <a:ext uri="{FF2B5EF4-FFF2-40B4-BE49-F238E27FC236}">
                <a16:creationId xmlns:a16="http://schemas.microsoft.com/office/drawing/2014/main" id="{2C5B1569-C9EC-0EB5-26F5-B298A0B16CAE}"/>
              </a:ext>
            </a:extLst>
          </p:cNvPr>
          <p:cNvSpPr txBox="1">
            <a:spLocks noChangeArrowheads="1"/>
          </p:cNvSpPr>
          <p:nvPr/>
        </p:nvSpPr>
        <p:spPr bwMode="auto">
          <a:xfrm>
            <a:off x="646113" y="5976938"/>
            <a:ext cx="8153400" cy="369887"/>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The Take Away: </a:t>
            </a:r>
            <a:r>
              <a:rPr lang="en-US" altLang="en-US" sz="1800"/>
              <a:t>We are here to ensure your successful application.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25A3179-9286-BF3E-5944-82C84A7ABA3C}"/>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1" name="Rectangle 4">
            <a:extLst>
              <a:ext uri="{FF2B5EF4-FFF2-40B4-BE49-F238E27FC236}">
                <a16:creationId xmlns:a16="http://schemas.microsoft.com/office/drawing/2014/main" id="{2D7D8637-902B-0783-3A7F-DB5CBB5C8500}"/>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2" name="Rectangle 5">
            <a:extLst>
              <a:ext uri="{FF2B5EF4-FFF2-40B4-BE49-F238E27FC236}">
                <a16:creationId xmlns:a16="http://schemas.microsoft.com/office/drawing/2014/main" id="{A5AF4A3C-ECC1-B661-2DEE-8FD9B66CC73C}"/>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2293" name="Rectangle 5">
            <a:extLst>
              <a:ext uri="{FF2B5EF4-FFF2-40B4-BE49-F238E27FC236}">
                <a16:creationId xmlns:a16="http://schemas.microsoft.com/office/drawing/2014/main" id="{08300DE9-6FA6-82BA-B77F-5A045D309AEE}"/>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2294" name="Title 1">
            <a:extLst>
              <a:ext uri="{FF2B5EF4-FFF2-40B4-BE49-F238E27FC236}">
                <a16:creationId xmlns:a16="http://schemas.microsoft.com/office/drawing/2014/main" id="{FC0561B1-89C3-6270-6284-8B67F9BD7B6B}"/>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Timeline</a:t>
            </a:r>
          </a:p>
        </p:txBody>
      </p:sp>
      <p:pic>
        <p:nvPicPr>
          <p:cNvPr id="7" name="Picture 6" descr="A close-up of a list&#10;&#10;AI-generated content may be incorrect.">
            <a:extLst>
              <a:ext uri="{FF2B5EF4-FFF2-40B4-BE49-F238E27FC236}">
                <a16:creationId xmlns:a16="http://schemas.microsoft.com/office/drawing/2014/main" id="{64166564-71E8-D21B-5833-01E30F348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2" y="2232025"/>
            <a:ext cx="8942516" cy="2926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A94BD47A-79A9-EE18-A2FA-74A9B68A722C}"/>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39" name="Rectangle 4">
            <a:extLst>
              <a:ext uri="{FF2B5EF4-FFF2-40B4-BE49-F238E27FC236}">
                <a16:creationId xmlns:a16="http://schemas.microsoft.com/office/drawing/2014/main" id="{11A3A8ED-1621-01FE-FC81-45CBC5247A07}"/>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340" name="Rectangle 5">
            <a:extLst>
              <a:ext uri="{FF2B5EF4-FFF2-40B4-BE49-F238E27FC236}">
                <a16:creationId xmlns:a16="http://schemas.microsoft.com/office/drawing/2014/main" id="{2C943B22-27F1-39F4-EB62-046AE0FAF55B}"/>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4341" name="Rectangle 5">
            <a:extLst>
              <a:ext uri="{FF2B5EF4-FFF2-40B4-BE49-F238E27FC236}">
                <a16:creationId xmlns:a16="http://schemas.microsoft.com/office/drawing/2014/main" id="{CFA3C3DA-3D98-539E-0EB2-83CC4DC02C91}"/>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4342" name="Title 1">
            <a:extLst>
              <a:ext uri="{FF2B5EF4-FFF2-40B4-BE49-F238E27FC236}">
                <a16:creationId xmlns:a16="http://schemas.microsoft.com/office/drawing/2014/main" id="{CADF7436-C501-E7B7-B408-CEC67C055A51}"/>
              </a:ext>
            </a:extLst>
          </p:cNvPr>
          <p:cNvSpPr txBox="1">
            <a:spLocks/>
          </p:cNvSpPr>
          <p:nvPr/>
        </p:nvSpPr>
        <p:spPr bwMode="auto">
          <a:xfrm>
            <a:off x="152400" y="304800"/>
            <a:ext cx="899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Eligible Activities/ Priority Needs</a:t>
            </a:r>
          </a:p>
        </p:txBody>
      </p:sp>
      <p:sp>
        <p:nvSpPr>
          <p:cNvPr id="3079" name="Content Placeholder 2">
            <a:extLst>
              <a:ext uri="{FF2B5EF4-FFF2-40B4-BE49-F238E27FC236}">
                <a16:creationId xmlns:a16="http://schemas.microsoft.com/office/drawing/2014/main" id="{5078231C-3010-FD2D-870C-B6B5A9DE7446}"/>
              </a:ext>
            </a:extLst>
          </p:cNvPr>
          <p:cNvSpPr txBox="1">
            <a:spLocks/>
          </p:cNvSpPr>
          <p:nvPr/>
        </p:nvSpPr>
        <p:spPr bwMode="auto">
          <a:xfrm>
            <a:off x="152400" y="1574800"/>
            <a:ext cx="8839200" cy="4727575"/>
          </a:xfrm>
          <a:prstGeom prst="rect">
            <a:avLst/>
          </a:prstGeom>
          <a:noFill/>
          <a:ln>
            <a:noFill/>
          </a:ln>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just">
              <a:buFontTx/>
              <a:buNone/>
              <a:defRPr/>
            </a:pPr>
            <a:r>
              <a:rPr lang="en-US" sz="1600">
                <a:latin typeface="Calibri" panose="020F0502020204030204" pitchFamily="34" charset="0"/>
                <a:ea typeface="Calibri" panose="020F0502020204030204" pitchFamily="34" charset="0"/>
              </a:rPr>
              <a:t>The</a:t>
            </a:r>
            <a:r>
              <a:rPr lang="en-US" sz="1600" spc="5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City’s</a:t>
            </a:r>
            <a:r>
              <a:rPr lang="en-US" sz="1600" spc="5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current</a:t>
            </a:r>
            <a:r>
              <a:rPr lang="en-US" sz="1600" spc="55">
                <a:latin typeface="Calibri" panose="020F0502020204030204" pitchFamily="34" charset="0"/>
                <a:ea typeface="Calibri" panose="020F0502020204030204" pitchFamily="34" charset="0"/>
              </a:rPr>
              <a:t> </a:t>
            </a:r>
            <a:r>
              <a:rPr lang="en-US" sz="1600" i="1">
                <a:latin typeface="Calibri" panose="020F0502020204030204" pitchFamily="34" charset="0"/>
                <a:ea typeface="Calibri" panose="020F0502020204030204" pitchFamily="34" charset="0"/>
              </a:rPr>
              <a:t>Consolidated</a:t>
            </a:r>
            <a:r>
              <a:rPr lang="en-US" sz="1600" i="1" spc="50">
                <a:latin typeface="Calibri" panose="020F0502020204030204" pitchFamily="34" charset="0"/>
                <a:ea typeface="Calibri" panose="020F0502020204030204" pitchFamily="34" charset="0"/>
              </a:rPr>
              <a:t> </a:t>
            </a:r>
            <a:r>
              <a:rPr lang="en-US" sz="1600" i="1">
                <a:latin typeface="Calibri" panose="020F0502020204030204" pitchFamily="34" charset="0"/>
                <a:ea typeface="Calibri" panose="020F0502020204030204" pitchFamily="34" charset="0"/>
              </a:rPr>
              <a:t>Plan</a:t>
            </a:r>
            <a:r>
              <a:rPr lang="en-US" sz="1600" i="1" spc="8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was adopted</a:t>
            </a:r>
            <a:r>
              <a:rPr lang="en-US" sz="1600" spc="5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June 28, 2023. This</a:t>
            </a:r>
            <a:r>
              <a:rPr lang="en-US" sz="1600" spc="5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Five-Year</a:t>
            </a:r>
            <a:r>
              <a:rPr lang="en-US" sz="1600" spc="4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Plan</a:t>
            </a:r>
            <a:r>
              <a:rPr lang="en-US" sz="1600" spc="5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encompasses</a:t>
            </a:r>
            <a:r>
              <a:rPr lang="en-US" sz="1600" spc="5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housing</a:t>
            </a:r>
            <a:r>
              <a:rPr lang="en-US" sz="1600" spc="5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and non-housing</a:t>
            </a:r>
            <a:r>
              <a:rPr lang="en-US" sz="1600" spc="6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community</a:t>
            </a:r>
            <a:r>
              <a:rPr lang="en-US" sz="1600" spc="8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development</a:t>
            </a:r>
            <a:r>
              <a:rPr lang="en-US" sz="1600" spc="7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activities,</a:t>
            </a:r>
            <a:r>
              <a:rPr lang="en-US" sz="1600" spc="6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resources</a:t>
            </a:r>
            <a:r>
              <a:rPr lang="en-US" sz="1600" spc="7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and</a:t>
            </a:r>
            <a:r>
              <a:rPr lang="en-US" sz="1600" spc="6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projects</a:t>
            </a:r>
            <a:r>
              <a:rPr lang="en-US" sz="1600" spc="7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to</a:t>
            </a:r>
            <a:r>
              <a:rPr lang="en-US" sz="1600" spc="6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be</a:t>
            </a:r>
            <a:r>
              <a:rPr lang="en-US" sz="1600" spc="7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undertaken</a:t>
            </a:r>
            <a:r>
              <a:rPr lang="en-US" sz="1600" spc="6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to</a:t>
            </a:r>
            <a:r>
              <a:rPr lang="en-US" sz="1600" spc="6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address</a:t>
            </a:r>
            <a:r>
              <a:rPr lang="en-US" sz="1600" spc="70">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the</a:t>
            </a:r>
            <a:r>
              <a:rPr lang="en-US" sz="1600" spc="7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identified</a:t>
            </a:r>
            <a:r>
              <a:rPr lang="en-US" sz="1600" spc="5">
                <a:latin typeface="Calibri" panose="020F0502020204030204" pitchFamily="34" charset="0"/>
                <a:ea typeface="Calibri" panose="020F0502020204030204" pitchFamily="34" charset="0"/>
              </a:rPr>
              <a:t> </a:t>
            </a:r>
            <a:r>
              <a:rPr lang="en-US" sz="1600">
                <a:latin typeface="Calibri" panose="020F0502020204030204" pitchFamily="34" charset="0"/>
                <a:ea typeface="Calibri" panose="020F0502020204030204" pitchFamily="34" charset="0"/>
              </a:rPr>
              <a:t>community needs for the fiscal years of 2023 through 2027. During the development of the Consolidated Plan, several priority needs were identified. Guidelines for addressing these priority needs over the 2023-2027 timeframe are summarized below: </a:t>
            </a:r>
          </a:p>
          <a:p>
            <a:pPr algn="just">
              <a:spcBef>
                <a:spcPts val="0"/>
              </a:spcBef>
              <a:spcAft>
                <a:spcPts val="0"/>
              </a:spcAft>
              <a:buSzPts val="1000"/>
              <a:buFont typeface="Symbol" panose="05050102010706020507" pitchFamily="18" charset="2"/>
              <a:buChar char=""/>
              <a:tabLst>
                <a:tab pos="457200" algn="l"/>
              </a:tabLst>
              <a:defRPr/>
            </a:pPr>
            <a:r>
              <a:rPr lang="en-US" sz="1800" b="1">
                <a:latin typeface="Calibri" panose="020F0502020204030204" pitchFamily="34" charset="0"/>
                <a:ea typeface="Calibri" panose="020F0502020204030204" pitchFamily="34" charset="0"/>
              </a:rPr>
              <a:t>Housing Affordability</a:t>
            </a:r>
            <a:r>
              <a:rPr lang="en-US" sz="1800">
                <a:latin typeface="Calibri" panose="020F0502020204030204" pitchFamily="34"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Housing Affordability - Acquisition &amp; Rental Rehabilitation</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Housing Affordability – Tenant-Based Rental Assistance</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Housing Affordability – New Construction</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Times New Roman" panose="02020603050405020304" pitchFamily="18" charset="0"/>
                <a:cs typeface="Times New Roman" panose="02020603050405020304" pitchFamily="18" charset="0"/>
              </a:rPr>
              <a:t>Housing Affordability – Homebuyer Ownership Assistance</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buSzPts val="1000"/>
              <a:buFont typeface="Symbol" panose="05050102010706020507" pitchFamily="18" charset="2"/>
              <a:buChar char=""/>
              <a:tabLst>
                <a:tab pos="457200" algn="l"/>
              </a:tabLst>
              <a:defRPr/>
            </a:pPr>
            <a:r>
              <a:rPr lang="en-US" sz="1800" b="1">
                <a:latin typeface="Calibri" panose="020F0502020204030204" pitchFamily="34" charset="0"/>
                <a:ea typeface="Calibri" panose="020F0502020204030204" pitchFamily="34" charset="0"/>
              </a:rPr>
              <a:t>Increase the Capacity of Public Services</a:t>
            </a:r>
            <a:r>
              <a:rPr lang="en-US" sz="1800">
                <a:latin typeface="Calibri" panose="020F0502020204030204" pitchFamily="34"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6858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Youth Services</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6858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Homelessness Services</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6858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Senior Services</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Disability Programs</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General Services Programs</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buSzPts val="1000"/>
              <a:buFont typeface="Symbol" panose="05050102010706020507" pitchFamily="18" charset="2"/>
              <a:buChar char=""/>
              <a:tabLst>
                <a:tab pos="457200" algn="l"/>
              </a:tabLst>
              <a:defRPr/>
            </a:pPr>
            <a:r>
              <a:rPr lang="en-US" sz="1800" b="1">
                <a:latin typeface="Calibri" panose="020F0502020204030204" pitchFamily="34" charset="0"/>
                <a:ea typeface="Calibri" panose="020F0502020204030204" pitchFamily="34" charset="0"/>
              </a:rPr>
              <a:t>Public Facility &amp; Infrastructure Improvements</a:t>
            </a:r>
            <a:r>
              <a:rPr lang="en-US" sz="1800">
                <a:latin typeface="Calibri" panose="020F0502020204030204" pitchFamily="34"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Neighborhood Revitalization </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Neighborhood Resilience </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buSzPts val="1000"/>
              <a:buFont typeface="Symbol" panose="05050102010706020507" pitchFamily="18" charset="2"/>
              <a:buChar char=""/>
              <a:tabLst>
                <a:tab pos="457200" algn="l"/>
              </a:tabLst>
              <a:defRPr/>
            </a:pPr>
            <a:r>
              <a:rPr lang="en-US" sz="1800" b="1">
                <a:latin typeface="Calibri" panose="020F0502020204030204" pitchFamily="34" charset="0"/>
                <a:ea typeface="Calibri" panose="020F0502020204030204" pitchFamily="34" charset="0"/>
              </a:rPr>
              <a:t>Economic Development</a:t>
            </a:r>
            <a:r>
              <a:rPr lang="en-US" sz="1800">
                <a:latin typeface="Calibri" panose="020F0502020204030204" pitchFamily="34"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lvl="1" indent="-342900" algn="just">
              <a:spcBef>
                <a:spcPts val="0"/>
              </a:spcBef>
              <a:spcAft>
                <a:spcPts val="0"/>
              </a:spcAft>
              <a:buSzPts val="1000"/>
              <a:buFont typeface="Courier New" panose="02070309020205020404" pitchFamily="49" charset="0"/>
              <a:buChar char="o"/>
              <a:tabLst>
                <a:tab pos="457200" algn="l"/>
              </a:tabLst>
              <a:defRPr/>
            </a:pPr>
            <a:r>
              <a:rPr lang="en-US" sz="1400">
                <a:latin typeface="Calibri" panose="020F0502020204030204" pitchFamily="34" charset="0"/>
                <a:ea typeface="Calibri" panose="020F0502020204030204" pitchFamily="34" charset="0"/>
                <a:cs typeface="Times New Roman" panose="02020603050405020304" pitchFamily="18" charset="0"/>
              </a:rPr>
              <a:t>Job Training and Business Support</a:t>
            </a:r>
            <a:r>
              <a:rPr lang="en-US" sz="1400">
                <a:latin typeface="Calibri" panose="020F0502020204030204" pitchFamily="34" charset="0"/>
                <a:ea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FontTx/>
              <a:buNone/>
              <a:defRPr/>
            </a:pPr>
            <a:endParaRPr lang="en-US" sz="1800">
              <a:latin typeface="Calibri" panose="020F0502020204030204" pitchFamily="34" charset="0"/>
              <a:ea typeface="Calibri" panose="020F0502020204030204" pitchFamily="34" charset="0"/>
            </a:endParaRPr>
          </a:p>
          <a:p>
            <a:pPr marL="0" indent="0">
              <a:buFontTx/>
              <a:buNone/>
              <a:defRPr/>
            </a:pPr>
            <a:endParaRPr lang="en-US" altLang="en-US" sz="2200"/>
          </a:p>
          <a:p>
            <a:pPr>
              <a:defRPr/>
            </a:pPr>
            <a:endParaRPr lang="en-US" altLang="en-US"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CA46D831-4183-7C16-082F-19FE6F419D56}"/>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7" name="Rectangle 4">
            <a:extLst>
              <a:ext uri="{FF2B5EF4-FFF2-40B4-BE49-F238E27FC236}">
                <a16:creationId xmlns:a16="http://schemas.microsoft.com/office/drawing/2014/main" id="{12C83DA3-E3F6-0063-541F-5249829E2DE9}"/>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8" name="Rectangle 5">
            <a:extLst>
              <a:ext uri="{FF2B5EF4-FFF2-40B4-BE49-F238E27FC236}">
                <a16:creationId xmlns:a16="http://schemas.microsoft.com/office/drawing/2014/main" id="{3C11E939-D666-FA79-71D9-55A4A9A67776}"/>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6389" name="Rectangle 5">
            <a:extLst>
              <a:ext uri="{FF2B5EF4-FFF2-40B4-BE49-F238E27FC236}">
                <a16:creationId xmlns:a16="http://schemas.microsoft.com/office/drawing/2014/main" id="{0416C2B4-E3AB-D21C-C8D2-69C7E2F4D835}"/>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6390" name="Title 1">
            <a:extLst>
              <a:ext uri="{FF2B5EF4-FFF2-40B4-BE49-F238E27FC236}">
                <a16:creationId xmlns:a16="http://schemas.microsoft.com/office/drawing/2014/main" id="{9CA3BDB8-D5C4-2066-2A52-69E2EC3EA04B}"/>
              </a:ext>
            </a:extLst>
          </p:cNvPr>
          <p:cNvSpPr txBox="1">
            <a:spLocks/>
          </p:cNvSpPr>
          <p:nvPr/>
        </p:nvSpPr>
        <p:spPr bwMode="auto">
          <a:xfrm>
            <a:off x="457200" y="381000"/>
            <a:ext cx="8229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National Objectives</a:t>
            </a:r>
          </a:p>
        </p:txBody>
      </p:sp>
      <p:sp>
        <p:nvSpPr>
          <p:cNvPr id="4103" name="Content Placeholder 2">
            <a:extLst>
              <a:ext uri="{FF2B5EF4-FFF2-40B4-BE49-F238E27FC236}">
                <a16:creationId xmlns:a16="http://schemas.microsoft.com/office/drawing/2014/main" id="{5DCCBFB0-3D99-30DD-7668-11241859D3DF}"/>
              </a:ext>
            </a:extLst>
          </p:cNvPr>
          <p:cNvSpPr txBox="1">
            <a:spLocks/>
          </p:cNvSpPr>
          <p:nvPr/>
        </p:nvSpPr>
        <p:spPr bwMode="auto">
          <a:xfrm>
            <a:off x="533400" y="1574800"/>
            <a:ext cx="8229600" cy="4064000"/>
          </a:xfrm>
          <a:prstGeom prst="rect">
            <a:avLst/>
          </a:prstGeom>
          <a:noFill/>
          <a:ln>
            <a:noFill/>
          </a:ln>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buFontTx/>
              <a:buNone/>
              <a:defRPr/>
            </a:pPr>
            <a:r>
              <a:rPr lang="en-US" sz="2800"/>
              <a:t>All CDBG activities must result in one of the following:</a:t>
            </a:r>
          </a:p>
          <a:p>
            <a:pPr>
              <a:defRPr/>
            </a:pPr>
            <a:r>
              <a:rPr lang="en-US" altLang="en-US" sz="2400"/>
              <a:t>Benefit low/moderate- income (LMI) persons</a:t>
            </a:r>
          </a:p>
          <a:p>
            <a:pPr>
              <a:defRPr/>
            </a:pPr>
            <a:r>
              <a:rPr lang="en-US" altLang="en-US" sz="2400"/>
              <a:t>Prevent or eliminate slums and blight</a:t>
            </a:r>
          </a:p>
          <a:p>
            <a:pPr>
              <a:defRPr/>
            </a:pPr>
            <a:r>
              <a:rPr lang="en-US" altLang="en-US" sz="2400"/>
              <a:t>Meet an urgent need</a:t>
            </a:r>
          </a:p>
          <a:p>
            <a:pPr marL="0" indent="0">
              <a:buFontTx/>
              <a:buNone/>
              <a:defRPr/>
            </a:pPr>
            <a:r>
              <a:rPr lang="en-US" altLang="en-US" sz="2800"/>
              <a:t>For this RFP, the City is seeking applications that will benefit low/moderate income persons.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997917D-7323-0C85-139E-3F9FB5828F55}"/>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5" name="Rectangle 4">
            <a:extLst>
              <a:ext uri="{FF2B5EF4-FFF2-40B4-BE49-F238E27FC236}">
                <a16:creationId xmlns:a16="http://schemas.microsoft.com/office/drawing/2014/main" id="{1AAE9ABF-37B7-A4B7-DAA6-AE3FAF4ADB66}"/>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6" name="Rectangle 5">
            <a:extLst>
              <a:ext uri="{FF2B5EF4-FFF2-40B4-BE49-F238E27FC236}">
                <a16:creationId xmlns:a16="http://schemas.microsoft.com/office/drawing/2014/main" id="{26283A0A-8565-2460-7812-9FF5D7C7831A}"/>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8437" name="Rectangle 5">
            <a:extLst>
              <a:ext uri="{FF2B5EF4-FFF2-40B4-BE49-F238E27FC236}">
                <a16:creationId xmlns:a16="http://schemas.microsoft.com/office/drawing/2014/main" id="{DE8345DC-90E3-DF8E-063D-E087E1B7420F}"/>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18438" name="Title 1">
            <a:extLst>
              <a:ext uri="{FF2B5EF4-FFF2-40B4-BE49-F238E27FC236}">
                <a16:creationId xmlns:a16="http://schemas.microsoft.com/office/drawing/2014/main" id="{DEE54CBB-565F-135F-ACAB-AAB1E985E6C5}"/>
              </a:ext>
            </a:extLst>
          </p:cNvPr>
          <p:cNvSpPr txBox="1">
            <a:spLocks/>
          </p:cNvSpPr>
          <p:nvPr/>
        </p:nvSpPr>
        <p:spPr bwMode="auto">
          <a:xfrm>
            <a:off x="457200" y="381000"/>
            <a:ext cx="8229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chemeClr val="bg1"/>
                </a:solidFill>
              </a:rPr>
              <a:t>CDBG LMA Area Benefit</a:t>
            </a:r>
          </a:p>
        </p:txBody>
      </p:sp>
      <p:sp>
        <p:nvSpPr>
          <p:cNvPr id="18439" name="Content Placeholder 2">
            <a:extLst>
              <a:ext uri="{FF2B5EF4-FFF2-40B4-BE49-F238E27FC236}">
                <a16:creationId xmlns:a16="http://schemas.microsoft.com/office/drawing/2014/main" id="{15CD6404-EB37-9090-2D2A-D42E4608EC0E}"/>
              </a:ext>
            </a:extLst>
          </p:cNvPr>
          <p:cNvSpPr txBox="1">
            <a:spLocks/>
          </p:cNvSpPr>
          <p:nvPr/>
        </p:nvSpPr>
        <p:spPr bwMode="auto">
          <a:xfrm>
            <a:off x="533400" y="1574800"/>
            <a:ext cx="82296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altLang="en-US" sz="2800"/>
          </a:p>
        </p:txBody>
      </p:sp>
      <p:sp>
        <p:nvSpPr>
          <p:cNvPr id="4" name="Rectangle 3">
            <a:extLst>
              <a:ext uri="{FF2B5EF4-FFF2-40B4-BE49-F238E27FC236}">
                <a16:creationId xmlns:a16="http://schemas.microsoft.com/office/drawing/2014/main" id="{4BDE90FB-A2B6-91FF-50EC-CDDFB6C0A788}"/>
              </a:ext>
            </a:extLst>
          </p:cNvPr>
          <p:cNvSpPr>
            <a:spLocks noChangeArrowheads="1"/>
          </p:cNvSpPr>
          <p:nvPr/>
        </p:nvSpPr>
        <p:spPr bwMode="auto">
          <a:xfrm>
            <a:off x="76200" y="1708537"/>
            <a:ext cx="90678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Defining the Service Area:</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1" indent="-285750" defTabSz="914400" latinLnBrk="0">
              <a:lnSpc>
                <a:spcPct val="100000"/>
              </a:lnSpc>
              <a:buClrTx/>
              <a:buSzTx/>
              <a:buFont typeface="Arial" panose="020B0604020202020204" pitchFamily="34" charset="0"/>
              <a:buChar char="•"/>
              <a:tabLst/>
            </a:pPr>
            <a:r>
              <a:rPr lang="en-US" altLang="en-US" dirty="0"/>
              <a:t>The project must serve all residents within a defined geographic area, such as a neighborhood or census tract.</a:t>
            </a:r>
          </a:p>
          <a:p>
            <a:pPr marR="0" lvl="1" indent="-285750" defTabSz="914400" latinLnBrk="0">
              <a:lnSpc>
                <a:spcPct val="100000"/>
              </a:lnSpc>
              <a:buClrTx/>
              <a:buSzTx/>
              <a:buFont typeface="Arial" panose="020B0604020202020204" pitchFamily="34" charset="0"/>
              <a:buChar char="•"/>
              <a:tabLst/>
            </a:pPr>
            <a:r>
              <a:rPr lang="en-US" altLang="en-US" dirty="0"/>
              <a:t>The area must be primarily residential.</a:t>
            </a:r>
          </a:p>
          <a:p>
            <a:pPr marR="0" lvl="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Meeting the LMI Threshold:</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indent="-285750">
              <a:buFont typeface="Arial" panose="020B0604020202020204" pitchFamily="34" charset="0"/>
              <a:buChar char="•"/>
            </a:pPr>
            <a:r>
              <a:rPr lang="en-US" altLang="en-US" dirty="0"/>
              <a:t>At least 51% of the residents in the service area must be low- and moderate-income.</a:t>
            </a:r>
          </a:p>
          <a:p>
            <a:pPr lvl="1" indent="-285750">
              <a:buFont typeface="Arial" panose="020B0604020202020204" pitchFamily="34" charset="0"/>
              <a:buChar char="•"/>
            </a:pPr>
            <a:r>
              <a:rPr lang="en-US" altLang="en-US" dirty="0"/>
              <a:t>This is determined using data from the American Community Survey (ACS)</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Eligible Activities: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1" indent="-285750" defTabSz="914400" latinLnBrk="0">
              <a:lnSpc>
                <a:spcPct val="100000"/>
              </a:lnSpc>
              <a:buClrTx/>
              <a:buSzTx/>
              <a:buFont typeface="Arial" panose="020B0604020202020204" pitchFamily="34" charset="0"/>
              <a:buChar char="•"/>
              <a:tabLst/>
            </a:pPr>
            <a:r>
              <a:rPr lang="en-US" altLang="en-US" dirty="0"/>
              <a:t>Some public services that benefit all residents in the area.</a:t>
            </a:r>
          </a:p>
          <a:p>
            <a:pPr lvl="2" indent="-285750">
              <a:buFont typeface="Arial" panose="020B0604020202020204" pitchFamily="34" charset="0"/>
              <a:buChar char="•"/>
            </a:pPr>
            <a:r>
              <a:rPr lang="en-US" altLang="en-US" dirty="0"/>
              <a:t>Food Banks</a:t>
            </a:r>
          </a:p>
          <a:p>
            <a:pPr lvl="2" indent="-285750">
              <a:buFont typeface="Arial" panose="020B0604020202020204" pitchFamily="34" charset="0"/>
              <a:buChar char="•"/>
            </a:pPr>
            <a:r>
              <a:rPr lang="en-US" altLang="en-US" dirty="0"/>
              <a:t>Crime Awareness</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Documenting Compliance: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indent="-285750">
              <a:buFont typeface="Arial" panose="020B0604020202020204" pitchFamily="34" charset="0"/>
              <a:buChar char="•"/>
            </a:pPr>
            <a:r>
              <a:rPr kumimoji="0" lang="en-US" altLang="en-US" b="0" i="0" u="none" strike="noStrike" cap="none" normalizeH="0" baseline="0" dirty="0">
                <a:ln>
                  <a:noFill/>
                </a:ln>
                <a:solidFill>
                  <a:schemeClr val="tx1"/>
                </a:solidFill>
                <a:effectLst/>
                <a:latin typeface="Arial" panose="020B0604020202020204" pitchFamily="34" charset="0"/>
              </a:rPr>
              <a:t>Must maintain records proving the area meets the LMI requirement.</a:t>
            </a:r>
          </a:p>
          <a:p>
            <a:pPr lvl="1" indent="-285750">
              <a:buFont typeface="Arial" panose="020B0604020202020204" pitchFamily="34" charset="0"/>
              <a:buChar char="•"/>
            </a:pPr>
            <a:r>
              <a:rPr kumimoji="0" lang="en-US" altLang="en-US" b="0" i="0" u="none" strike="noStrike" cap="none" normalizeH="0" baseline="0" dirty="0">
                <a:ln>
                  <a:noFill/>
                </a:ln>
                <a:solidFill>
                  <a:schemeClr val="tx1"/>
                </a:solidFill>
                <a:effectLst/>
                <a:latin typeface="Arial" panose="020B0604020202020204" pitchFamily="34" charset="0"/>
              </a:rPr>
              <a:t>Documentation can include census data, surveys (if HUD data is insufficient), maps, and project descriptions.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6DDA9ABB-E21D-80F6-111C-99B08D4A265E}"/>
              </a:ext>
            </a:extLst>
          </p:cNvPr>
          <p:cNvSpPr>
            <a:spLocks noChangeArrowheads="1"/>
          </p:cNvSpPr>
          <p:nvPr/>
        </p:nvSpPr>
        <p:spPr bwMode="auto">
          <a:xfrm>
            <a:off x="0" y="6553200"/>
            <a:ext cx="9144000" cy="381000"/>
          </a:xfrm>
          <a:prstGeom prst="rect">
            <a:avLst/>
          </a:prstGeom>
          <a:solidFill>
            <a:srgbClr val="0048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3" name="Rectangle 4">
            <a:extLst>
              <a:ext uri="{FF2B5EF4-FFF2-40B4-BE49-F238E27FC236}">
                <a16:creationId xmlns:a16="http://schemas.microsoft.com/office/drawing/2014/main" id="{30FCFAA3-FCB1-5C3A-63B6-9BF8006F3AFA}"/>
              </a:ext>
            </a:extLst>
          </p:cNvPr>
          <p:cNvSpPr>
            <a:spLocks noChangeArrowheads="1"/>
          </p:cNvSpPr>
          <p:nvPr/>
        </p:nvSpPr>
        <p:spPr bwMode="auto">
          <a:xfrm>
            <a:off x="0" y="0"/>
            <a:ext cx="9144000" cy="1524000"/>
          </a:xfrm>
          <a:prstGeom prst="rect">
            <a:avLst/>
          </a:prstGeom>
          <a:solidFill>
            <a:srgbClr val="8EC1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4" name="Rectangle 5">
            <a:extLst>
              <a:ext uri="{FF2B5EF4-FFF2-40B4-BE49-F238E27FC236}">
                <a16:creationId xmlns:a16="http://schemas.microsoft.com/office/drawing/2014/main" id="{AE09D36F-4C96-539F-D4DC-53B5F8E92AAD}"/>
              </a:ext>
            </a:extLst>
          </p:cNvPr>
          <p:cNvSpPr>
            <a:spLocks noChangeArrowheads="1"/>
          </p:cNvSpPr>
          <p:nvPr/>
        </p:nvSpPr>
        <p:spPr bwMode="auto">
          <a:xfrm>
            <a:off x="0" y="3048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20485" name="Rectangle 5">
            <a:extLst>
              <a:ext uri="{FF2B5EF4-FFF2-40B4-BE49-F238E27FC236}">
                <a16:creationId xmlns:a16="http://schemas.microsoft.com/office/drawing/2014/main" id="{875321A2-1964-5D5E-B726-BFB2BC7AFA13}"/>
              </a:ext>
            </a:extLst>
          </p:cNvPr>
          <p:cNvSpPr>
            <a:spLocks noChangeArrowheads="1"/>
          </p:cNvSpPr>
          <p:nvPr/>
        </p:nvSpPr>
        <p:spPr bwMode="auto">
          <a:xfrm>
            <a:off x="152400" y="4572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000">
              <a:solidFill>
                <a:schemeClr val="bg1"/>
              </a:solidFill>
              <a:latin typeface="Futura Std Light" pitchFamily="34" charset="0"/>
            </a:endParaRPr>
          </a:p>
        </p:txBody>
      </p:sp>
      <p:sp>
        <p:nvSpPr>
          <p:cNvPr id="20486" name="Content Placeholder 2">
            <a:extLst>
              <a:ext uri="{FF2B5EF4-FFF2-40B4-BE49-F238E27FC236}">
                <a16:creationId xmlns:a16="http://schemas.microsoft.com/office/drawing/2014/main" id="{7AD9520D-A697-E0B8-0D6A-BAEDFB184A5C}"/>
              </a:ext>
            </a:extLst>
          </p:cNvPr>
          <p:cNvSpPr txBox="1">
            <a:spLocks/>
          </p:cNvSpPr>
          <p:nvPr/>
        </p:nvSpPr>
        <p:spPr bwMode="auto">
          <a:xfrm>
            <a:off x="533400" y="15240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800" dirty="0"/>
              <a:t>Activities that benefit specific populations (e.g., services for seniors; homeless shelter)</a:t>
            </a:r>
          </a:p>
          <a:p>
            <a:r>
              <a:rPr lang="en-US" altLang="en-US" sz="2800" dirty="0"/>
              <a:t>Options for meeting limited clientele:</a:t>
            </a:r>
          </a:p>
          <a:p>
            <a:pPr lvl="1">
              <a:buFont typeface="Arial" panose="020B0604020202020204" pitchFamily="34" charset="0"/>
              <a:buChar char="•"/>
            </a:pPr>
            <a:r>
              <a:rPr lang="en-US" altLang="en-US" sz="2400" dirty="0"/>
              <a:t>51% of participants are documented as LMC</a:t>
            </a:r>
          </a:p>
          <a:p>
            <a:pPr lvl="1">
              <a:buFont typeface="Arial" panose="020B0604020202020204" pitchFamily="34" charset="0"/>
              <a:buChar char="•"/>
            </a:pPr>
            <a:r>
              <a:rPr lang="en-US" altLang="en-US" sz="2400" dirty="0"/>
              <a:t>Presumed clientele:</a:t>
            </a:r>
          </a:p>
          <a:p>
            <a:pPr lvl="2"/>
            <a:r>
              <a:rPr lang="en-US" altLang="en-US" sz="2000" dirty="0"/>
              <a:t>Activity must primarily serve: elderly, severely disabled </a:t>
            </a:r>
            <a:r>
              <a:rPr lang="en-US" altLang="en-US" sz="2000" u="sng" dirty="0"/>
              <a:t>adults</a:t>
            </a:r>
            <a:r>
              <a:rPr lang="en-US" altLang="en-US" sz="2000" dirty="0"/>
              <a:t>, homeless persons, illiterate adults, migrant farm workers, abused children, persons with AIDS or battered spouses.</a:t>
            </a:r>
          </a:p>
          <a:p>
            <a:pPr lvl="1">
              <a:buFont typeface="Arial" panose="020B0604020202020204" pitchFamily="34" charset="0"/>
              <a:buChar char="•"/>
            </a:pPr>
            <a:endParaRPr lang="en-US" altLang="en-US" dirty="0"/>
          </a:p>
        </p:txBody>
      </p:sp>
      <p:sp>
        <p:nvSpPr>
          <p:cNvPr id="20487" name="Title 1">
            <a:extLst>
              <a:ext uri="{FF2B5EF4-FFF2-40B4-BE49-F238E27FC236}">
                <a16:creationId xmlns:a16="http://schemas.microsoft.com/office/drawing/2014/main" id="{68BF9995-9C56-263A-37D7-DFEE2F333F23}"/>
              </a:ext>
            </a:extLst>
          </p:cNvPr>
          <p:cNvSpPr txBox="1">
            <a:spLocks/>
          </p:cNvSpPr>
          <p:nvPr/>
        </p:nvSpPr>
        <p:spPr bwMode="auto">
          <a:xfrm>
            <a:off x="0" y="381000"/>
            <a:ext cx="9144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chemeClr val="bg1"/>
                </a:solidFill>
              </a:rPr>
              <a:t>CDBG LMC Limited Clientele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4E796FF7251342BB3E1FF206C474B3" ma:contentTypeVersion="11" ma:contentTypeDescription="Create a new document." ma:contentTypeScope="" ma:versionID="310689f9cc3d6fbaa3b4ecc0b5a981ba">
  <xsd:schema xmlns:xsd="http://www.w3.org/2001/XMLSchema" xmlns:xs="http://www.w3.org/2001/XMLSchema" xmlns:p="http://schemas.microsoft.com/office/2006/metadata/properties" xmlns:ns3="6d042460-b09c-44e0-bd61-a03c419d2a0e" xmlns:ns4="e0dba54f-527b-49c5-8cab-2bd5e7e5e970" targetNamespace="http://schemas.microsoft.com/office/2006/metadata/properties" ma:root="true" ma:fieldsID="eddd70729471d8310906dc254f1c76fa" ns3:_="" ns4:_="">
    <xsd:import namespace="6d042460-b09c-44e0-bd61-a03c419d2a0e"/>
    <xsd:import namespace="e0dba54f-527b-49c5-8cab-2bd5e7e5e97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042460-b09c-44e0-bd61-a03c419d2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dba54f-527b-49c5-8cab-2bd5e7e5e9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CF6F1F-7740-4096-B6D5-711BFED88561}">
  <ds:schemaRefs>
    <ds:schemaRef ds:uri="6d042460-b09c-44e0-bd61-a03c419d2a0e"/>
    <ds:schemaRef ds:uri="e0dba54f-527b-49c5-8cab-2bd5e7e5e9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6D2D48-B148-4BE3-9D18-C624176BE46A}">
  <ds:schemaRefs>
    <ds:schemaRef ds:uri="http://schemas.microsoft.com/sharepoint/v3/contenttype/forms"/>
  </ds:schemaRefs>
</ds:datastoreItem>
</file>

<file path=customXml/itemProps3.xml><?xml version="1.0" encoding="utf-8"?>
<ds:datastoreItem xmlns:ds="http://schemas.openxmlformats.org/officeDocument/2006/customXml" ds:itemID="{0DEE50C0-A59F-4BA8-ADE3-12E53D6FDCF4}">
  <ds:schemaRefs>
    <ds:schemaRef ds:uri="6d042460-b09c-44e0-bd61-a03c419d2a0e"/>
    <ds:schemaRef ds:uri="e0dba54f-527b-49c5-8cab-2bd5e7e5e9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1311</TotalTime>
  <Words>5832</Words>
  <Application>Microsoft Macintosh PowerPoint</Application>
  <PresentationFormat>On-screen Show (4:3)</PresentationFormat>
  <Paragraphs>466</Paragraphs>
  <Slides>48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Courier New</vt:lpstr>
      <vt:lpstr>Futura Std Book</vt:lpstr>
      <vt:lpstr>Futura Std Light</vt:lpstr>
      <vt:lpstr>Symbol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Miami Beach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RCPAMyaL</dc:creator>
  <cp:lastModifiedBy>Grace Orr</cp:lastModifiedBy>
  <cp:revision>4</cp:revision>
  <cp:lastPrinted>2024-03-21T14:35:43Z</cp:lastPrinted>
  <dcterms:created xsi:type="dcterms:W3CDTF">2005-09-12T18:55:28Z</dcterms:created>
  <dcterms:modified xsi:type="dcterms:W3CDTF">2026-02-04T19:41:22Z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0x010100704E796FF7251342BB3E1FF206C474B3</vt:lpwstr>
  </property>
</Properties>
</file>