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officedocument.obfuscatedFont" Extension="odttf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</p:sldIdLst>
  <p:sldSz cy="5143500" cx="9144000"/>
  <p:notesSz cx="6858000" cy="9144000"/>
  <p:embeddedFontLst>
    <p:embeddedFont>
      <p:font typeface="Roboto"/>
      <p:regular r:id="rId17"/>
      <p:bold r:id="rId18"/>
      <p:italic r:id="rId19"/>
      <p:boldItalic r:id="rId20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GoogleSlidesCustomDataVersion2">
      <go:slidesCustomData xmlns:go="http://customooxmlschemas.google.com/" r:id="rId21" roundtripDataSignature="AMtx7mifL62/XDWABZtCoOUjB/BPaIfO+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Roboto-boldItalic.fntdata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21" Type="http://customschemas.google.com/relationships/presentationmetadata" Target="metadata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font" Target="fonts/Roboto-regular.fntdata"/><Relationship Id="rId16" Type="http://schemas.openxmlformats.org/officeDocument/2006/relationships/slide" Target="slides/slide11.xml"/><Relationship Id="rId5" Type="http://schemas.openxmlformats.org/officeDocument/2006/relationships/notesMaster" Target="notesMasters/notesMaster1.xml"/><Relationship Id="rId19" Type="http://schemas.openxmlformats.org/officeDocument/2006/relationships/font" Target="fonts/Roboto-italic.fntdata"/><Relationship Id="rId6" Type="http://schemas.openxmlformats.org/officeDocument/2006/relationships/slide" Target="slides/slide1.xml"/><Relationship Id="rId18" Type="http://schemas.openxmlformats.org/officeDocument/2006/relationships/font" Target="fonts/Roboto-bold.fntdata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2" name="Google Shape;52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22" name="Google Shape;122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1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29" name="Google Shape;129;p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0" name="Google Shape;60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9" name="Google Shape;69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76" name="Google Shape;76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83" name="Google Shape;83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4" name="Google Shape;94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01" name="Google Shape;101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08" name="Google Shape;108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15" name="Google Shape;115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3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13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1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22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7" name="Google Shape;47;p2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2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1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5" name="Google Shape;15;p1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6" name="Google Shape;16;p1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15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19" name="Google Shape;19;p15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0" name="Google Shape;20;p1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1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3" name="Google Shape;23;p16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16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5" name="Google Shape;25;p1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17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28" name="Google Shape;28;p1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1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31" name="Google Shape;31;p1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19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4" name="Google Shape;34;p19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5" name="Google Shape;35;p1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20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8" name="Google Shape;38;p2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9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21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" name="Google Shape;41;p21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42" name="Google Shape;42;p21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43" name="Google Shape;43;p21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4" name="Google Shape;44;p2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" name="Google Shape;7;p12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17500" lvl="2" marL="13716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17500" lvl="3" marL="18288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17500" lvl="4" marL="22860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17500" lvl="6" marL="32004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17500" lvl="7" marL="36576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17500" lvl="8" marL="4114800" marR="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" name="Google Shape;8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6.png"/><Relationship Id="rId4" Type="http://schemas.openxmlformats.org/officeDocument/2006/relationships/image" Target="../media/image1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5.jpg"/><Relationship Id="rId4" Type="http://schemas.openxmlformats.org/officeDocument/2006/relationships/image" Target="../media/image1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0.png"/><Relationship Id="rId4" Type="http://schemas.openxmlformats.org/officeDocument/2006/relationships/image" Target="../media/image4.png"/><Relationship Id="rId5" Type="http://schemas.openxmlformats.org/officeDocument/2006/relationships/image" Target="../media/image8.png"/><Relationship Id="rId6" Type="http://schemas.openxmlformats.org/officeDocument/2006/relationships/image" Target="../media/image1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7.png"/><Relationship Id="rId4" Type="http://schemas.openxmlformats.org/officeDocument/2006/relationships/image" Target="../media/image1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3.png"/><Relationship Id="rId4" Type="http://schemas.openxmlformats.org/officeDocument/2006/relationships/image" Target="../media/image1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.png"/><Relationship Id="rId4" Type="http://schemas.openxmlformats.org/officeDocument/2006/relationships/image" Target="../media/image2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9.png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Methodize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55" name="Google Shape;55;p1"/>
          <p:cNvSpPr txBox="1"/>
          <p:nvPr>
            <p:ph idx="1" type="subTitle"/>
          </p:nvPr>
        </p:nvSpPr>
        <p:spPr>
          <a:xfrm>
            <a:off x="1680300" y="3049450"/>
            <a:ext cx="5783400" cy="194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An SAT</a:t>
            </a:r>
            <a:r>
              <a:rPr baseline="30000" lang="en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®</a:t>
            </a:r>
            <a:r>
              <a:rPr lang="en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 &amp; ACT</a:t>
            </a:r>
            <a:r>
              <a:rPr baseline="30000" lang="en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®</a:t>
            </a:r>
            <a:r>
              <a:rPr lang="en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 Prep Platform</a:t>
            </a:r>
            <a:endParaRPr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t/>
            </a:r>
            <a:endParaRPr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" sz="12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Evan Wessler</a:t>
            </a:r>
            <a:br>
              <a:rPr lang="en" sz="12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</a:br>
            <a:r>
              <a:rPr lang="en" sz="12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Director of Tutoring and Instruction</a:t>
            </a:r>
            <a:endParaRPr sz="1200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56" name="Google Shape;56;p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2173900" cy="672875"/>
          </a:xfrm>
          <a:prstGeom prst="rect">
            <a:avLst/>
          </a:prstGeom>
          <a:noFill/>
          <a:ln>
            <a:noFill/>
          </a:ln>
        </p:spPr>
      </p:pic>
      <p:sp>
        <p:nvSpPr>
          <p:cNvPr id="57" name="Google Shape;57;p1"/>
          <p:cNvSpPr txBox="1"/>
          <p:nvPr/>
        </p:nvSpPr>
        <p:spPr>
          <a:xfrm>
            <a:off x="142700" y="4587425"/>
            <a:ext cx="57960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">
                <a:solidFill>
                  <a:srgbClr val="000000"/>
                </a:solidFill>
              </a:rPr>
              <a:t>This presentation ©Method Learning, 2026, all rights reserved. SAT is a registered trademark of the College Board; the ACT Test is a registered trademark of ACT, Inc. These organizations are not affiliated with and do not endorse Method Learning.</a:t>
            </a:r>
            <a:endParaRPr sz="600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10"/>
          <p:cNvSpPr txBox="1"/>
          <p:nvPr>
            <p:ph type="title"/>
          </p:nvPr>
        </p:nvSpPr>
        <p:spPr>
          <a:xfrm>
            <a:off x="311700" y="7578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Methodize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125" name="Google Shape;125;p1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652700" y="1175250"/>
            <a:ext cx="3838599" cy="3805551"/>
          </a:xfrm>
          <a:prstGeom prst="rect">
            <a:avLst/>
          </a:prstGeom>
          <a:noFill/>
          <a:ln>
            <a:noFill/>
          </a:ln>
        </p:spPr>
      </p:pic>
      <p:pic>
        <p:nvPicPr>
          <p:cNvPr id="126" name="Google Shape;126;p1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52400" y="152400"/>
            <a:ext cx="1494793" cy="4626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11"/>
          <p:cNvSpPr txBox="1"/>
          <p:nvPr>
            <p:ph type="title"/>
          </p:nvPr>
        </p:nvSpPr>
        <p:spPr>
          <a:xfrm>
            <a:off x="311700" y="654300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Thanks for joining us!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32" name="Google Shape;132;p11"/>
          <p:cNvSpPr txBox="1"/>
          <p:nvPr>
            <p:ph idx="1" type="body"/>
          </p:nvPr>
        </p:nvSpPr>
        <p:spPr>
          <a:xfrm>
            <a:off x="2599450" y="3366200"/>
            <a:ext cx="3999900" cy="1101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" sz="2100">
                <a:solidFill>
                  <a:srgbClr val="1155CC"/>
                </a:solidFill>
                <a:latin typeface="Roboto"/>
                <a:ea typeface="Roboto"/>
                <a:cs typeface="Roboto"/>
                <a:sym typeface="Roboto"/>
              </a:rPr>
              <a:t>Questions?</a:t>
            </a:r>
            <a:endParaRPr sz="2100">
              <a:solidFill>
                <a:srgbClr val="1155CC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ctr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</a:pPr>
            <a:r>
              <a:rPr lang="en" sz="2100">
                <a:solidFill>
                  <a:srgbClr val="1155CC"/>
                </a:solidFill>
                <a:latin typeface="Roboto"/>
                <a:ea typeface="Roboto"/>
                <a:cs typeface="Roboto"/>
                <a:sym typeface="Roboto"/>
              </a:rPr>
              <a:t>evan@methodlearning.com</a:t>
            </a:r>
            <a:endParaRPr sz="2100">
              <a:solidFill>
                <a:srgbClr val="1155CC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133" name="Google Shape;133;p1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1494793" cy="4626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2"/>
          <p:cNvSpPr txBox="1"/>
          <p:nvPr>
            <p:ph type="title"/>
          </p:nvPr>
        </p:nvSpPr>
        <p:spPr>
          <a:xfrm>
            <a:off x="311700" y="7498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About Me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63" name="Google Shape;63;p2"/>
          <p:cNvSpPr txBox="1"/>
          <p:nvPr>
            <p:ph idx="1" type="body"/>
          </p:nvPr>
        </p:nvSpPr>
        <p:spPr>
          <a:xfrm>
            <a:off x="311700" y="14572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302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Roboto"/>
              <a:buChar char="●"/>
            </a:pPr>
            <a:r>
              <a:rPr lang="en" sz="16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Grew up in NY</a:t>
            </a:r>
            <a:br>
              <a:rPr lang="en" sz="16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</a:br>
            <a:endParaRPr sz="1600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302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Roboto"/>
              <a:buChar char="●"/>
            </a:pPr>
            <a:r>
              <a:rPr lang="en" sz="16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Graduate of Bucknell University (2009), BS Biology </a:t>
            </a:r>
            <a:br>
              <a:rPr lang="en" sz="16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</a:br>
            <a:endParaRPr sz="1600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302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Roboto"/>
              <a:buChar char="●"/>
            </a:pPr>
            <a:r>
              <a:rPr lang="en" sz="16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Brief foray into graduate studies in biomedical science</a:t>
            </a:r>
            <a:br>
              <a:rPr lang="en" sz="16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</a:br>
            <a:endParaRPr sz="1600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302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Roboto"/>
              <a:buChar char="●"/>
            </a:pPr>
            <a:r>
              <a:rPr lang="en" sz="16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Have worked with Method Learning for nearly 17 years</a:t>
            </a:r>
            <a:br>
              <a:rPr lang="en" sz="16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</a:br>
            <a:endParaRPr sz="1600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302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Roboto"/>
              <a:buChar char="●"/>
            </a:pPr>
            <a:r>
              <a:rPr lang="en" sz="16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Over 12,000 hours of tutoring and course experience</a:t>
            </a:r>
            <a:br>
              <a:rPr lang="en" sz="16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</a:br>
            <a:endParaRPr sz="1600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4572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sz="1600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800"/>
              <a:buNone/>
            </a:pPr>
            <a:r>
              <a:t/>
            </a:r>
            <a:endParaRPr sz="1600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64" name="Google Shape;64;p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913300" y="1197600"/>
            <a:ext cx="1318900" cy="1978325"/>
          </a:xfrm>
          <a:prstGeom prst="rect">
            <a:avLst/>
          </a:prstGeom>
          <a:noFill/>
          <a:ln>
            <a:noFill/>
          </a:ln>
        </p:spPr>
      </p:pic>
      <p:sp>
        <p:nvSpPr>
          <p:cNvPr id="65" name="Google Shape;65;p2"/>
          <p:cNvSpPr txBox="1"/>
          <p:nvPr/>
        </p:nvSpPr>
        <p:spPr>
          <a:xfrm>
            <a:off x="6957900" y="3213350"/>
            <a:ext cx="12297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0" i="0" lang="en" sz="8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Evan Wessler ca. 2015, looking younger and much more awake</a:t>
            </a:r>
            <a:endParaRPr b="0" i="0" sz="800" u="none" cap="none" strike="noStrike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66" name="Google Shape;66;p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52400" y="152400"/>
            <a:ext cx="1494793" cy="4626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3"/>
          <p:cNvSpPr txBox="1"/>
          <p:nvPr>
            <p:ph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</a:pPr>
            <a:r>
              <a:rPr lang="en" sz="6000">
                <a:latin typeface="Roboto"/>
                <a:ea typeface="Roboto"/>
                <a:cs typeface="Roboto"/>
                <a:sym typeface="Roboto"/>
              </a:rPr>
              <a:t>Be methodical</a:t>
            </a:r>
            <a:br>
              <a:rPr lang="en" sz="6000">
                <a:latin typeface="Roboto"/>
                <a:ea typeface="Roboto"/>
                <a:cs typeface="Roboto"/>
                <a:sym typeface="Roboto"/>
              </a:rPr>
            </a:br>
            <a:r>
              <a:rPr lang="en" sz="6000">
                <a:latin typeface="Roboto"/>
                <a:ea typeface="Roboto"/>
                <a:cs typeface="Roboto"/>
                <a:sym typeface="Roboto"/>
              </a:rPr>
              <a:t>with your SAT/ACT prep</a:t>
            </a:r>
            <a:endParaRPr sz="60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72" name="Google Shape;72;p3"/>
          <p:cNvSpPr txBox="1"/>
          <p:nvPr/>
        </p:nvSpPr>
        <p:spPr>
          <a:xfrm>
            <a:off x="2864700" y="3354125"/>
            <a:ext cx="3414600" cy="1077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Gain clarity</a:t>
            </a:r>
            <a:endParaRPr b="0" i="0" sz="1400" u="none" cap="none" strike="noStrike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Reduce stress</a:t>
            </a:r>
            <a:endParaRPr b="0" i="0" sz="1400" u="none" cap="none" strike="noStrike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Manage expectations</a:t>
            </a:r>
            <a:endParaRPr b="0" i="0" sz="1400" u="none" cap="none" strike="noStrike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73" name="Google Shape;73;p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1494793" cy="4626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4"/>
          <p:cNvSpPr txBox="1"/>
          <p:nvPr>
            <p:ph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</a:pPr>
            <a:r>
              <a:rPr lang="en" sz="6000">
                <a:latin typeface="Roboto"/>
                <a:ea typeface="Roboto"/>
                <a:cs typeface="Roboto"/>
                <a:sym typeface="Roboto"/>
              </a:rPr>
              <a:t>Predictability</a:t>
            </a:r>
            <a:br>
              <a:rPr lang="en" sz="6000">
                <a:latin typeface="Roboto"/>
                <a:ea typeface="Roboto"/>
                <a:cs typeface="Roboto"/>
                <a:sym typeface="Roboto"/>
              </a:rPr>
            </a:br>
            <a:r>
              <a:rPr lang="en" sz="6000">
                <a:latin typeface="Roboto"/>
                <a:ea typeface="Roboto"/>
                <a:cs typeface="Roboto"/>
                <a:sym typeface="Roboto"/>
              </a:rPr>
              <a:t>warrants preparation</a:t>
            </a:r>
            <a:endParaRPr sz="60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79" name="Google Shape;79;p4"/>
          <p:cNvSpPr txBox="1"/>
          <p:nvPr/>
        </p:nvSpPr>
        <p:spPr>
          <a:xfrm>
            <a:off x="2864700" y="3354125"/>
            <a:ext cx="3414600" cy="1077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These exams are </a:t>
            </a:r>
            <a:r>
              <a:rPr b="0" i="1" lang="en" sz="14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standardized</a:t>
            </a:r>
            <a:r>
              <a:rPr b="0" i="0" lang="en" sz="14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: they must test the same set of skills in the same way on every administration.</a:t>
            </a:r>
            <a:endParaRPr b="0" i="0" sz="1400" u="none" cap="none" strike="noStrike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80" name="Google Shape;80;p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1494793" cy="4626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5"/>
          <p:cNvSpPr txBox="1"/>
          <p:nvPr>
            <p:ph type="title"/>
          </p:nvPr>
        </p:nvSpPr>
        <p:spPr>
          <a:xfrm>
            <a:off x="311700" y="6736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" sz="2600">
                <a:latin typeface="Roboto"/>
                <a:ea typeface="Roboto"/>
                <a:cs typeface="Roboto"/>
                <a:sym typeface="Roboto"/>
              </a:rPr>
              <a:t>Example Questions</a:t>
            </a:r>
            <a:endParaRPr sz="26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86" name="Google Shape;86;p5"/>
          <p:cNvSpPr txBox="1"/>
          <p:nvPr>
            <p:ph idx="1" type="body"/>
          </p:nvPr>
        </p:nvSpPr>
        <p:spPr>
          <a:xfrm>
            <a:off x="311700" y="1265650"/>
            <a:ext cx="39999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b="1" lang="en" sz="18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SAT</a:t>
            </a:r>
            <a:endParaRPr b="1" sz="1800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 sz="1800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</a:pPr>
            <a:r>
              <a:t/>
            </a:r>
            <a:endParaRPr sz="1100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87" name="Google Shape;87;p5"/>
          <p:cNvSpPr txBox="1"/>
          <p:nvPr>
            <p:ph idx="2" type="body"/>
          </p:nvPr>
        </p:nvSpPr>
        <p:spPr>
          <a:xfrm>
            <a:off x="4832400" y="1265650"/>
            <a:ext cx="3999900" cy="528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b="1" lang="en" sz="18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ACT</a:t>
            </a:r>
            <a:endParaRPr b="1" sz="1800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 b="1" sz="1800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 sz="18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</a:pPr>
            <a:r>
              <a:t/>
            </a:r>
            <a:endParaRPr sz="11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88" name="Google Shape;88;p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06050" y="1964075"/>
            <a:ext cx="3289100" cy="1614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89" name="Google Shape;89;p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947100" y="3704750"/>
            <a:ext cx="3100626" cy="1171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0" name="Google Shape;90;p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805123" y="2185700"/>
            <a:ext cx="4054464" cy="1171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1" name="Google Shape;91;p5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52400" y="152400"/>
            <a:ext cx="1494793" cy="4626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6"/>
          <p:cNvSpPr txBox="1"/>
          <p:nvPr>
            <p:ph type="title"/>
          </p:nvPr>
        </p:nvSpPr>
        <p:spPr>
          <a:xfrm>
            <a:off x="311700" y="7578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Methodize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97" name="Google Shape;97;p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90550" y="1366800"/>
            <a:ext cx="7562890" cy="3508177"/>
          </a:xfrm>
          <a:prstGeom prst="rect">
            <a:avLst/>
          </a:prstGeom>
          <a:noFill/>
          <a:ln>
            <a:noFill/>
          </a:ln>
        </p:spPr>
      </p:pic>
      <p:pic>
        <p:nvPicPr>
          <p:cNvPr id="98" name="Google Shape;98;p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52400" y="152400"/>
            <a:ext cx="1494793" cy="4626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7"/>
          <p:cNvSpPr txBox="1"/>
          <p:nvPr>
            <p:ph type="title"/>
          </p:nvPr>
        </p:nvSpPr>
        <p:spPr>
          <a:xfrm>
            <a:off x="311700" y="7578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Methodize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104" name="Google Shape;104;p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116825" y="1372625"/>
            <a:ext cx="4910344" cy="3508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5" name="Google Shape;105;p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52400" y="152400"/>
            <a:ext cx="1494793" cy="4626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8"/>
          <p:cNvSpPr txBox="1"/>
          <p:nvPr>
            <p:ph type="title"/>
          </p:nvPr>
        </p:nvSpPr>
        <p:spPr>
          <a:xfrm>
            <a:off x="3476250" y="266450"/>
            <a:ext cx="21915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Methodize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111" name="Google Shape;111;p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1494793" cy="4626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2" name="Google Shape;112;p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449875" y="890625"/>
            <a:ext cx="4244250" cy="41675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9"/>
          <p:cNvSpPr txBox="1"/>
          <p:nvPr>
            <p:ph type="title"/>
          </p:nvPr>
        </p:nvSpPr>
        <p:spPr>
          <a:xfrm>
            <a:off x="311700" y="7578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Methodize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118" name="Google Shape;118;p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428375" y="1407450"/>
            <a:ext cx="4287262" cy="3508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19" name="Google Shape;119;p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52400" y="152400"/>
            <a:ext cx="1494793" cy="4626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