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mbria Math" panose="02040503050406030204" pitchFamily="18" charset="0"/>
      <p:regular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fL62/XDWABZtCoOUjB/BPaIf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22" name="Google Shape;1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08" name="Google Shape;1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
        <p:cNvGrpSpPr/>
        <p:nvPr/>
      </p:nvGrpSpPr>
      <p:grpSpPr>
        <a:xfrm>
          <a:off x="0" y="0"/>
          <a:ext cx="0" cy="0"/>
          <a:chOff x="0" y="0"/>
          <a:chExt cx="0" cy="0"/>
        </a:xfrm>
      </p:grpSpPr>
      <p:sp>
        <p:nvSpPr>
          <p:cNvPr id="18" name="Google Shape;18;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 name="Google Shape;19;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0" name="Google Shape;2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 name="Google Shape;2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 name="Google Shape;4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latin typeface="Roboto"/>
                <a:ea typeface="Roboto"/>
                <a:cs typeface="Roboto"/>
                <a:sym typeface="Roboto"/>
              </a:rPr>
              <a:t>Methodize</a:t>
            </a:r>
            <a:endParaRPr>
              <a:latin typeface="Roboto"/>
              <a:ea typeface="Roboto"/>
              <a:cs typeface="Roboto"/>
              <a:sym typeface="Roboto"/>
            </a:endParaRPr>
          </a:p>
        </p:txBody>
      </p:sp>
      <p:sp>
        <p:nvSpPr>
          <p:cNvPr id="55" name="Google Shape;55;p1"/>
          <p:cNvSpPr txBox="1">
            <a:spLocks noGrp="1"/>
          </p:cNvSpPr>
          <p:nvPr>
            <p:ph type="subTitle" idx="1"/>
          </p:nvPr>
        </p:nvSpPr>
        <p:spPr>
          <a:xfrm>
            <a:off x="1680300" y="2644025"/>
            <a:ext cx="5783400" cy="1943400"/>
          </a:xfrm>
          <a:prstGeom prst="rect">
            <a:avLst/>
          </a:prstGeom>
          <a:noFill/>
          <a:ln>
            <a:noFill/>
          </a:ln>
        </p:spPr>
        <p:txBody>
          <a:bodyPr spcFirstLastPara="1" wrap="square" lIns="91425" tIns="91425" rIns="91425" bIns="91425" anchor="t" anchorCtr="0">
            <a:noAutofit/>
          </a:bodyPr>
          <a:lstStyle/>
          <a:p>
            <a:pPr marL="0" lvl="0" indent="0"/>
            <a:r>
              <a:rPr lang="es-ES" dirty="0">
                <a:solidFill>
                  <a:schemeClr val="tx1"/>
                </a:solidFill>
              </a:rPr>
              <a:t>Una plataforma de preparación para el SAT® y el ACT®</a:t>
            </a:r>
          </a:p>
          <a:p>
            <a:pPr marL="0" lvl="0" indent="0"/>
            <a:endParaRPr dirty="0">
              <a:solidFill>
                <a:srgbClr val="000000"/>
              </a:solidFill>
              <a:latin typeface="Roboto"/>
              <a:ea typeface="Roboto"/>
              <a:cs typeface="Roboto"/>
              <a:sym typeface="Roboto"/>
            </a:endParaRPr>
          </a:p>
          <a:p>
            <a:pPr marL="0" lvl="0" indent="0"/>
            <a:r>
              <a:rPr lang="en" sz="1200" dirty="0">
                <a:solidFill>
                  <a:schemeClr val="tx1"/>
                </a:solidFill>
                <a:latin typeface="Roboto"/>
                <a:ea typeface="Roboto"/>
                <a:cs typeface="Roboto"/>
                <a:sym typeface="Roboto"/>
              </a:rPr>
              <a:t>Evan Wessler</a:t>
            </a:r>
            <a:br>
              <a:rPr lang="en" sz="1200" dirty="0">
                <a:solidFill>
                  <a:srgbClr val="000000"/>
                </a:solidFill>
                <a:latin typeface="Roboto"/>
                <a:ea typeface="Roboto"/>
                <a:cs typeface="Roboto"/>
                <a:sym typeface="Roboto"/>
              </a:rPr>
            </a:br>
            <a:r>
              <a:rPr lang="es-ES" sz="1200" dirty="0"/>
              <a:t>Director de Tutorías e Instrucción</a:t>
            </a:r>
            <a:endParaRPr sz="1200" dirty="0">
              <a:solidFill>
                <a:srgbClr val="000000"/>
              </a:solidFill>
              <a:latin typeface="Roboto"/>
              <a:ea typeface="Roboto"/>
              <a:cs typeface="Roboto"/>
              <a:sym typeface="Roboto"/>
            </a:endParaRPr>
          </a:p>
        </p:txBody>
      </p:sp>
      <p:pic>
        <p:nvPicPr>
          <p:cNvPr id="56" name="Google Shape;56;p1"/>
          <p:cNvPicPr preferRelativeResize="0"/>
          <p:nvPr/>
        </p:nvPicPr>
        <p:blipFill>
          <a:blip r:embed="rId3">
            <a:alphaModFix/>
          </a:blip>
          <a:stretch>
            <a:fillRect/>
          </a:stretch>
        </p:blipFill>
        <p:spPr>
          <a:xfrm>
            <a:off x="152400" y="152400"/>
            <a:ext cx="2173900" cy="672875"/>
          </a:xfrm>
          <a:prstGeom prst="rect">
            <a:avLst/>
          </a:prstGeom>
          <a:noFill/>
          <a:ln>
            <a:noFill/>
          </a:ln>
        </p:spPr>
      </p:pic>
      <p:sp>
        <p:nvSpPr>
          <p:cNvPr id="57" name="Google Shape;57;p1"/>
          <p:cNvSpPr txBox="1"/>
          <p:nvPr/>
        </p:nvSpPr>
        <p:spPr>
          <a:xfrm>
            <a:off x="142699" y="4587425"/>
            <a:ext cx="8821192" cy="430857"/>
          </a:xfrm>
          <a:prstGeom prst="rect">
            <a:avLst/>
          </a:prstGeom>
          <a:noFill/>
          <a:ln>
            <a:noFill/>
          </a:ln>
        </p:spPr>
        <p:txBody>
          <a:bodyPr spcFirstLastPara="1" wrap="square" lIns="91425" tIns="91425" rIns="91425" bIns="91425" anchor="t" anchorCtr="0">
            <a:spAutoFit/>
          </a:bodyPr>
          <a:lstStyle/>
          <a:p>
            <a:pPr lvl="0"/>
            <a:r>
              <a:rPr lang="es-ES" sz="800" dirty="0"/>
              <a:t>Esta presentación ©</a:t>
            </a:r>
            <a:r>
              <a:rPr lang="es-ES" sz="800" dirty="0" err="1"/>
              <a:t>Method</a:t>
            </a:r>
            <a:r>
              <a:rPr lang="es-ES" sz="800" dirty="0"/>
              <a:t> </a:t>
            </a:r>
            <a:r>
              <a:rPr lang="es-ES" sz="800" dirty="0" err="1"/>
              <a:t>Learning</a:t>
            </a:r>
            <a:r>
              <a:rPr lang="es-ES" sz="800" dirty="0"/>
              <a:t>, 2026, todos los derechos reservados. SAT es una marca registrada de </a:t>
            </a:r>
            <a:r>
              <a:rPr lang="es-ES" sz="800" dirty="0" err="1"/>
              <a:t>College</a:t>
            </a:r>
            <a:r>
              <a:rPr lang="es-ES" sz="800" dirty="0"/>
              <a:t> </a:t>
            </a:r>
            <a:r>
              <a:rPr lang="es-ES" sz="800" dirty="0" err="1"/>
              <a:t>Board</a:t>
            </a:r>
            <a:r>
              <a:rPr lang="es-ES" sz="800" dirty="0"/>
              <a:t>; el examen ACT es una marca registrada de ACT, Inc. Estas organizaciones no están afiliadas a </a:t>
            </a:r>
            <a:r>
              <a:rPr lang="es-ES" sz="800" dirty="0" err="1"/>
              <a:t>Method</a:t>
            </a:r>
            <a:r>
              <a:rPr lang="es-ES" sz="800" dirty="0"/>
              <a:t> </a:t>
            </a:r>
            <a:r>
              <a:rPr lang="es-ES" sz="800" dirty="0" err="1"/>
              <a:t>Learning</a:t>
            </a:r>
            <a:r>
              <a:rPr lang="es-ES" sz="800" dirty="0"/>
              <a:t> ni la respaldan. </a:t>
            </a:r>
            <a:endParaRPr sz="6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xfrm>
            <a:off x="6615518" y="383737"/>
            <a:ext cx="2050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latin typeface="Roboto"/>
                <a:ea typeface="Roboto"/>
                <a:cs typeface="Roboto"/>
                <a:sym typeface="Roboto"/>
              </a:rPr>
              <a:t>Methodize</a:t>
            </a:r>
            <a:endParaRPr dirty="0">
              <a:latin typeface="Roboto"/>
              <a:ea typeface="Roboto"/>
              <a:cs typeface="Roboto"/>
              <a:sym typeface="Roboto"/>
            </a:endParaRPr>
          </a:p>
        </p:txBody>
      </p:sp>
      <p:pic>
        <p:nvPicPr>
          <p:cNvPr id="125" name="Google Shape;125;p10"/>
          <p:cNvPicPr preferRelativeResize="0"/>
          <p:nvPr/>
        </p:nvPicPr>
        <p:blipFill rotWithShape="1">
          <a:blip r:embed="rId3">
            <a:alphaModFix/>
          </a:blip>
          <a:srcRect/>
          <a:stretch/>
        </p:blipFill>
        <p:spPr>
          <a:xfrm>
            <a:off x="477982" y="956437"/>
            <a:ext cx="3838599" cy="3805551"/>
          </a:xfrm>
          <a:prstGeom prst="rect">
            <a:avLst/>
          </a:prstGeom>
          <a:noFill/>
          <a:ln>
            <a:noFill/>
          </a:ln>
        </p:spPr>
      </p:pic>
      <p:pic>
        <p:nvPicPr>
          <p:cNvPr id="126" name="Google Shape;126;p10"/>
          <p:cNvPicPr preferRelativeResize="0"/>
          <p:nvPr/>
        </p:nvPicPr>
        <p:blipFill>
          <a:blip r:embed="rId4">
            <a:alphaModFix/>
          </a:blip>
          <a:stretch>
            <a:fillRect/>
          </a:stretch>
        </p:blipFill>
        <p:spPr>
          <a:xfrm>
            <a:off x="152400" y="152400"/>
            <a:ext cx="1494793" cy="462675"/>
          </a:xfrm>
          <a:prstGeom prst="rect">
            <a:avLst/>
          </a:prstGeom>
          <a:noFill/>
          <a:ln>
            <a:noFill/>
          </a:ln>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923D07C-906D-1B8D-CCCB-1EC91C54FA25}"/>
                  </a:ext>
                </a:extLst>
              </p:cNvPr>
              <p:cNvSpPr>
                <a:spLocks noChangeArrowheads="1"/>
              </p:cNvSpPr>
              <p:nvPr/>
            </p:nvSpPr>
            <p:spPr bwMode="auto">
              <a:xfrm>
                <a:off x="4572000" y="1374190"/>
                <a:ext cx="3838599" cy="29700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lvl="0" algn="just" eaLnBrk="0" fontAlgn="base" hangingPunct="0">
                  <a:spcBef>
                    <a:spcPct val="0"/>
                  </a:spcBef>
                  <a:spcAft>
                    <a:spcPct val="0"/>
                  </a:spcAft>
                  <a:buClrTx/>
                </a:pPr>
                <a:r>
                  <a:rPr kumimoji="0" lang="en-US" altLang="en-US" sz="1000" b="0" i="0" u="none" strike="noStrike" cap="none" normalizeH="0" baseline="0" dirty="0">
                    <a:ln>
                      <a:noFill/>
                    </a:ln>
                    <a:solidFill>
                      <a:schemeClr val="tx1"/>
                    </a:solidFill>
                    <a:effectLst/>
                    <a:latin typeface="+mj-lt"/>
                  </a:rPr>
                  <a:t>"La </a:t>
                </a:r>
                <a:r>
                  <a:rPr kumimoji="0" lang="en-US" altLang="en-US" sz="1000" b="0" i="0" u="none" strike="noStrike" cap="none" normalizeH="0" baseline="0" dirty="0" err="1">
                    <a:ln>
                      <a:noFill/>
                    </a:ln>
                    <a:solidFill>
                      <a:schemeClr val="tx1"/>
                    </a:solidFill>
                    <a:effectLst/>
                    <a:latin typeface="+mj-lt"/>
                  </a:rPr>
                  <a:t>suma</a:t>
                </a:r>
                <a:r>
                  <a:rPr kumimoji="0" lang="en-US" altLang="en-US" sz="1000" b="0" i="0" u="none" strike="noStrike" cap="none" normalizeH="0" baseline="0" dirty="0">
                    <a:ln>
                      <a:noFill/>
                    </a:ln>
                    <a:solidFill>
                      <a:schemeClr val="tx1"/>
                    </a:solidFill>
                    <a:effectLst/>
                    <a:latin typeface="+mj-lt"/>
                  </a:rPr>
                  <a:t> de dos </a:t>
                </a:r>
                <a:r>
                  <a:rPr kumimoji="0" lang="en-US" altLang="en-US" sz="1000" b="0" i="0" u="none" strike="noStrike" cap="none" normalizeH="0" baseline="0" dirty="0" err="1">
                    <a:ln>
                      <a:noFill/>
                    </a:ln>
                    <a:solidFill>
                      <a:schemeClr val="tx1"/>
                    </a:solidFill>
                    <a:effectLst/>
                    <a:latin typeface="+mj-lt"/>
                  </a:rPr>
                  <a:t>números</a:t>
                </a:r>
                <a:r>
                  <a:rPr kumimoji="0" lang="en-US" altLang="en-US" sz="1000" b="0" i="0" u="none" strike="noStrike" cap="none" normalizeH="0" baseline="0" dirty="0">
                    <a:ln>
                      <a:noFill/>
                    </a:ln>
                    <a:solidFill>
                      <a:schemeClr val="tx1"/>
                    </a:solidFill>
                    <a:effectLst/>
                    <a:latin typeface="+mj-lt"/>
                  </a:rPr>
                  <a:t>, </a:t>
                </a:r>
                <a14:m>
                  <m:oMath xmlns:m="http://schemas.openxmlformats.org/officeDocument/2006/math">
                    <m:r>
                      <a:rPr kumimoji="0" lang="en-US" altLang="en-US" sz="1000" b="0" i="1" u="none" strike="noStrike" cap="none" normalizeH="0" baseline="0" dirty="0" smtClean="0">
                        <a:ln>
                          <a:noFill/>
                        </a:ln>
                        <a:solidFill>
                          <a:schemeClr val="tx1"/>
                        </a:solidFill>
                        <a:effectLst/>
                        <a:latin typeface="Cambria Math" panose="02040503050406030204" pitchFamily="18" charset="0"/>
                      </a:rPr>
                      <m:t>‘</m:t>
                    </m:r>
                    <m:r>
                      <a:rPr kumimoji="0" lang="en-US" altLang="en-US" sz="1000" b="0" i="1" u="none" strike="noStrike" cap="none" normalizeH="0" baseline="0" dirty="0" smtClean="0">
                        <a:ln>
                          <a:noFill/>
                        </a:ln>
                        <a:solidFill>
                          <a:schemeClr val="tx1"/>
                        </a:solidFill>
                        <a:effectLst/>
                        <a:latin typeface="Cambria Math" panose="02040503050406030204" pitchFamily="18" charset="0"/>
                      </a:rPr>
                      <m:t>𝑥</m:t>
                    </m:r>
                    <m:r>
                      <a:rPr kumimoji="0" lang="en-US" altLang="en-US" sz="1000" b="0" i="1" u="none" strike="noStrike" cap="none" normalizeH="0" baseline="0" dirty="0" smtClean="0">
                        <a:ln>
                          <a:noFill/>
                        </a:ln>
                        <a:solidFill>
                          <a:schemeClr val="tx1"/>
                        </a:solidFill>
                        <a:effectLst/>
                        <a:latin typeface="Cambria Math" panose="02040503050406030204" pitchFamily="18" charset="0"/>
                      </a:rPr>
                      <m:t>’ </m:t>
                    </m:r>
                    <m:r>
                      <m:rPr>
                        <m:sty m:val="p"/>
                      </m:rPr>
                      <a:rPr kumimoji="0" lang="en-US" altLang="en-US" sz="1000" b="0" i="0" u="none" strike="noStrike" cap="none" normalizeH="0" baseline="0" dirty="0" smtClean="0">
                        <a:ln>
                          <a:noFill/>
                        </a:ln>
                        <a:solidFill>
                          <a:schemeClr val="tx1"/>
                        </a:solidFill>
                        <a:effectLst/>
                        <a:latin typeface="+mj-lt"/>
                      </a:rPr>
                      <m:t>y</m:t>
                    </m:r>
                    <m:r>
                      <a:rPr kumimoji="0" lang="en-US" altLang="en-US" sz="1000" b="0" i="1" u="none" strike="noStrike" cap="none" normalizeH="0" baseline="0" dirty="0" smtClean="0">
                        <a:ln>
                          <a:noFill/>
                        </a:ln>
                        <a:solidFill>
                          <a:schemeClr val="tx1"/>
                        </a:solidFill>
                        <a:effectLst/>
                        <a:latin typeface="Cambria Math" panose="02040503050406030204" pitchFamily="18" charset="0"/>
                      </a:rPr>
                      <m:t> ‘</m:t>
                    </m:r>
                    <m:r>
                      <a:rPr kumimoji="0" lang="en-US" altLang="en-US" sz="1000" b="0" i="1" u="none" strike="noStrike" cap="none" normalizeH="0" baseline="0" dirty="0" smtClean="0">
                        <a:ln>
                          <a:noFill/>
                        </a:ln>
                        <a:solidFill>
                          <a:schemeClr val="tx1"/>
                        </a:solidFill>
                        <a:effectLst/>
                        <a:latin typeface="Cambria Math" panose="02040503050406030204" pitchFamily="18" charset="0"/>
                      </a:rPr>
                      <m:t>𝑦</m:t>
                    </m:r>
                    <m:r>
                      <a:rPr kumimoji="0" lang="en-US" altLang="en-US" sz="1000" b="0" i="1" u="none" strike="noStrike" cap="none" normalizeH="0" baseline="0" dirty="0" smtClean="0">
                        <a:ln>
                          <a:noFill/>
                        </a:ln>
                        <a:solidFill>
                          <a:schemeClr val="tx1"/>
                        </a:solidFill>
                        <a:effectLst/>
                        <a:latin typeface="Cambria Math" panose="02040503050406030204" pitchFamily="18" charset="0"/>
                      </a:rPr>
                      <m:t>’, </m:t>
                    </m:r>
                  </m:oMath>
                </a14:m>
                <a:r>
                  <a:rPr kumimoji="0" lang="en-US" altLang="en-US" sz="1000" b="0" i="0" u="none" strike="noStrike" cap="none" normalizeH="0" baseline="0" dirty="0">
                    <a:ln>
                      <a:noFill/>
                    </a:ln>
                    <a:solidFill>
                      <a:schemeClr val="tx1"/>
                    </a:solidFill>
                    <a:effectLst/>
                    <a:latin typeface="+mj-lt"/>
                  </a:rPr>
                  <a:t>es 40, y la </a:t>
                </a:r>
                <a:r>
                  <a:rPr kumimoji="0" lang="en-US" altLang="en-US" sz="1000" b="0" i="0" u="none" strike="noStrike" cap="none" normalizeH="0" baseline="0" dirty="0" err="1">
                    <a:ln>
                      <a:noFill/>
                    </a:ln>
                    <a:solidFill>
                      <a:schemeClr val="tx1"/>
                    </a:solidFill>
                    <a:effectLst/>
                    <a:latin typeface="+mj-lt"/>
                  </a:rPr>
                  <a:t>diferencia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positiva</a:t>
                </a:r>
                <a:r>
                  <a:rPr kumimoji="0" lang="en-US" altLang="en-US" sz="1000" b="0" i="0" u="none" strike="noStrike" cap="none" normalizeH="0" baseline="0" dirty="0">
                    <a:ln>
                      <a:noFill/>
                    </a:ln>
                    <a:solidFill>
                      <a:schemeClr val="tx1"/>
                    </a:solidFill>
                    <a:effectLst/>
                    <a:latin typeface="+mj-lt"/>
                  </a:rPr>
                  <a:t> entre </a:t>
                </a:r>
                <a:r>
                  <a:rPr kumimoji="0" lang="en-US" altLang="en-US" sz="1000" b="0" i="0" u="none" strike="noStrike" cap="none" normalizeH="0" baseline="0" dirty="0" err="1">
                    <a:ln>
                      <a:noFill/>
                    </a:ln>
                    <a:solidFill>
                      <a:schemeClr val="tx1"/>
                    </a:solidFill>
                    <a:effectLst/>
                    <a:latin typeface="+mj-lt"/>
                  </a:rPr>
                  <a:t>los</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números</a:t>
                </a:r>
                <a:r>
                  <a:rPr kumimoji="0" lang="en-US" altLang="en-US" sz="1000" b="0" i="0" u="none" strike="noStrike" cap="none" normalizeH="0" baseline="0" dirty="0">
                    <a:ln>
                      <a:noFill/>
                    </a:ln>
                    <a:solidFill>
                      <a:schemeClr val="tx1"/>
                    </a:solidFill>
                    <a:effectLst/>
                    <a:latin typeface="+mj-lt"/>
                  </a:rPr>
                  <a:t> es 10. ¿</a:t>
                </a:r>
                <a:r>
                  <a:rPr kumimoji="0" lang="en-US" altLang="en-US" sz="1000" b="0" i="0" u="none" strike="noStrike" cap="none" normalizeH="0" baseline="0" dirty="0" err="1">
                    <a:ln>
                      <a:noFill/>
                    </a:ln>
                    <a:solidFill>
                      <a:schemeClr val="tx1"/>
                    </a:solidFill>
                    <a:effectLst/>
                    <a:latin typeface="+mj-lt"/>
                  </a:rPr>
                  <a:t>Cuál</a:t>
                </a:r>
                <a:r>
                  <a:rPr kumimoji="0" lang="en-US" altLang="en-US" sz="1000" b="0" i="0" u="none" strike="noStrike" cap="none" normalizeH="0" baseline="0" dirty="0">
                    <a:ln>
                      <a:noFill/>
                    </a:ln>
                    <a:solidFill>
                      <a:schemeClr val="tx1"/>
                    </a:solidFill>
                    <a:effectLst/>
                    <a:latin typeface="+mj-lt"/>
                  </a:rPr>
                  <a:t> es </a:t>
                </a:r>
                <a:r>
                  <a:rPr kumimoji="0" lang="en-US" altLang="en-US" sz="1000" b="0" i="0" u="none" strike="noStrike" cap="none" normalizeH="0" baseline="0" dirty="0" err="1">
                    <a:ln>
                      <a:noFill/>
                    </a:ln>
                    <a:solidFill>
                      <a:schemeClr val="tx1"/>
                    </a:solidFill>
                    <a:effectLst/>
                    <a:latin typeface="+mj-lt"/>
                  </a:rPr>
                  <a:t>el</a:t>
                </a:r>
                <a:r>
                  <a:rPr kumimoji="0" lang="en-US" altLang="en-US" sz="1000" b="0" i="0" u="none" strike="noStrike" cap="none" normalizeH="0" baseline="0" dirty="0">
                    <a:ln>
                      <a:noFill/>
                    </a:ln>
                    <a:solidFill>
                      <a:schemeClr val="tx1"/>
                    </a:solidFill>
                    <a:effectLst/>
                    <a:latin typeface="+mj-lt"/>
                  </a:rPr>
                  <a:t> valor de </a:t>
                </a:r>
                <a14:m>
                  <m:oMath xmlns:m="http://schemas.openxmlformats.org/officeDocument/2006/math">
                    <m:r>
                      <a:rPr lang="en-US" altLang="en-US" sz="1000" i="1" dirty="0">
                        <a:solidFill>
                          <a:schemeClr val="tx1"/>
                        </a:solidFill>
                        <a:latin typeface="Cambria Math" panose="02040503050406030204" pitchFamily="18" charset="0"/>
                      </a:rPr>
                      <m:t>𝑥𝑦</m:t>
                    </m:r>
                  </m:oMath>
                </a14:m>
                <a:r>
                  <a:rPr kumimoji="0" lang="en-US" altLang="en-US" sz="1000" b="0" i="0" u="none" strike="noStrike" cap="none" normalizeH="0" baseline="0" dirty="0">
                    <a:ln>
                      <a:noFill/>
                    </a:ln>
                    <a:solidFill>
                      <a:schemeClr val="tx1"/>
                    </a:solidFill>
                    <a:effectLst/>
                    <a:latin typeface="+mj-lt"/>
                  </a:rPr>
                  <a:t>?"</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000" b="1"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chemeClr val="tx1"/>
                    </a:solidFill>
                    <a:effectLst/>
                    <a:latin typeface="+mj-lt"/>
                  </a:rPr>
                  <a:t>A)</a:t>
                </a:r>
                <a:r>
                  <a:rPr kumimoji="0" lang="en-US" altLang="en-US" sz="1000" b="0" i="0" u="none" strike="noStrike" cap="none" normalizeH="0" baseline="0" dirty="0">
                    <a:ln>
                      <a:noFill/>
                    </a:ln>
                    <a:solidFill>
                      <a:schemeClr val="tx1"/>
                    </a:solidFill>
                    <a:effectLst/>
                    <a:latin typeface="+mj-lt"/>
                  </a:rPr>
                  <a:t> 50</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chemeClr val="tx1"/>
                    </a:solidFill>
                    <a:effectLst/>
                    <a:latin typeface="+mj-lt"/>
                  </a:rPr>
                  <a:t>B)</a:t>
                </a:r>
                <a:r>
                  <a:rPr kumimoji="0" lang="en-US" altLang="en-US" sz="1000" b="0" i="0" u="none" strike="noStrike" cap="none" normalizeH="0" baseline="0" dirty="0">
                    <a:ln>
                      <a:noFill/>
                    </a:ln>
                    <a:solidFill>
                      <a:schemeClr val="tx1"/>
                    </a:solidFill>
                    <a:effectLst/>
                    <a:latin typeface="+mj-lt"/>
                  </a:rPr>
                  <a:t> 375</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chemeClr val="tx1"/>
                    </a:solidFill>
                    <a:effectLst/>
                    <a:latin typeface="+mj-lt"/>
                  </a:rPr>
                  <a:t>C)</a:t>
                </a:r>
                <a:r>
                  <a:rPr kumimoji="0" lang="en-US" altLang="en-US" sz="1000" b="0" i="0" u="none" strike="noStrike" cap="none" normalizeH="0" baseline="0" dirty="0">
                    <a:ln>
                      <a:noFill/>
                    </a:ln>
                    <a:solidFill>
                      <a:schemeClr val="tx1"/>
                    </a:solidFill>
                    <a:effectLst/>
                    <a:latin typeface="+mj-lt"/>
                  </a:rPr>
                  <a:t> 400</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chemeClr val="tx1"/>
                    </a:solidFill>
                    <a:effectLst/>
                    <a:latin typeface="+mj-lt"/>
                  </a:rPr>
                  <a:t>D)</a:t>
                </a:r>
                <a:r>
                  <a:rPr kumimoji="0" lang="en-US" altLang="en-US" sz="1000" b="0" i="0" u="none" strike="noStrike" cap="none" normalizeH="0" baseline="0" dirty="0">
                    <a:ln>
                      <a:noFill/>
                    </a:ln>
                    <a:solidFill>
                      <a:schemeClr val="tx1"/>
                    </a:solidFill>
                    <a:effectLst/>
                    <a:latin typeface="+mj-lt"/>
                  </a:rPr>
                  <a:t> 555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mj-lt"/>
                  </a:rPr>
                  <a:t>Este </a:t>
                </a:r>
                <a:r>
                  <a:rPr kumimoji="0" lang="en-US" altLang="en-US" sz="1000" b="0" i="0" u="none" strike="noStrike" cap="none" normalizeH="0" baseline="0" dirty="0" err="1">
                    <a:ln>
                      <a:noFill/>
                    </a:ln>
                    <a:solidFill>
                      <a:schemeClr val="tx1"/>
                    </a:solidFill>
                    <a:effectLst/>
                    <a:latin typeface="+mj-lt"/>
                  </a:rPr>
                  <a:t>problema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requiere</a:t>
                </a:r>
                <a:r>
                  <a:rPr kumimoji="0" lang="en-US" altLang="en-US" sz="1000" b="0" i="0" u="none" strike="noStrike" cap="none" normalizeH="0" baseline="0" dirty="0">
                    <a:ln>
                      <a:noFill/>
                    </a:ln>
                    <a:solidFill>
                      <a:schemeClr val="tx1"/>
                    </a:solidFill>
                    <a:effectLst/>
                    <a:latin typeface="+mj-lt"/>
                  </a:rPr>
                  <a:t> primero </a:t>
                </a:r>
                <a:r>
                  <a:rPr kumimoji="0" lang="en-US" altLang="en-US" sz="1000" b="0" i="0" u="none" strike="noStrike" cap="none" normalizeH="0" baseline="0" dirty="0" err="1">
                    <a:ln>
                      <a:noFill/>
                    </a:ln>
                    <a:solidFill>
                      <a:schemeClr val="tx1"/>
                    </a:solidFill>
                    <a:effectLst/>
                    <a:latin typeface="+mj-lt"/>
                  </a:rPr>
                  <a:t>que</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traduzcamos</a:t>
                </a:r>
                <a:r>
                  <a:rPr kumimoji="0" lang="en-US" altLang="en-US" sz="1000" b="0" i="0" u="none" strike="noStrike" cap="none" normalizeH="0" baseline="0" dirty="0">
                    <a:ln>
                      <a:noFill/>
                    </a:ln>
                    <a:solidFill>
                      <a:schemeClr val="tx1"/>
                    </a:solidFill>
                    <a:effectLst/>
                    <a:latin typeface="+mj-lt"/>
                  </a:rPr>
                  <a:t> palabras a </a:t>
                </a:r>
                <a:r>
                  <a:rPr kumimoji="0" lang="en-US" altLang="en-US" sz="1000" b="0" i="0" u="none" strike="noStrike" cap="none" normalizeH="0" baseline="0" dirty="0" err="1">
                    <a:ln>
                      <a:noFill/>
                    </a:ln>
                    <a:solidFill>
                      <a:schemeClr val="tx1"/>
                    </a:solidFill>
                    <a:effectLst/>
                    <a:latin typeface="+mj-lt"/>
                  </a:rPr>
                  <a:t>lenguaje</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matemático</a:t>
                </a:r>
                <a:r>
                  <a:rPr kumimoji="0" lang="en-US" altLang="en-US" sz="1000" b="0" i="0" u="none" strike="noStrike" cap="none" normalizeH="0" baseline="0" dirty="0">
                    <a:ln>
                      <a:noFill/>
                    </a:ln>
                    <a:solidFill>
                      <a:schemeClr val="tx1"/>
                    </a:solidFill>
                    <a:effectLst/>
                    <a:latin typeface="+mj-lt"/>
                  </a:rPr>
                  <a:t>. La </a:t>
                </a:r>
                <a:r>
                  <a:rPr kumimoji="0" lang="en-US" altLang="en-US" sz="1000" b="0" i="0" u="none" strike="noStrike" cap="none" normalizeH="0" baseline="0" dirty="0" err="1">
                    <a:ln>
                      <a:noFill/>
                    </a:ln>
                    <a:solidFill>
                      <a:schemeClr val="tx1"/>
                    </a:solidFill>
                    <a:effectLst/>
                    <a:latin typeface="+mj-lt"/>
                  </a:rPr>
                  <a:t>primera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frase</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presenta</a:t>
                </a:r>
                <a:r>
                  <a:rPr kumimoji="0" lang="en-US" altLang="en-US" sz="1000" b="0" i="0" u="none" strike="noStrike" cap="none" normalizeH="0" baseline="0" dirty="0">
                    <a:ln>
                      <a:noFill/>
                    </a:ln>
                    <a:solidFill>
                      <a:schemeClr val="tx1"/>
                    </a:solidFill>
                    <a:effectLst/>
                    <a:latin typeface="+mj-lt"/>
                  </a:rPr>
                  <a:t> dos </a:t>
                </a:r>
                <a:r>
                  <a:rPr kumimoji="0" lang="en-US" altLang="en-US" sz="1000" b="0" i="0" u="none" strike="noStrike" cap="none" normalizeH="0" baseline="0" dirty="0" err="1">
                    <a:ln>
                      <a:noFill/>
                    </a:ln>
                    <a:solidFill>
                      <a:schemeClr val="tx1"/>
                    </a:solidFill>
                    <a:effectLst/>
                    <a:latin typeface="+mj-lt"/>
                  </a:rPr>
                  <a:t>enunciados</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que</a:t>
                </a:r>
                <a:r>
                  <a:rPr kumimoji="0" lang="en-US" altLang="en-US" sz="1000" b="0" i="0" u="none" strike="noStrike" cap="none" normalizeH="0" baseline="0" dirty="0">
                    <a:ln>
                      <a:noFill/>
                    </a:ln>
                    <a:solidFill>
                      <a:schemeClr val="tx1"/>
                    </a:solidFill>
                    <a:effectLst/>
                    <a:latin typeface="+mj-lt"/>
                  </a:rPr>
                  <a:t> se </a:t>
                </a:r>
                <a:r>
                  <a:rPr kumimoji="0" lang="en-US" altLang="en-US" sz="1000" b="0" i="0" u="none" strike="noStrike" cap="none" normalizeH="0" baseline="0" dirty="0" err="1">
                    <a:ln>
                      <a:noFill/>
                    </a:ln>
                    <a:solidFill>
                      <a:schemeClr val="tx1"/>
                    </a:solidFill>
                    <a:effectLst/>
                    <a:latin typeface="+mj-lt"/>
                  </a:rPr>
                  <a:t>pueden</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traducir</a:t>
                </a:r>
                <a:r>
                  <a:rPr kumimoji="0" lang="en-US" altLang="en-US" sz="1000" b="0" i="0" u="none" strike="noStrike" cap="none" normalizeH="0" baseline="0" dirty="0">
                    <a:ln>
                      <a:noFill/>
                    </a:ln>
                    <a:solidFill>
                      <a:schemeClr val="tx1"/>
                    </a:solidFill>
                    <a:effectLst/>
                    <a:latin typeface="+mj-lt"/>
                  </a:rPr>
                  <a:t> de forma </a:t>
                </a:r>
                <a:r>
                  <a:rPr kumimoji="0" lang="en-US" altLang="en-US" sz="1000" b="0" i="0" u="none" strike="noStrike" cap="none" normalizeH="0" baseline="0" dirty="0" err="1">
                    <a:ln>
                      <a:noFill/>
                    </a:ln>
                    <a:solidFill>
                      <a:schemeClr val="tx1"/>
                    </a:solidFill>
                    <a:effectLst/>
                    <a:latin typeface="+mj-lt"/>
                  </a:rPr>
                  <a:t>bastante</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sencilla</a:t>
                </a:r>
                <a:r>
                  <a:rPr kumimoji="0" lang="en-US" altLang="en-US" sz="1000" b="0" i="0" u="none" strike="noStrike" cap="none" normalizeH="0" baseline="0" dirty="0">
                    <a:ln>
                      <a:noFill/>
                    </a:ln>
                    <a:solidFill>
                      <a:schemeClr val="tx1"/>
                    </a:solidFill>
                    <a:effectLst/>
                    <a:latin typeface="+mj-lt"/>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mj-lt"/>
                </a:endParaRPr>
              </a:p>
              <a:p>
                <a:pPr lvl="0" algn="just" eaLnBrk="0" fontAlgn="base" hangingPunct="0">
                  <a:spcBef>
                    <a:spcPct val="0"/>
                  </a:spcBef>
                  <a:spcAft>
                    <a:spcPct val="0"/>
                  </a:spcAft>
                  <a:buClrTx/>
                </a:pPr>
                <a:r>
                  <a:rPr kumimoji="0" lang="en-US" altLang="en-US" sz="1000" b="0" i="0" u="none" strike="noStrike" cap="none" normalizeH="0" baseline="0" dirty="0">
                    <a:ln>
                      <a:noFill/>
                    </a:ln>
                    <a:solidFill>
                      <a:schemeClr val="tx1"/>
                    </a:solidFill>
                    <a:effectLst/>
                    <a:latin typeface="+mj-lt"/>
                  </a:rPr>
                  <a:t>La </a:t>
                </a:r>
                <a:r>
                  <a:rPr kumimoji="0" lang="en-US" altLang="en-US" sz="1000" b="0" i="0" u="none" strike="noStrike" cap="none" normalizeH="0" baseline="0" dirty="0" err="1">
                    <a:ln>
                      <a:noFill/>
                    </a:ln>
                    <a:solidFill>
                      <a:schemeClr val="tx1"/>
                    </a:solidFill>
                    <a:effectLst/>
                    <a:latin typeface="+mj-lt"/>
                  </a:rPr>
                  <a:t>suma</a:t>
                </a:r>
                <a:r>
                  <a:rPr kumimoji="0" lang="en-US" altLang="en-US" sz="1000" b="0" i="0" u="none" strike="noStrike" cap="none" normalizeH="0" baseline="0" dirty="0">
                    <a:ln>
                      <a:noFill/>
                    </a:ln>
                    <a:solidFill>
                      <a:schemeClr val="tx1"/>
                    </a:solidFill>
                    <a:effectLst/>
                    <a:latin typeface="+mj-lt"/>
                  </a:rPr>
                  <a:t> de dos </a:t>
                </a:r>
                <a:r>
                  <a:rPr kumimoji="0" lang="en-US" altLang="en-US" sz="1000" b="0" i="0" u="none" strike="noStrike" cap="none" normalizeH="0" baseline="0" dirty="0" err="1">
                    <a:ln>
                      <a:noFill/>
                    </a:ln>
                    <a:solidFill>
                      <a:schemeClr val="tx1"/>
                    </a:solidFill>
                    <a:effectLst/>
                    <a:latin typeface="+mj-lt"/>
                  </a:rPr>
                  <a:t>números</a:t>
                </a:r>
                <a:r>
                  <a:rPr kumimoji="0" lang="en-US" altLang="en-US" sz="1000" b="0" i="0" u="none" strike="noStrike" cap="none" normalizeH="0" baseline="0" dirty="0">
                    <a:ln>
                      <a:noFill/>
                    </a:ln>
                    <a:solidFill>
                      <a:schemeClr val="tx1"/>
                    </a:solidFill>
                    <a:effectLst/>
                    <a:latin typeface="+mj-lt"/>
                  </a:rPr>
                  <a:t>, </a:t>
                </a:r>
                <a14:m>
                  <m:oMath xmlns:m="http://schemas.openxmlformats.org/officeDocument/2006/math">
                    <m:r>
                      <a:rPr lang="en-US" altLang="en-US" sz="1000" b="0" i="0" dirty="0" smtClean="0">
                        <a:solidFill>
                          <a:schemeClr val="tx1"/>
                        </a:solidFill>
                        <a:latin typeface="Cambria Math" panose="02040503050406030204" pitchFamily="18" charset="0"/>
                      </a:rPr>
                      <m:t>′</m:t>
                    </m:r>
                    <m:r>
                      <a:rPr lang="en-US" altLang="en-US" sz="1000" i="1" dirty="0">
                        <a:solidFill>
                          <a:schemeClr val="tx1"/>
                        </a:solidFill>
                        <a:latin typeface="Cambria Math" panose="02040503050406030204" pitchFamily="18" charset="0"/>
                      </a:rPr>
                      <m:t>𝑥</m:t>
                    </m:r>
                    <m:r>
                      <a:rPr lang="en-US" altLang="en-US" sz="1000" i="1" dirty="0">
                        <a:solidFill>
                          <a:schemeClr val="tx1"/>
                        </a:solidFill>
                        <a:latin typeface="Cambria Math" panose="02040503050406030204" pitchFamily="18" charset="0"/>
                      </a:rPr>
                      <m:t>’ </m:t>
                    </m:r>
                    <m:r>
                      <m:rPr>
                        <m:sty m:val="p"/>
                      </m:rPr>
                      <a:rPr lang="en-US" altLang="en-US" sz="1000" dirty="0">
                        <a:solidFill>
                          <a:schemeClr val="tx1"/>
                        </a:solidFill>
                        <a:latin typeface="Cambria Math" panose="02040503050406030204" pitchFamily="18" charset="0"/>
                      </a:rPr>
                      <m:t>y</m:t>
                    </m:r>
                    <m:r>
                      <a:rPr lang="en-US" altLang="en-US" sz="1000" i="1" dirty="0">
                        <a:solidFill>
                          <a:schemeClr val="tx1"/>
                        </a:solidFill>
                        <a:latin typeface="Cambria Math" panose="02040503050406030204" pitchFamily="18" charset="0"/>
                      </a:rPr>
                      <m:t> ‘</m:t>
                    </m:r>
                    <m:r>
                      <a:rPr lang="en-US" altLang="en-US" sz="1000" i="1" dirty="0">
                        <a:solidFill>
                          <a:schemeClr val="tx1"/>
                        </a:solidFill>
                        <a:latin typeface="Cambria Math" panose="02040503050406030204" pitchFamily="18" charset="0"/>
                      </a:rPr>
                      <m:t>𝑦</m:t>
                    </m:r>
                    <m:r>
                      <a:rPr lang="en-US" altLang="en-US" sz="1000" i="1" dirty="0">
                        <a:solidFill>
                          <a:schemeClr val="tx1"/>
                        </a:solidFill>
                        <a:latin typeface="Cambria Math" panose="02040503050406030204" pitchFamily="18" charset="0"/>
                      </a:rPr>
                      <m:t>’</m:t>
                    </m:r>
                  </m:oMath>
                </a14:m>
                <a:r>
                  <a:rPr kumimoji="0" lang="en-US" altLang="en-US" sz="1000" b="0" i="0" u="none" strike="noStrike" cap="none" normalizeH="0" baseline="0" dirty="0">
                    <a:ln>
                      <a:noFill/>
                    </a:ln>
                    <a:solidFill>
                      <a:schemeClr val="tx1"/>
                    </a:solidFill>
                    <a:effectLst/>
                    <a:latin typeface="+mj-lt"/>
                  </a:rPr>
                  <a:t>, es </a:t>
                </a:r>
                <a14:m>
                  <m:oMath xmlns:m="http://schemas.openxmlformats.org/officeDocument/2006/math">
                    <m:r>
                      <a:rPr kumimoji="0" lang="en-US" altLang="en-US" sz="1000" b="0" i="1" u="none" strike="noStrike" cap="none" normalizeH="0" baseline="0" dirty="0" smtClean="0">
                        <a:ln>
                          <a:noFill/>
                        </a:ln>
                        <a:solidFill>
                          <a:schemeClr val="tx1"/>
                        </a:solidFill>
                        <a:effectLst/>
                        <a:latin typeface="Cambria Math" panose="02040503050406030204" pitchFamily="18" charset="0"/>
                      </a:rPr>
                      <m:t>40: </m:t>
                    </m:r>
                    <m:r>
                      <a:rPr lang="en-US" altLang="en-US" sz="1000" i="1" dirty="0">
                        <a:solidFill>
                          <a:schemeClr val="tx1"/>
                        </a:solidFill>
                        <a:latin typeface="Cambria Math" panose="02040503050406030204" pitchFamily="18" charset="0"/>
                      </a:rPr>
                      <m:t>𝑥</m:t>
                    </m:r>
                    <m:r>
                      <a:rPr kumimoji="0" lang="en-US" altLang="en-US" sz="1000" b="0" i="1" u="none" strike="noStrike" cap="none" normalizeH="0" baseline="0" dirty="0" smtClean="0">
                        <a:ln>
                          <a:noFill/>
                        </a:ln>
                        <a:solidFill>
                          <a:schemeClr val="tx1"/>
                        </a:solidFill>
                        <a:effectLst/>
                        <a:latin typeface="Cambria Math" panose="02040503050406030204" pitchFamily="18" charset="0"/>
                      </a:rPr>
                      <m:t>+</m:t>
                    </m:r>
                    <m:r>
                      <a:rPr lang="en-US" altLang="en-US" sz="1000" i="1" dirty="0">
                        <a:solidFill>
                          <a:schemeClr val="tx1"/>
                        </a:solidFill>
                        <a:latin typeface="Cambria Math" panose="02040503050406030204" pitchFamily="18" charset="0"/>
                      </a:rPr>
                      <m:t>𝑦</m:t>
                    </m:r>
                    <m:r>
                      <a:rPr kumimoji="0" lang="en-US" altLang="en-US" sz="1000" b="0" i="1" u="none" strike="noStrike" cap="none" normalizeH="0" baseline="0" dirty="0" smtClean="0">
                        <a:ln>
                          <a:noFill/>
                        </a:ln>
                        <a:solidFill>
                          <a:schemeClr val="tx1"/>
                        </a:solidFill>
                        <a:effectLst/>
                        <a:latin typeface="Cambria Math" panose="02040503050406030204" pitchFamily="18" charset="0"/>
                      </a:rPr>
                      <m:t> =40</m:t>
                    </m:r>
                  </m:oMath>
                </a14:m>
                <a:endParaRPr kumimoji="0" lang="en-US" altLang="en-US" sz="1000" b="0" i="0" u="none" strike="noStrike" cap="none" normalizeH="0" baseline="0" dirty="0">
                  <a:ln>
                    <a:noFill/>
                  </a:ln>
                  <a:solidFill>
                    <a:schemeClr val="tx1"/>
                  </a:solidFill>
                  <a:effectLst/>
                  <a:latin typeface="+mj-lt"/>
                </a:endParaRPr>
              </a:p>
              <a:p>
                <a:pPr lvl="0" algn="just" eaLnBrk="0" fontAlgn="base" hangingPunct="0">
                  <a:spcBef>
                    <a:spcPct val="0"/>
                  </a:spcBef>
                  <a:spcAft>
                    <a:spcPct val="0"/>
                  </a:spcAft>
                  <a:buClrTx/>
                </a:pPr>
                <a:endParaRPr kumimoji="0" lang="en-US" altLang="en-US" sz="1000" b="0" i="0" u="none" strike="noStrike" cap="none" normalizeH="0" baseline="0" dirty="0">
                  <a:ln>
                    <a:noFill/>
                  </a:ln>
                  <a:solidFill>
                    <a:schemeClr val="tx1"/>
                  </a:solidFill>
                  <a:effectLst/>
                  <a:latin typeface="+mj-lt"/>
                </a:endParaRPr>
              </a:p>
              <a:p>
                <a:pPr lvl="0" algn="just" eaLnBrk="0" fontAlgn="base" hangingPunct="0">
                  <a:spcBef>
                    <a:spcPct val="0"/>
                  </a:spcBef>
                  <a:spcAft>
                    <a:spcPct val="0"/>
                  </a:spcAft>
                  <a:buClrTx/>
                </a:pPr>
                <a:r>
                  <a:rPr kumimoji="0" lang="en-US" altLang="en-US" sz="1000" b="0" i="0" u="none" strike="noStrike" cap="none" normalizeH="0" baseline="0" dirty="0">
                    <a:ln>
                      <a:noFill/>
                    </a:ln>
                    <a:solidFill>
                      <a:schemeClr val="tx1"/>
                    </a:solidFill>
                    <a:effectLst/>
                    <a:latin typeface="+mj-lt"/>
                  </a:rPr>
                  <a:t>La </a:t>
                </a:r>
                <a:r>
                  <a:rPr kumimoji="0" lang="en-US" altLang="en-US" sz="1000" b="0" i="0" u="none" strike="noStrike" cap="none" normalizeH="0" baseline="0" dirty="0" err="1">
                    <a:ln>
                      <a:noFill/>
                    </a:ln>
                    <a:solidFill>
                      <a:schemeClr val="tx1"/>
                    </a:solidFill>
                    <a:effectLst/>
                    <a:latin typeface="+mj-lt"/>
                  </a:rPr>
                  <a:t>diferencia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positiva</a:t>
                </a:r>
                <a:r>
                  <a:rPr kumimoji="0" lang="en-US" altLang="en-US" sz="1000" b="0" i="0" u="none" strike="noStrike" cap="none" normalizeH="0" baseline="0" dirty="0">
                    <a:ln>
                      <a:noFill/>
                    </a:ln>
                    <a:solidFill>
                      <a:schemeClr val="tx1"/>
                    </a:solidFill>
                    <a:effectLst/>
                    <a:latin typeface="+mj-lt"/>
                  </a:rPr>
                  <a:t> entre </a:t>
                </a:r>
                <a:r>
                  <a:rPr kumimoji="0" lang="en-US" altLang="en-US" sz="1000" b="0" i="0" u="none" strike="noStrike" cap="none" normalizeH="0" baseline="0" dirty="0" err="1">
                    <a:ln>
                      <a:noFill/>
                    </a:ln>
                    <a:solidFill>
                      <a:schemeClr val="tx1"/>
                    </a:solidFill>
                    <a:effectLst/>
                    <a:latin typeface="+mj-lt"/>
                  </a:rPr>
                  <a:t>los</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números</a:t>
                </a:r>
                <a:r>
                  <a:rPr kumimoji="0" lang="en-US" altLang="en-US" sz="1000" b="0" i="0" u="none" strike="noStrike" cap="none" normalizeH="0" baseline="0" dirty="0">
                    <a:ln>
                      <a:noFill/>
                    </a:ln>
                    <a:solidFill>
                      <a:schemeClr val="tx1"/>
                    </a:solidFill>
                    <a:effectLst/>
                    <a:latin typeface="+mj-lt"/>
                  </a:rPr>
                  <a:t> es </a:t>
                </a:r>
                <a14:m>
                  <m:oMath xmlns:m="http://schemas.openxmlformats.org/officeDocument/2006/math">
                    <m:r>
                      <a:rPr kumimoji="0" lang="en-US" altLang="en-US" sz="1000" b="0" i="1" u="none" strike="noStrike" cap="none" normalizeH="0" baseline="0" dirty="0" smtClean="0">
                        <a:ln>
                          <a:noFill/>
                        </a:ln>
                        <a:solidFill>
                          <a:schemeClr val="tx1"/>
                        </a:solidFill>
                        <a:effectLst/>
                        <a:latin typeface="Cambria Math" panose="02040503050406030204" pitchFamily="18" charset="0"/>
                      </a:rPr>
                      <m:t>10: </m:t>
                    </m:r>
                    <m:r>
                      <a:rPr lang="en-US" altLang="en-US" sz="1000" i="1" dirty="0">
                        <a:solidFill>
                          <a:schemeClr val="tx1"/>
                        </a:solidFill>
                        <a:latin typeface="Cambria Math" panose="02040503050406030204" pitchFamily="18" charset="0"/>
                      </a:rPr>
                      <m:t>𝑥</m:t>
                    </m:r>
                    <m:r>
                      <a:rPr kumimoji="0" lang="en-US" altLang="en-US" sz="1000" b="0" i="1" u="none" strike="noStrike" cap="none" normalizeH="0" baseline="0" dirty="0" smtClean="0">
                        <a:ln>
                          <a:noFill/>
                        </a:ln>
                        <a:solidFill>
                          <a:schemeClr val="tx1"/>
                        </a:solidFill>
                        <a:effectLst/>
                        <a:latin typeface="Cambria Math" panose="02040503050406030204" pitchFamily="18" charset="0"/>
                      </a:rPr>
                      <m:t>−</m:t>
                    </m:r>
                    <m:r>
                      <a:rPr lang="en-US" altLang="en-US" sz="1000" i="1" dirty="0">
                        <a:solidFill>
                          <a:schemeClr val="tx1"/>
                        </a:solidFill>
                        <a:latin typeface="Cambria Math" panose="02040503050406030204" pitchFamily="18" charset="0"/>
                      </a:rPr>
                      <m:t>𝑦</m:t>
                    </m:r>
                    <m:r>
                      <a:rPr kumimoji="0" lang="en-US" altLang="en-US" sz="1000" b="0" i="1" u="none" strike="noStrike" cap="none" normalizeH="0" baseline="0" dirty="0" smtClean="0">
                        <a:ln>
                          <a:noFill/>
                        </a:ln>
                        <a:solidFill>
                          <a:schemeClr val="tx1"/>
                        </a:solidFill>
                        <a:effectLst/>
                        <a:latin typeface="Cambria Math" panose="02040503050406030204" pitchFamily="18" charset="0"/>
                      </a:rPr>
                      <m:t> =10</m:t>
                    </m:r>
                  </m:oMath>
                </a14:m>
                <a:endParaRPr kumimoji="0" lang="en-US" altLang="en-US" sz="1000" b="0" i="0" u="none" strike="noStrike" cap="none" normalizeH="0" baseline="0" dirty="0">
                  <a:ln>
                    <a:noFill/>
                  </a:ln>
                  <a:solidFill>
                    <a:schemeClr val="tx1"/>
                  </a:solidFill>
                  <a:effectLst/>
                  <a:latin typeface="+mj-lt"/>
                </a:endParaRPr>
              </a:p>
              <a:p>
                <a:pPr lvl="0" algn="just" eaLnBrk="0" fontAlgn="base" hangingPunct="0">
                  <a:spcBef>
                    <a:spcPct val="0"/>
                  </a:spcBef>
                  <a:spcAft>
                    <a:spcPct val="0"/>
                  </a:spcAft>
                  <a:buClrTx/>
                </a:pPr>
                <a:endParaRPr kumimoji="0" lang="en-US" altLang="en-US" sz="1000" b="0" i="0" u="none" strike="noStrike" cap="none" normalizeH="0" baseline="0" dirty="0">
                  <a:ln>
                    <a:noFill/>
                  </a:ln>
                  <a:solidFill>
                    <a:schemeClr val="tx1"/>
                  </a:solidFill>
                  <a:effectLst/>
                  <a:latin typeface="+mj-lt"/>
                </a:endParaRPr>
              </a:p>
              <a:p>
                <a:pPr lvl="0" algn="just" eaLnBrk="0" fontAlgn="base" hangingPunct="0">
                  <a:spcBef>
                    <a:spcPct val="0"/>
                  </a:spcBef>
                  <a:spcAft>
                    <a:spcPct val="0"/>
                  </a:spcAft>
                  <a:buClrTx/>
                </a:pPr>
                <a:r>
                  <a:rPr kumimoji="0" lang="en-US" altLang="en-US" sz="1000" b="0" i="0" u="none" strike="noStrike" cap="none" normalizeH="0" baseline="0" dirty="0">
                    <a:ln>
                      <a:noFill/>
                    </a:ln>
                    <a:solidFill>
                      <a:schemeClr val="tx1"/>
                    </a:solidFill>
                    <a:effectLst/>
                    <a:latin typeface="+mj-lt"/>
                  </a:rPr>
                  <a:t>(Nota </a:t>
                </a:r>
                <a:r>
                  <a:rPr kumimoji="0" lang="en-US" altLang="en-US" sz="1000" b="0" i="0" u="none" strike="noStrike" cap="none" normalizeH="0" baseline="0" dirty="0" err="1">
                    <a:ln>
                      <a:noFill/>
                    </a:ln>
                    <a:solidFill>
                      <a:schemeClr val="tx1"/>
                    </a:solidFill>
                    <a:effectLst/>
                    <a:latin typeface="+mj-lt"/>
                  </a:rPr>
                  <a:t>que</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asumimos</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que</a:t>
                </a:r>
                <a:r>
                  <a:rPr kumimoji="0" lang="en-US" altLang="en-US" sz="1000" b="0" i="0" u="none" strike="noStrike" cap="none" normalizeH="0" baseline="0" dirty="0">
                    <a:ln>
                      <a:noFill/>
                    </a:ln>
                    <a:solidFill>
                      <a:schemeClr val="tx1"/>
                    </a:solidFill>
                    <a:effectLst/>
                    <a:latin typeface="+mj-lt"/>
                  </a:rPr>
                  <a:t> </a:t>
                </a:r>
                <a14:m>
                  <m:oMath xmlns:m="http://schemas.openxmlformats.org/officeDocument/2006/math">
                    <m:r>
                      <a:rPr kumimoji="0" lang="en-US" altLang="en-US" sz="1000" b="0" i="1" u="none" strike="noStrike" cap="none" normalizeH="0" baseline="0" smtClean="0">
                        <a:ln>
                          <a:noFill/>
                        </a:ln>
                        <a:solidFill>
                          <a:schemeClr val="tx1"/>
                        </a:solidFill>
                        <a:effectLst/>
                        <a:latin typeface="Cambria Math" panose="02040503050406030204" pitchFamily="18" charset="0"/>
                      </a:rPr>
                      <m:t>𝑥</m:t>
                    </m:r>
                  </m:oMath>
                </a14:m>
                <a:r>
                  <a:rPr kumimoji="0" lang="en-US" altLang="en-US" sz="1000" b="0" i="0" u="none" strike="noStrike" cap="none" normalizeH="0" baseline="0" dirty="0">
                    <a:ln>
                      <a:noFill/>
                    </a:ln>
                    <a:solidFill>
                      <a:schemeClr val="tx1"/>
                    </a:solidFill>
                    <a:effectLst/>
                    <a:latin typeface="+mj-lt"/>
                  </a:rPr>
                  <a:t> es </a:t>
                </a:r>
                <a:r>
                  <a:rPr kumimoji="0" lang="en-US" altLang="en-US" sz="1000" b="0" i="0" u="none" strike="noStrike" cap="none" normalizeH="0" baseline="0" dirty="0" err="1">
                    <a:ln>
                      <a:noFill/>
                    </a:ln>
                    <a:solidFill>
                      <a:schemeClr val="tx1"/>
                    </a:solidFill>
                    <a:effectLst/>
                    <a:latin typeface="+mj-lt"/>
                  </a:rPr>
                  <a:t>el</a:t>
                </a:r>
                <a:r>
                  <a:rPr kumimoji="0" lang="en-US" altLang="en-US" sz="1000" b="0" i="0" u="none" strike="noStrike" cap="none" normalizeH="0" baseline="0" dirty="0">
                    <a:ln>
                      <a:noFill/>
                    </a:ln>
                    <a:solidFill>
                      <a:schemeClr val="tx1"/>
                    </a:solidFill>
                    <a:effectLst/>
                    <a:latin typeface="+mj-lt"/>
                  </a:rPr>
                  <a:t> mayor de </a:t>
                </a:r>
                <a:r>
                  <a:rPr kumimoji="0" lang="en-US" altLang="en-US" sz="1000" b="0" i="0" u="none" strike="noStrike" cap="none" normalizeH="0" baseline="0" dirty="0" err="1">
                    <a:ln>
                      <a:noFill/>
                    </a:ln>
                    <a:solidFill>
                      <a:schemeClr val="tx1"/>
                    </a:solidFill>
                    <a:effectLst/>
                    <a:latin typeface="+mj-lt"/>
                  </a:rPr>
                  <a:t>los</a:t>
                </a:r>
                <a:r>
                  <a:rPr kumimoji="0" lang="en-US" altLang="en-US" sz="1000" b="0" i="0" u="none" strike="noStrike" cap="none" normalizeH="0" baseline="0" dirty="0">
                    <a:ln>
                      <a:noFill/>
                    </a:ln>
                    <a:solidFill>
                      <a:schemeClr val="tx1"/>
                    </a:solidFill>
                    <a:effectLst/>
                    <a:latin typeface="+mj-lt"/>
                  </a:rPr>
                  <a:t> dos </a:t>
                </a:r>
                <a:r>
                  <a:rPr kumimoji="0" lang="en-US" altLang="en-US" sz="1000" b="0" i="0" u="none" strike="noStrike" cap="none" normalizeH="0" baseline="0" dirty="0" err="1">
                    <a:ln>
                      <a:noFill/>
                    </a:ln>
                    <a:solidFill>
                      <a:schemeClr val="tx1"/>
                    </a:solidFill>
                    <a:effectLst/>
                    <a:latin typeface="+mj-lt"/>
                  </a:rPr>
                  <a:t>números</a:t>
                </a:r>
                <a:r>
                  <a:rPr kumimoji="0" lang="en-US" altLang="en-US" sz="1000" b="0" i="0" u="none" strike="noStrike" cap="none" normalizeH="0" baseline="0" dirty="0">
                    <a:ln>
                      <a:noFill/>
                    </a:ln>
                    <a:solidFill>
                      <a:schemeClr val="tx1"/>
                    </a:solidFill>
                    <a:effectLst/>
                    <a:latin typeface="+mj-lt"/>
                  </a:rPr>
                  <a:t> para </a:t>
                </a:r>
                <a:r>
                  <a:rPr kumimoji="0" lang="en-US" altLang="en-US" sz="1000" b="0" i="0" u="none" strike="noStrike" cap="none" normalizeH="0" baseline="0" dirty="0" err="1">
                    <a:ln>
                      <a:noFill/>
                    </a:ln>
                    <a:solidFill>
                      <a:schemeClr val="tx1"/>
                    </a:solidFill>
                    <a:effectLst/>
                    <a:latin typeface="+mj-lt"/>
                  </a:rPr>
                  <a:t>obtener</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una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diferencia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positiva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pero</a:t>
                </a:r>
                <a:r>
                  <a:rPr kumimoji="0" lang="en-US" altLang="en-US" sz="1000" b="0" i="0" u="none" strike="noStrike" cap="none" normalizeH="0" baseline="0" dirty="0">
                    <a:ln>
                      <a:noFill/>
                    </a:ln>
                    <a:solidFill>
                      <a:schemeClr val="tx1"/>
                    </a:solidFill>
                    <a:effectLst/>
                    <a:latin typeface="+mj-lt"/>
                  </a:rPr>
                  <a:t> con la </a:t>
                </a:r>
                <a:r>
                  <a:rPr kumimoji="0" lang="en-US" altLang="en-US" sz="1000" b="0" i="0" u="none" strike="noStrike" cap="none" normalizeH="0" baseline="0" dirty="0" err="1">
                    <a:ln>
                      <a:noFill/>
                    </a:ln>
                    <a:solidFill>
                      <a:schemeClr val="tx1"/>
                    </a:solidFill>
                    <a:effectLst/>
                    <a:latin typeface="+mj-lt"/>
                  </a:rPr>
                  <a:t>misma</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facilidad</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podríamos</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haber</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asumido</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que</a:t>
                </a:r>
                <a:r>
                  <a:rPr kumimoji="0" lang="en-US" altLang="en-US" sz="1000" b="0" i="0" u="none" strike="noStrike" cap="none" normalizeH="0" baseline="0" dirty="0">
                    <a:ln>
                      <a:noFill/>
                    </a:ln>
                    <a:solidFill>
                      <a:schemeClr val="tx1"/>
                    </a:solidFill>
                    <a:effectLst/>
                    <a:latin typeface="+mj-lt"/>
                  </a:rPr>
                  <a:t> </a:t>
                </a:r>
                <a14:m>
                  <m:oMath xmlns:m="http://schemas.openxmlformats.org/officeDocument/2006/math">
                    <m:r>
                      <a:rPr lang="en-US" altLang="en-US" sz="1000" i="1" dirty="0">
                        <a:solidFill>
                          <a:schemeClr val="tx1"/>
                        </a:solidFill>
                        <a:latin typeface="Cambria Math" panose="02040503050406030204" pitchFamily="18" charset="0"/>
                      </a:rPr>
                      <m:t>𝑦</m:t>
                    </m:r>
                  </m:oMath>
                </a14:m>
                <a:r>
                  <a:rPr kumimoji="0" lang="en-US" altLang="en-US" sz="1000" b="0" i="0" u="none" strike="noStrike" cap="none" normalizeH="0" baseline="0" dirty="0">
                    <a:ln>
                      <a:noFill/>
                    </a:ln>
                    <a:solidFill>
                      <a:schemeClr val="tx1"/>
                    </a:solidFill>
                    <a:effectLst/>
                    <a:latin typeface="+mj-lt"/>
                  </a:rPr>
                  <a:t> era </a:t>
                </a:r>
                <a:r>
                  <a:rPr kumimoji="0" lang="en-US" altLang="en-US" sz="1000" b="0" i="0" u="none" strike="noStrike" cap="none" normalizeH="0" baseline="0" dirty="0" err="1">
                    <a:ln>
                      <a:noFill/>
                    </a:ln>
                    <a:solidFill>
                      <a:schemeClr val="tx1"/>
                    </a:solidFill>
                    <a:effectLst/>
                    <a:latin typeface="+mj-lt"/>
                  </a:rPr>
                  <a:t>el</a:t>
                </a:r>
                <a:r>
                  <a:rPr kumimoji="0" lang="en-US" altLang="en-US" sz="1000" b="0" i="0" u="none" strike="noStrike" cap="none" normalizeH="0" baseline="0" dirty="0">
                    <a:ln>
                      <a:noFill/>
                    </a:ln>
                    <a:solidFill>
                      <a:schemeClr val="tx1"/>
                    </a:solidFill>
                    <a:effectLst/>
                    <a:latin typeface="+mj-lt"/>
                  </a:rPr>
                  <a:t> mayor).</a:t>
                </a:r>
              </a:p>
            </p:txBody>
          </p:sp>
        </mc:Choice>
        <mc:Fallback>
          <p:sp>
            <p:nvSpPr>
              <p:cNvPr id="2" name="Rectangle 1">
                <a:extLst>
                  <a:ext uri="{FF2B5EF4-FFF2-40B4-BE49-F238E27FC236}">
                    <a16:creationId xmlns:a16="http://schemas.microsoft.com/office/drawing/2014/main" id="{1923D07C-906D-1B8D-CCCB-1EC91C54FA25}"/>
                  </a:ext>
                </a:extLst>
              </p:cNvPr>
              <p:cNvSpPr>
                <a:spLocks noRot="1" noChangeAspect="1" noMove="1" noResize="1" noEditPoints="1" noAdjustHandles="1" noChangeArrowheads="1" noChangeShapeType="1" noTextEdit="1"/>
              </p:cNvSpPr>
              <p:nvPr/>
            </p:nvSpPr>
            <p:spPr bwMode="auto">
              <a:xfrm>
                <a:off x="4572000" y="1374190"/>
                <a:ext cx="3838599" cy="2970044"/>
              </a:xfrm>
              <a:prstGeom prst="rect">
                <a:avLst/>
              </a:prstGeom>
              <a:blipFill>
                <a:blip r:embed="rId5"/>
                <a:stretch>
                  <a:fillRect t="-1025" b="-4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311700" y="1290093"/>
            <a:ext cx="8520600" cy="572700"/>
          </a:xfrm>
          <a:prstGeom prst="rect">
            <a:avLst/>
          </a:prstGeom>
          <a:noFill/>
          <a:ln>
            <a:noFill/>
          </a:ln>
        </p:spPr>
        <p:txBody>
          <a:bodyPr spcFirstLastPara="1" wrap="square" lIns="91425" tIns="91425" rIns="91425" bIns="91425" anchor="t" anchorCtr="0">
            <a:noAutofit/>
          </a:bodyPr>
          <a:lstStyle/>
          <a:p>
            <a:pPr lvl="0" algn="ctr" eaLnBrk="0" fontAlgn="base" hangingPunct="0">
              <a:spcBef>
                <a:spcPct val="0"/>
              </a:spcBef>
              <a:spcAft>
                <a:spcPct val="0"/>
              </a:spcAft>
              <a:buClrTx/>
              <a:buSzTx/>
            </a:pPr>
            <a:r>
              <a:rPr lang="en-US" altLang="en-US" b="1" dirty="0">
                <a:solidFill>
                  <a:schemeClr val="tx1"/>
                </a:solidFill>
                <a:latin typeface="Roboto" panose="02000000000000000000" pitchFamily="2" charset="0"/>
                <a:ea typeface="Roboto" panose="02000000000000000000" pitchFamily="2" charset="0"/>
                <a:cs typeface="Roboto" panose="02000000000000000000" pitchFamily="2" charset="0"/>
              </a:rPr>
              <a:t>¡Gracias </a:t>
            </a:r>
            <a:r>
              <a:rPr lang="en-US" altLang="en-US" b="1" dirty="0" err="1">
                <a:solidFill>
                  <a:schemeClr val="tx1"/>
                </a:solidFill>
                <a:latin typeface="Roboto" panose="02000000000000000000" pitchFamily="2" charset="0"/>
                <a:ea typeface="Roboto" panose="02000000000000000000" pitchFamily="2" charset="0"/>
                <a:cs typeface="Roboto" panose="02000000000000000000" pitchFamily="2" charset="0"/>
              </a:rPr>
              <a:t>por</a:t>
            </a:r>
            <a:r>
              <a:rPr lang="en-US" altLang="en-US"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altLang="en-US" b="1" dirty="0" err="1">
                <a:solidFill>
                  <a:schemeClr val="tx1"/>
                </a:solidFill>
                <a:latin typeface="Roboto" panose="02000000000000000000" pitchFamily="2" charset="0"/>
                <a:ea typeface="Roboto" panose="02000000000000000000" pitchFamily="2" charset="0"/>
                <a:cs typeface="Roboto" panose="02000000000000000000" pitchFamily="2" charset="0"/>
              </a:rPr>
              <a:t>acompañarnos</a:t>
            </a:r>
            <a:r>
              <a:rPr lang="en-US" altLang="en-US"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altLang="en-US" dirty="0">
                <a:solidFill>
                  <a:schemeClr val="tx1"/>
                </a:solidFill>
                <a:latin typeface="Roboto" panose="02000000000000000000" pitchFamily="2" charset="0"/>
                <a:ea typeface="Roboto" panose="02000000000000000000" pitchFamily="2" charset="0"/>
                <a:cs typeface="Roboto" panose="02000000000000000000" pitchFamily="2" charset="0"/>
              </a:rPr>
              <a:t> </a:t>
            </a:r>
          </a:p>
        </p:txBody>
      </p:sp>
      <p:sp>
        <p:nvSpPr>
          <p:cNvPr id="132" name="Google Shape;132;p11"/>
          <p:cNvSpPr txBox="1">
            <a:spLocks noGrp="1"/>
          </p:cNvSpPr>
          <p:nvPr>
            <p:ph type="body" idx="1"/>
          </p:nvPr>
        </p:nvSpPr>
        <p:spPr>
          <a:xfrm>
            <a:off x="2599450" y="3366200"/>
            <a:ext cx="3999900" cy="1101000"/>
          </a:xfrm>
          <a:prstGeom prst="rect">
            <a:avLst/>
          </a:prstGeom>
          <a:noFill/>
          <a:ln>
            <a:noFill/>
          </a:ln>
        </p:spPr>
        <p:txBody>
          <a:bodyPr spcFirstLastPara="1" wrap="square" lIns="91425" tIns="91425" rIns="91425" bIns="91425" anchor="t" anchorCtr="0">
            <a:noAutofit/>
          </a:bodyPr>
          <a:lstStyle/>
          <a:p>
            <a:pPr marL="0" indent="0" algn="ctr">
              <a:buNone/>
            </a:pPr>
            <a:r>
              <a:rPr lang="en-US" altLang="en-US" sz="2100" dirty="0">
                <a:solidFill>
                  <a:srgbClr val="1155CC"/>
                </a:solidFill>
                <a:latin typeface="Roboto"/>
                <a:ea typeface="Roboto"/>
                <a:cs typeface="Roboto"/>
              </a:rPr>
              <a:t>¿</a:t>
            </a:r>
            <a:r>
              <a:rPr lang="en-US" altLang="en-US" sz="2100" dirty="0" err="1">
                <a:solidFill>
                  <a:srgbClr val="1155CC"/>
                </a:solidFill>
                <a:latin typeface="Roboto"/>
                <a:ea typeface="Roboto"/>
                <a:cs typeface="Roboto"/>
              </a:rPr>
              <a:t>Preguntas</a:t>
            </a:r>
            <a:r>
              <a:rPr lang="en-US" altLang="en-US" sz="2100" dirty="0">
                <a:solidFill>
                  <a:srgbClr val="1155CC"/>
                </a:solidFill>
                <a:latin typeface="Roboto"/>
                <a:ea typeface="Roboto"/>
                <a:cs typeface="Roboto"/>
              </a:rPr>
              <a:t>? </a:t>
            </a:r>
            <a:endParaRPr sz="2100" dirty="0">
              <a:solidFill>
                <a:srgbClr val="1155CC"/>
              </a:solidFill>
              <a:latin typeface="Roboto"/>
              <a:ea typeface="Roboto"/>
              <a:cs typeface="Roboto"/>
              <a:sym typeface="Roboto"/>
            </a:endParaRPr>
          </a:p>
          <a:p>
            <a:pPr marL="0" lvl="0" indent="0" algn="ctr" rtl="0">
              <a:lnSpc>
                <a:spcPct val="115000"/>
              </a:lnSpc>
              <a:spcBef>
                <a:spcPts val="1600"/>
              </a:spcBef>
              <a:spcAft>
                <a:spcPts val="1600"/>
              </a:spcAft>
              <a:buSzPts val="1400"/>
              <a:buNone/>
            </a:pPr>
            <a:r>
              <a:rPr lang="en" sz="2100" dirty="0">
                <a:solidFill>
                  <a:srgbClr val="1155CC"/>
                </a:solidFill>
                <a:latin typeface="Roboto"/>
                <a:ea typeface="Roboto"/>
                <a:cs typeface="Roboto"/>
                <a:sym typeface="Roboto"/>
              </a:rPr>
              <a:t>evan@methodlearning.com</a:t>
            </a:r>
            <a:endParaRPr sz="2100" dirty="0">
              <a:solidFill>
                <a:srgbClr val="1155CC"/>
              </a:solidFill>
              <a:latin typeface="Roboto"/>
              <a:ea typeface="Roboto"/>
              <a:cs typeface="Roboto"/>
              <a:sym typeface="Roboto"/>
            </a:endParaRPr>
          </a:p>
        </p:txBody>
      </p:sp>
      <p:pic>
        <p:nvPicPr>
          <p:cNvPr id="133" name="Google Shape;133;p11"/>
          <p:cNvPicPr preferRelativeResize="0"/>
          <p:nvPr/>
        </p:nvPicPr>
        <p:blipFill>
          <a:blip r:embed="rId3">
            <a:alphaModFix/>
          </a:blip>
          <a:stretch>
            <a:fillRect/>
          </a:stretch>
        </p:blipFill>
        <p:spPr>
          <a:xfrm>
            <a:off x="152400" y="152400"/>
            <a:ext cx="1494793" cy="462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311700" y="749825"/>
            <a:ext cx="8520600" cy="572700"/>
          </a:xfrm>
          <a:prstGeom prst="rect">
            <a:avLst/>
          </a:prstGeom>
          <a:noFill/>
          <a:ln>
            <a:noFill/>
          </a:ln>
        </p:spPr>
        <p:txBody>
          <a:bodyPr spcFirstLastPara="1" wrap="square" lIns="91425" tIns="91425" rIns="91425" bIns="91425" anchor="t" anchorCtr="0">
            <a:noAutofit/>
          </a:bodyPr>
          <a:lstStyle/>
          <a:p>
            <a:pPr lvl="0"/>
            <a:r>
              <a:rPr lang="en-US" dirty="0" err="1"/>
              <a:t>Sobre</a:t>
            </a:r>
            <a:r>
              <a:rPr lang="en-US" dirty="0"/>
              <a:t> </a:t>
            </a:r>
            <a:r>
              <a:rPr lang="en-US" dirty="0" err="1"/>
              <a:t>mí</a:t>
            </a:r>
            <a:endParaRPr dirty="0">
              <a:latin typeface="Roboto"/>
              <a:ea typeface="Roboto"/>
              <a:cs typeface="Roboto"/>
              <a:sym typeface="Roboto"/>
            </a:endParaRPr>
          </a:p>
        </p:txBody>
      </p:sp>
      <p:sp>
        <p:nvSpPr>
          <p:cNvPr id="63" name="Google Shape;63;p2"/>
          <p:cNvSpPr txBox="1">
            <a:spLocks noGrp="1"/>
          </p:cNvSpPr>
          <p:nvPr>
            <p:ph type="body" idx="1"/>
          </p:nvPr>
        </p:nvSpPr>
        <p:spPr>
          <a:xfrm>
            <a:off x="311700" y="1457275"/>
            <a:ext cx="8520600" cy="3416400"/>
          </a:xfrm>
          <a:prstGeom prst="rect">
            <a:avLst/>
          </a:prstGeom>
          <a:noFill/>
          <a:ln>
            <a:noFill/>
          </a:ln>
        </p:spPr>
        <p:txBody>
          <a:bodyPr spcFirstLastPara="1" wrap="square" lIns="91425" tIns="91425" rIns="91425" bIns="91425" anchor="t" anchorCtr="0">
            <a:noAutofit/>
          </a:bodyPr>
          <a:lstStyle/>
          <a:p>
            <a:pPr lvl="0" indent="-330200">
              <a:buClr>
                <a:schemeClr val="dk1"/>
              </a:buClr>
              <a:buSzPts val="1600"/>
              <a:buFont typeface="Roboto"/>
              <a:buChar char="●"/>
            </a:pPr>
            <a:r>
              <a:rPr lang="es-ES" sz="1600" dirty="0">
                <a:solidFill>
                  <a:srgbClr val="000000"/>
                </a:solidFill>
                <a:latin typeface="Roboto"/>
                <a:ea typeface="Roboto"/>
                <a:cs typeface="Roboto"/>
              </a:rPr>
              <a:t>Crecí en Nueva York (NY)</a:t>
            </a:r>
            <a:br>
              <a:rPr lang="en" sz="1600" dirty="0">
                <a:solidFill>
                  <a:srgbClr val="000000"/>
                </a:solidFill>
                <a:latin typeface="Roboto"/>
                <a:ea typeface="Roboto"/>
                <a:cs typeface="Roboto"/>
                <a:sym typeface="Roboto"/>
              </a:rPr>
            </a:br>
            <a:endParaRPr sz="1600" dirty="0">
              <a:solidFill>
                <a:srgbClr val="000000"/>
              </a:solidFill>
              <a:latin typeface="Roboto"/>
              <a:ea typeface="Roboto"/>
              <a:cs typeface="Roboto"/>
              <a:sym typeface="Roboto"/>
            </a:endParaRPr>
          </a:p>
          <a:p>
            <a:pPr lvl="0" indent="-330200">
              <a:buClr>
                <a:srgbClr val="000000"/>
              </a:buClr>
              <a:buSzPts val="1600"/>
              <a:buFont typeface="Roboto"/>
              <a:buChar char="●"/>
            </a:pPr>
            <a:r>
              <a:rPr lang="es-ES" sz="1600" dirty="0">
                <a:solidFill>
                  <a:srgbClr val="000000"/>
                </a:solidFill>
                <a:latin typeface="Roboto"/>
                <a:ea typeface="Roboto"/>
                <a:cs typeface="Roboto"/>
              </a:rPr>
              <a:t>Graduado de la Universidad de </a:t>
            </a:r>
            <a:r>
              <a:rPr lang="es-ES" sz="1600" dirty="0" err="1">
                <a:solidFill>
                  <a:srgbClr val="000000"/>
                </a:solidFill>
                <a:latin typeface="Roboto"/>
                <a:ea typeface="Roboto"/>
                <a:cs typeface="Roboto"/>
              </a:rPr>
              <a:t>Bucknell</a:t>
            </a:r>
            <a:r>
              <a:rPr lang="es-ES" sz="1600" dirty="0">
                <a:solidFill>
                  <a:srgbClr val="000000"/>
                </a:solidFill>
                <a:latin typeface="Roboto"/>
                <a:ea typeface="Roboto"/>
                <a:cs typeface="Roboto"/>
              </a:rPr>
              <a:t> (2009), Licenciatura en </a:t>
            </a:r>
          </a:p>
          <a:p>
            <a:pPr marL="127000" lvl="0" indent="0">
              <a:buClr>
                <a:srgbClr val="000000"/>
              </a:buClr>
              <a:buSzPts val="1600"/>
              <a:buNone/>
            </a:pPr>
            <a:r>
              <a:rPr lang="es-ES" sz="1600" dirty="0">
                <a:solidFill>
                  <a:srgbClr val="000000"/>
                </a:solidFill>
                <a:latin typeface="Roboto"/>
                <a:ea typeface="Roboto"/>
                <a:cs typeface="Roboto"/>
              </a:rPr>
              <a:t>Biología</a:t>
            </a:r>
            <a:br>
              <a:rPr lang="en" sz="1600" dirty="0">
                <a:solidFill>
                  <a:srgbClr val="000000"/>
                </a:solidFill>
                <a:latin typeface="Roboto"/>
                <a:ea typeface="Roboto"/>
                <a:cs typeface="Roboto"/>
                <a:sym typeface="Roboto"/>
              </a:rPr>
            </a:br>
            <a:endParaRPr sz="1600" dirty="0">
              <a:solidFill>
                <a:srgbClr val="000000"/>
              </a:solidFill>
              <a:latin typeface="Roboto"/>
              <a:ea typeface="Roboto"/>
              <a:cs typeface="Roboto"/>
              <a:sym typeface="Roboto"/>
            </a:endParaRPr>
          </a:p>
          <a:p>
            <a:pPr lvl="0" indent="-330200">
              <a:buClr>
                <a:srgbClr val="000000"/>
              </a:buClr>
              <a:buSzPts val="1600"/>
              <a:buFont typeface="Roboto"/>
              <a:buChar char="●"/>
            </a:pPr>
            <a:r>
              <a:rPr lang="es-ES" sz="1600" dirty="0">
                <a:solidFill>
                  <a:srgbClr val="000000"/>
                </a:solidFill>
                <a:latin typeface="Roboto"/>
                <a:ea typeface="Roboto"/>
                <a:cs typeface="Roboto"/>
              </a:rPr>
              <a:t>Breve incursión en estudios de posgrado en ciencias biomédicas </a:t>
            </a:r>
            <a:br>
              <a:rPr lang="en" sz="1600" dirty="0">
                <a:solidFill>
                  <a:srgbClr val="000000"/>
                </a:solidFill>
                <a:latin typeface="Roboto"/>
                <a:ea typeface="Roboto"/>
                <a:cs typeface="Roboto"/>
                <a:sym typeface="Roboto"/>
              </a:rPr>
            </a:br>
            <a:endParaRPr sz="1600" dirty="0">
              <a:solidFill>
                <a:srgbClr val="000000"/>
              </a:solidFill>
              <a:latin typeface="Roboto"/>
              <a:ea typeface="Roboto"/>
              <a:cs typeface="Roboto"/>
              <a:sym typeface="Roboto"/>
            </a:endParaRPr>
          </a:p>
          <a:p>
            <a:pPr lvl="0" indent="-330200">
              <a:buClr>
                <a:srgbClr val="000000"/>
              </a:buClr>
              <a:buSzPts val="1600"/>
              <a:buFont typeface="Roboto"/>
              <a:buChar char="●"/>
            </a:pPr>
            <a:r>
              <a:rPr lang="es-ES" sz="1600" dirty="0">
                <a:solidFill>
                  <a:srgbClr val="000000"/>
                </a:solidFill>
                <a:latin typeface="Roboto"/>
                <a:ea typeface="Roboto"/>
                <a:cs typeface="Roboto"/>
              </a:rPr>
              <a:t>He trabajado con </a:t>
            </a:r>
            <a:r>
              <a:rPr lang="es-ES" sz="1600" dirty="0" err="1">
                <a:solidFill>
                  <a:srgbClr val="000000"/>
                </a:solidFill>
                <a:latin typeface="Roboto"/>
                <a:ea typeface="Roboto"/>
                <a:cs typeface="Roboto"/>
              </a:rPr>
              <a:t>Method</a:t>
            </a:r>
            <a:r>
              <a:rPr lang="es-ES" sz="1600" dirty="0">
                <a:solidFill>
                  <a:srgbClr val="000000"/>
                </a:solidFill>
                <a:latin typeface="Roboto"/>
                <a:ea typeface="Roboto"/>
                <a:cs typeface="Roboto"/>
              </a:rPr>
              <a:t> </a:t>
            </a:r>
            <a:r>
              <a:rPr lang="es-ES" sz="1600" dirty="0" err="1">
                <a:solidFill>
                  <a:srgbClr val="000000"/>
                </a:solidFill>
                <a:latin typeface="Roboto"/>
                <a:ea typeface="Roboto"/>
                <a:cs typeface="Roboto"/>
              </a:rPr>
              <a:t>Learning</a:t>
            </a:r>
            <a:r>
              <a:rPr lang="es-ES" sz="1600" dirty="0">
                <a:solidFill>
                  <a:srgbClr val="000000"/>
                </a:solidFill>
                <a:latin typeface="Roboto"/>
                <a:ea typeface="Roboto"/>
                <a:cs typeface="Roboto"/>
              </a:rPr>
              <a:t> durante casi 17 años </a:t>
            </a:r>
          </a:p>
          <a:p>
            <a:pPr lvl="0" indent="-330200">
              <a:buClr>
                <a:srgbClr val="000000"/>
              </a:buClr>
              <a:buSzPts val="1600"/>
              <a:buFont typeface="Roboto"/>
              <a:buChar char="●"/>
            </a:pPr>
            <a:endParaRPr lang="es-ES" sz="1600" dirty="0">
              <a:solidFill>
                <a:srgbClr val="000000"/>
              </a:solidFill>
              <a:latin typeface="Roboto"/>
              <a:ea typeface="Roboto"/>
              <a:cs typeface="Roboto"/>
              <a:sym typeface="Roboto"/>
            </a:endParaRPr>
          </a:p>
          <a:p>
            <a:pPr lvl="0" indent="-330200">
              <a:buClr>
                <a:srgbClr val="000000"/>
              </a:buClr>
              <a:buSzPts val="1600"/>
              <a:buFont typeface="Roboto"/>
              <a:buChar char="●"/>
            </a:pPr>
            <a:r>
              <a:rPr lang="es-ES" sz="1600" dirty="0">
                <a:solidFill>
                  <a:srgbClr val="000000"/>
                </a:solidFill>
                <a:latin typeface="Roboto"/>
                <a:ea typeface="Roboto"/>
                <a:cs typeface="Roboto"/>
              </a:rPr>
              <a:t>Más de 12,000 horas de experiencia en tutorías y cursos </a:t>
            </a:r>
            <a:endParaRPr sz="1600" dirty="0">
              <a:solidFill>
                <a:srgbClr val="000000"/>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600" dirty="0">
              <a:solidFill>
                <a:srgbClr val="000000"/>
              </a:solidFill>
              <a:latin typeface="Roboto"/>
              <a:ea typeface="Roboto"/>
              <a:cs typeface="Roboto"/>
              <a:sym typeface="Roboto"/>
            </a:endParaRPr>
          </a:p>
        </p:txBody>
      </p:sp>
      <p:pic>
        <p:nvPicPr>
          <p:cNvPr id="64" name="Google Shape;64;p2"/>
          <p:cNvPicPr preferRelativeResize="0"/>
          <p:nvPr/>
        </p:nvPicPr>
        <p:blipFill rotWithShape="1">
          <a:blip r:embed="rId3">
            <a:alphaModFix/>
          </a:blip>
          <a:srcRect/>
          <a:stretch/>
        </p:blipFill>
        <p:spPr>
          <a:xfrm>
            <a:off x="6913300" y="1197600"/>
            <a:ext cx="1318900" cy="1978325"/>
          </a:xfrm>
          <a:prstGeom prst="rect">
            <a:avLst/>
          </a:prstGeom>
          <a:noFill/>
          <a:ln>
            <a:noFill/>
          </a:ln>
        </p:spPr>
      </p:pic>
      <p:sp>
        <p:nvSpPr>
          <p:cNvPr id="65" name="Google Shape;65;p2"/>
          <p:cNvSpPr txBox="1"/>
          <p:nvPr/>
        </p:nvSpPr>
        <p:spPr>
          <a:xfrm>
            <a:off x="6829527" y="3193848"/>
            <a:ext cx="1486445" cy="553968"/>
          </a:xfrm>
          <a:prstGeom prst="rect">
            <a:avLst/>
          </a:prstGeom>
          <a:noFill/>
          <a:ln>
            <a:noFill/>
          </a:ln>
        </p:spPr>
        <p:txBody>
          <a:bodyPr spcFirstLastPara="1" wrap="square" lIns="91425" tIns="91425" rIns="91425" bIns="91425" anchor="t" anchorCtr="0">
            <a:spAutoFit/>
          </a:bodyPr>
          <a:lstStyle/>
          <a:p>
            <a:pPr lvl="0" algn="ctr">
              <a:buSzPts val="800"/>
            </a:pPr>
            <a:r>
              <a:rPr lang="es-ES" sz="800" dirty="0"/>
              <a:t>Foto: Evan Wessler hacia 2015, luciendo más joven y mucho más despierto.</a:t>
            </a:r>
            <a:endParaRPr sz="800" b="0" i="0" u="none" strike="noStrike" cap="none" dirty="0">
              <a:solidFill>
                <a:srgbClr val="000000"/>
              </a:solidFill>
              <a:latin typeface="Roboto"/>
              <a:ea typeface="Roboto"/>
              <a:cs typeface="Roboto"/>
              <a:sym typeface="Roboto"/>
            </a:endParaRPr>
          </a:p>
        </p:txBody>
      </p:sp>
      <p:pic>
        <p:nvPicPr>
          <p:cNvPr id="66" name="Google Shape;66;p2"/>
          <p:cNvPicPr preferRelativeResize="0"/>
          <p:nvPr/>
        </p:nvPicPr>
        <p:blipFill>
          <a:blip r:embed="rId4">
            <a:alphaModFix/>
          </a:blip>
          <a:stretch>
            <a:fillRect/>
          </a:stretch>
        </p:blipFill>
        <p:spPr>
          <a:xfrm>
            <a:off x="152400" y="152400"/>
            <a:ext cx="1494793" cy="462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p>
            <a:pPr lvl="0"/>
            <a:r>
              <a:rPr lang="es-ES" sz="4400" b="1" dirty="0"/>
              <a:t>Sé metódico</a:t>
            </a:r>
            <a:r>
              <a:rPr lang="es-ES" sz="4400" dirty="0"/>
              <a:t> con tu preparación para el SAT/ACT </a:t>
            </a:r>
            <a:endParaRPr sz="2400" dirty="0">
              <a:latin typeface="Roboto"/>
              <a:ea typeface="Roboto"/>
              <a:cs typeface="Roboto"/>
              <a:sym typeface="Roboto"/>
            </a:endParaRPr>
          </a:p>
        </p:txBody>
      </p:sp>
      <p:sp>
        <p:nvSpPr>
          <p:cNvPr id="72" name="Google Shape;72;p3"/>
          <p:cNvSpPr txBox="1"/>
          <p:nvPr/>
        </p:nvSpPr>
        <p:spPr>
          <a:xfrm>
            <a:off x="2864700" y="3430325"/>
            <a:ext cx="3414600" cy="1077000"/>
          </a:xfrm>
          <a:prstGeom prst="rect">
            <a:avLst/>
          </a:prstGeom>
          <a:noFill/>
          <a:ln>
            <a:noFill/>
          </a:ln>
        </p:spPr>
        <p:txBody>
          <a:bodyPr spcFirstLastPara="1" wrap="square" lIns="91425" tIns="91425" rIns="91425" bIns="91425" anchor="t" anchorCtr="0">
            <a:noAutofit/>
          </a:bodyPr>
          <a:lstStyle/>
          <a:p>
            <a:pPr lvl="0" algn="ctr">
              <a:buSzPts val="1400"/>
            </a:pPr>
            <a:r>
              <a:rPr lang="en-US" dirty="0"/>
              <a:t>Gana </a:t>
            </a:r>
            <a:r>
              <a:rPr lang="en-US" dirty="0" err="1"/>
              <a:t>claridad</a:t>
            </a:r>
            <a:endParaRPr lang="en-US" dirty="0"/>
          </a:p>
          <a:p>
            <a:pPr lvl="0" algn="ctr">
              <a:buSzPts val="1400"/>
            </a:pPr>
            <a:r>
              <a:rPr lang="en-US" dirty="0"/>
              <a:t>Reduce </a:t>
            </a:r>
            <a:r>
              <a:rPr lang="en-US" dirty="0" err="1"/>
              <a:t>el</a:t>
            </a:r>
            <a:r>
              <a:rPr lang="en-US" dirty="0"/>
              <a:t> </a:t>
            </a:r>
            <a:r>
              <a:rPr lang="en-US" dirty="0" err="1"/>
              <a:t>estrés</a:t>
            </a:r>
            <a:endParaRPr lang="en-US" dirty="0"/>
          </a:p>
          <a:p>
            <a:pPr lvl="0" algn="ctr">
              <a:buSzPts val="1400"/>
            </a:pPr>
            <a:r>
              <a:rPr lang="en-US" dirty="0" err="1"/>
              <a:t>Gestiona</a:t>
            </a:r>
            <a:r>
              <a:rPr lang="en-US" dirty="0"/>
              <a:t> las </a:t>
            </a:r>
            <a:r>
              <a:rPr lang="en-US" dirty="0" err="1"/>
              <a:t>expectativas</a:t>
            </a:r>
            <a:r>
              <a:rPr lang="en-US" dirty="0"/>
              <a:t> </a:t>
            </a:r>
            <a:endParaRPr dirty="0">
              <a:sym typeface="Roboto"/>
            </a:endParaRPr>
          </a:p>
        </p:txBody>
      </p:sp>
      <p:pic>
        <p:nvPicPr>
          <p:cNvPr id="73" name="Google Shape;73;p3"/>
          <p:cNvPicPr preferRelativeResize="0"/>
          <p:nvPr/>
        </p:nvPicPr>
        <p:blipFill>
          <a:blip r:embed="rId3">
            <a:alphaModFix/>
          </a:blip>
          <a:stretch>
            <a:fillRect/>
          </a:stretch>
        </p:blipFill>
        <p:spPr>
          <a:xfrm>
            <a:off x="152400" y="152400"/>
            <a:ext cx="1494793" cy="462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p>
            <a:pPr lvl="0"/>
            <a:r>
              <a:rPr lang="es-ES" sz="6000" dirty="0"/>
              <a:t>La predictibilidad justifica la preparación</a:t>
            </a:r>
            <a:endParaRPr sz="6000" dirty="0">
              <a:latin typeface="Roboto"/>
              <a:ea typeface="Roboto"/>
              <a:cs typeface="Roboto"/>
              <a:sym typeface="Roboto"/>
            </a:endParaRPr>
          </a:p>
        </p:txBody>
      </p:sp>
      <p:sp>
        <p:nvSpPr>
          <p:cNvPr id="79" name="Google Shape;79;p4"/>
          <p:cNvSpPr txBox="1"/>
          <p:nvPr/>
        </p:nvSpPr>
        <p:spPr>
          <a:xfrm>
            <a:off x="1784706" y="3658925"/>
            <a:ext cx="5574587" cy="1077000"/>
          </a:xfrm>
          <a:prstGeom prst="rect">
            <a:avLst/>
          </a:prstGeom>
          <a:noFill/>
          <a:ln>
            <a:noFill/>
          </a:ln>
        </p:spPr>
        <p:txBody>
          <a:bodyPr spcFirstLastPara="1" wrap="square" lIns="91425" tIns="91425" rIns="91425" bIns="91425" anchor="t" anchorCtr="0">
            <a:noAutofit/>
          </a:bodyPr>
          <a:lstStyle/>
          <a:p>
            <a:pPr lvl="0" algn="ctr">
              <a:buSzPts val="1400"/>
            </a:pPr>
            <a:r>
              <a:rPr lang="es-ES" b="1" dirty="0"/>
              <a:t>Estos exámenes son estandarizados:</a:t>
            </a:r>
            <a:r>
              <a:rPr lang="es-ES" dirty="0"/>
              <a:t> deben evaluar el mismo conjunto de habilidades de la misma manera en cada aplicación. </a:t>
            </a:r>
            <a:endParaRPr sz="1400" b="0" i="0" u="none" strike="noStrike" cap="none" dirty="0">
              <a:solidFill>
                <a:srgbClr val="000000"/>
              </a:solidFill>
              <a:latin typeface="Roboto"/>
              <a:ea typeface="Roboto"/>
              <a:cs typeface="Roboto"/>
              <a:sym typeface="Roboto"/>
            </a:endParaRPr>
          </a:p>
        </p:txBody>
      </p:sp>
      <p:pic>
        <p:nvPicPr>
          <p:cNvPr id="80" name="Google Shape;80;p4"/>
          <p:cNvPicPr preferRelativeResize="0"/>
          <p:nvPr/>
        </p:nvPicPr>
        <p:blipFill>
          <a:blip r:embed="rId3">
            <a:alphaModFix/>
          </a:blip>
          <a:stretch>
            <a:fillRect/>
          </a:stretch>
        </p:blipFill>
        <p:spPr>
          <a:xfrm>
            <a:off x="152400" y="152400"/>
            <a:ext cx="1494793" cy="46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5077269" y="383737"/>
            <a:ext cx="3782318" cy="572700"/>
          </a:xfrm>
          <a:prstGeom prst="rect">
            <a:avLst/>
          </a:prstGeom>
          <a:noFill/>
          <a:ln>
            <a:noFill/>
          </a:ln>
        </p:spPr>
        <p:txBody>
          <a:bodyPr spcFirstLastPara="1" wrap="square" lIns="91425" tIns="91425" rIns="91425" bIns="91425" anchor="t" anchorCtr="0">
            <a:noAutofit/>
          </a:bodyPr>
          <a:lstStyle/>
          <a:p>
            <a:pPr lvl="0" algn="r"/>
            <a:r>
              <a:rPr lang="en-US" sz="2400" dirty="0" err="1"/>
              <a:t>Ejemplo</a:t>
            </a:r>
            <a:r>
              <a:rPr lang="en-US" sz="2400" dirty="0"/>
              <a:t> de </a:t>
            </a:r>
            <a:r>
              <a:rPr lang="en-US" sz="2400" dirty="0" err="1"/>
              <a:t>Pregunta</a:t>
            </a:r>
            <a:r>
              <a:rPr lang="en-US" sz="2400" dirty="0"/>
              <a:t> SAT</a:t>
            </a:r>
            <a:endParaRPr sz="2600" dirty="0">
              <a:latin typeface="Roboto"/>
              <a:ea typeface="Roboto"/>
              <a:cs typeface="Roboto"/>
              <a:sym typeface="Roboto"/>
            </a:endParaRPr>
          </a:p>
        </p:txBody>
      </p:sp>
      <p:sp>
        <p:nvSpPr>
          <p:cNvPr id="86" name="Google Shape;86;p5"/>
          <p:cNvSpPr txBox="1">
            <a:spLocks noGrp="1"/>
          </p:cNvSpPr>
          <p:nvPr>
            <p:ph type="body" idx="1"/>
          </p:nvPr>
        </p:nvSpPr>
        <p:spPr>
          <a:xfrm>
            <a:off x="311700" y="709573"/>
            <a:ext cx="39999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 sz="1800" b="1" dirty="0">
                <a:solidFill>
                  <a:srgbClr val="000000"/>
                </a:solidFill>
                <a:latin typeface="Roboto"/>
                <a:ea typeface="Roboto"/>
                <a:cs typeface="Roboto"/>
                <a:sym typeface="Roboto"/>
              </a:rPr>
              <a:t>SAT</a:t>
            </a:r>
            <a:endParaRPr sz="1800" b="1" dirty="0">
              <a:solidFill>
                <a:srgbClr val="000000"/>
              </a:solidFill>
              <a:latin typeface="Roboto"/>
              <a:ea typeface="Roboto"/>
              <a:cs typeface="Roboto"/>
              <a:sym typeface="Roboto"/>
            </a:endParaRPr>
          </a:p>
          <a:p>
            <a:pPr marL="0" lvl="0" indent="0" algn="ctr" rtl="0">
              <a:lnSpc>
                <a:spcPct val="115000"/>
              </a:lnSpc>
              <a:spcBef>
                <a:spcPts val="1600"/>
              </a:spcBef>
              <a:spcAft>
                <a:spcPts val="0"/>
              </a:spcAft>
              <a:buSzPts val="1400"/>
              <a:buNone/>
            </a:pPr>
            <a:endParaRPr sz="1800" dirty="0">
              <a:solidFill>
                <a:srgbClr val="000000"/>
              </a:solidFill>
              <a:latin typeface="Roboto"/>
              <a:ea typeface="Roboto"/>
              <a:cs typeface="Roboto"/>
              <a:sym typeface="Roboto"/>
            </a:endParaRPr>
          </a:p>
          <a:p>
            <a:pPr marL="0" lvl="0" indent="0" algn="l" rtl="0">
              <a:lnSpc>
                <a:spcPct val="100000"/>
              </a:lnSpc>
              <a:spcBef>
                <a:spcPts val="1600"/>
              </a:spcBef>
              <a:spcAft>
                <a:spcPts val="1600"/>
              </a:spcAft>
              <a:buSzPts val="1400"/>
              <a:buNone/>
            </a:pPr>
            <a:endParaRPr sz="1100" dirty="0">
              <a:solidFill>
                <a:srgbClr val="000000"/>
              </a:solidFill>
              <a:latin typeface="Roboto"/>
              <a:ea typeface="Roboto"/>
              <a:cs typeface="Roboto"/>
              <a:sym typeface="Roboto"/>
            </a:endParaRPr>
          </a:p>
        </p:txBody>
      </p:sp>
      <p:sp>
        <p:nvSpPr>
          <p:cNvPr id="87" name="Google Shape;87;p5"/>
          <p:cNvSpPr txBox="1">
            <a:spLocks noGrp="1"/>
          </p:cNvSpPr>
          <p:nvPr>
            <p:ph type="body" idx="2"/>
          </p:nvPr>
        </p:nvSpPr>
        <p:spPr>
          <a:xfrm>
            <a:off x="4832400" y="1265650"/>
            <a:ext cx="3999900" cy="52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 sz="1800" b="1">
                <a:solidFill>
                  <a:srgbClr val="000000"/>
                </a:solidFill>
                <a:latin typeface="Roboto"/>
                <a:ea typeface="Roboto"/>
                <a:cs typeface="Roboto"/>
                <a:sym typeface="Roboto"/>
              </a:rPr>
              <a:t>ACT</a:t>
            </a:r>
            <a:endParaRPr sz="1800" b="1">
              <a:solidFill>
                <a:srgbClr val="000000"/>
              </a:solidFill>
              <a:latin typeface="Roboto"/>
              <a:ea typeface="Roboto"/>
              <a:cs typeface="Roboto"/>
              <a:sym typeface="Roboto"/>
            </a:endParaRPr>
          </a:p>
          <a:p>
            <a:pPr marL="0" lvl="0" indent="0" algn="ctr" rtl="0">
              <a:lnSpc>
                <a:spcPct val="115000"/>
              </a:lnSpc>
              <a:spcBef>
                <a:spcPts val="1600"/>
              </a:spcBef>
              <a:spcAft>
                <a:spcPts val="0"/>
              </a:spcAft>
              <a:buSzPts val="1400"/>
              <a:buNone/>
            </a:pPr>
            <a:endParaRPr sz="1800" b="1">
              <a:solidFill>
                <a:srgbClr val="000000"/>
              </a:solidFill>
              <a:latin typeface="Roboto"/>
              <a:ea typeface="Roboto"/>
              <a:cs typeface="Roboto"/>
              <a:sym typeface="Roboto"/>
            </a:endParaRPr>
          </a:p>
          <a:p>
            <a:pPr marL="0" lvl="0" indent="0" algn="l" rtl="0">
              <a:lnSpc>
                <a:spcPct val="115000"/>
              </a:lnSpc>
              <a:spcBef>
                <a:spcPts val="1600"/>
              </a:spcBef>
              <a:spcAft>
                <a:spcPts val="0"/>
              </a:spcAft>
              <a:buSzPts val="1400"/>
              <a:buNone/>
            </a:pPr>
            <a:endParaRPr sz="1800">
              <a:solidFill>
                <a:schemeClr val="dk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endParaRPr sz="1800">
              <a:solidFill>
                <a:schemeClr val="dk1"/>
              </a:solidFill>
              <a:latin typeface="Roboto"/>
              <a:ea typeface="Roboto"/>
              <a:cs typeface="Roboto"/>
              <a:sym typeface="Roboto"/>
            </a:endParaRPr>
          </a:p>
          <a:p>
            <a:pPr marL="0" lvl="0" indent="0" algn="l" rtl="0">
              <a:lnSpc>
                <a:spcPct val="100000"/>
              </a:lnSpc>
              <a:spcBef>
                <a:spcPts val="1600"/>
              </a:spcBef>
              <a:spcAft>
                <a:spcPts val="1600"/>
              </a:spcAft>
              <a:buSzPts val="1400"/>
              <a:buNone/>
            </a:pPr>
            <a:endParaRPr sz="1100">
              <a:solidFill>
                <a:schemeClr val="dk1"/>
              </a:solidFill>
              <a:latin typeface="Roboto"/>
              <a:ea typeface="Roboto"/>
              <a:cs typeface="Roboto"/>
              <a:sym typeface="Roboto"/>
            </a:endParaRPr>
          </a:p>
        </p:txBody>
      </p:sp>
      <p:pic>
        <p:nvPicPr>
          <p:cNvPr id="88" name="Google Shape;88;p5"/>
          <p:cNvPicPr preferRelativeResize="0"/>
          <p:nvPr/>
        </p:nvPicPr>
        <p:blipFill rotWithShape="1">
          <a:blip r:embed="rId3">
            <a:alphaModFix/>
          </a:blip>
          <a:srcRect/>
          <a:stretch/>
        </p:blipFill>
        <p:spPr>
          <a:xfrm>
            <a:off x="311700" y="1195201"/>
            <a:ext cx="2800041" cy="1569660"/>
          </a:xfrm>
          <a:prstGeom prst="rect">
            <a:avLst/>
          </a:prstGeom>
          <a:noFill/>
          <a:ln>
            <a:noFill/>
          </a:ln>
        </p:spPr>
      </p:pic>
      <p:pic>
        <p:nvPicPr>
          <p:cNvPr id="89" name="Google Shape;89;p5"/>
          <p:cNvPicPr preferRelativeResize="0"/>
          <p:nvPr/>
        </p:nvPicPr>
        <p:blipFill rotWithShape="1">
          <a:blip r:embed="rId4">
            <a:alphaModFix/>
          </a:blip>
          <a:srcRect/>
          <a:stretch/>
        </p:blipFill>
        <p:spPr>
          <a:xfrm>
            <a:off x="311699" y="2720969"/>
            <a:ext cx="2459209" cy="915556"/>
          </a:xfrm>
          <a:prstGeom prst="rect">
            <a:avLst/>
          </a:prstGeom>
          <a:noFill/>
          <a:ln>
            <a:noFill/>
          </a:ln>
        </p:spPr>
      </p:pic>
      <p:pic>
        <p:nvPicPr>
          <p:cNvPr id="90" name="Google Shape;90;p5"/>
          <p:cNvPicPr preferRelativeResize="0"/>
          <p:nvPr/>
        </p:nvPicPr>
        <p:blipFill rotWithShape="1">
          <a:blip r:embed="rId5">
            <a:alphaModFix/>
          </a:blip>
          <a:srcRect/>
          <a:stretch/>
        </p:blipFill>
        <p:spPr>
          <a:xfrm>
            <a:off x="4805123" y="1901681"/>
            <a:ext cx="4054464" cy="1171700"/>
          </a:xfrm>
          <a:prstGeom prst="rect">
            <a:avLst/>
          </a:prstGeom>
          <a:noFill/>
          <a:ln>
            <a:noFill/>
          </a:ln>
        </p:spPr>
      </p:pic>
      <p:pic>
        <p:nvPicPr>
          <p:cNvPr id="91" name="Google Shape;91;p5"/>
          <p:cNvPicPr preferRelativeResize="0"/>
          <p:nvPr/>
        </p:nvPicPr>
        <p:blipFill>
          <a:blip r:embed="rId6">
            <a:alphaModFix/>
          </a:blip>
          <a:stretch>
            <a:fillRect/>
          </a:stretch>
        </p:blipFill>
        <p:spPr>
          <a:xfrm>
            <a:off x="152400" y="152400"/>
            <a:ext cx="1494793" cy="462675"/>
          </a:xfrm>
          <a:prstGeom prst="rect">
            <a:avLst/>
          </a:prstGeom>
          <a:noFill/>
          <a:ln>
            <a:noFill/>
          </a:ln>
        </p:spPr>
      </p:pic>
      <p:sp>
        <p:nvSpPr>
          <p:cNvPr id="3" name="TextBox 2">
            <a:extLst>
              <a:ext uri="{FF2B5EF4-FFF2-40B4-BE49-F238E27FC236}">
                <a16:creationId xmlns:a16="http://schemas.microsoft.com/office/drawing/2014/main" id="{363EA034-DF99-2A72-D02F-D8B99BC57337}"/>
              </a:ext>
            </a:extLst>
          </p:cNvPr>
          <p:cNvSpPr txBox="1"/>
          <p:nvPr/>
        </p:nvSpPr>
        <p:spPr>
          <a:xfrm>
            <a:off x="4805123" y="3300939"/>
            <a:ext cx="3870286" cy="1277273"/>
          </a:xfrm>
          <a:prstGeom prst="rect">
            <a:avLst/>
          </a:prstGeom>
          <a:noFill/>
        </p:spPr>
        <p:txBody>
          <a:bodyPr wrap="square">
            <a:spAutoFit/>
          </a:bodyPr>
          <a:lstStyle/>
          <a:p>
            <a:pPr algn="just"/>
            <a:r>
              <a:rPr lang="es-ES" sz="1100" dirty="0"/>
              <a:t>"...arrastrando todos los árboles, la tierra y la roca sedimentaria a (</a:t>
            </a:r>
            <a:r>
              <a:rPr lang="es-ES" sz="1100" b="1" dirty="0"/>
              <a:t>41) </a:t>
            </a:r>
            <a:r>
              <a:rPr lang="es-ES" sz="1100" b="1" u="sng" dirty="0"/>
              <a:t>su</a:t>
            </a:r>
            <a:r>
              <a:rPr lang="es-ES" sz="1100" dirty="0"/>
              <a:t> paso. Lo que queda atrás es un canal que está compuesto de granito—y roca </a:t>
            </a:r>
            <a:r>
              <a:rPr lang="es-ES" sz="1100" dirty="0" err="1"/>
              <a:t>riolita</a:t>
            </a:r>
            <a:r>
              <a:rPr lang="es-ES" sz="1100" dirty="0"/>
              <a:t> previamente no expuesta—y que (</a:t>
            </a:r>
            <a:r>
              <a:rPr lang="es-ES" sz="1100" b="1" dirty="0"/>
              <a:t>42) </a:t>
            </a:r>
            <a:r>
              <a:rPr lang="es-ES" sz="1100" b="1" u="sng" dirty="0"/>
              <a:t>contiene</a:t>
            </a:r>
            <a:r>
              <a:rPr lang="es-ES" sz="1100" dirty="0"/>
              <a:t> rocas de al menos tres otras eras geológicas. Las amenazantes aguas de la inundación también revelaron una playa de quinientos millones de años de antigüedad."</a:t>
            </a:r>
            <a:endParaRPr lang="en-US" sz="1100" dirty="0"/>
          </a:p>
        </p:txBody>
      </p:sp>
      <p:sp>
        <p:nvSpPr>
          <p:cNvPr id="5" name="TextBox 4">
            <a:extLst>
              <a:ext uri="{FF2B5EF4-FFF2-40B4-BE49-F238E27FC236}">
                <a16:creationId xmlns:a16="http://schemas.microsoft.com/office/drawing/2014/main" id="{3B48B903-6594-FE16-A7BF-BBCF754D6847}"/>
              </a:ext>
            </a:extLst>
          </p:cNvPr>
          <p:cNvSpPr txBox="1"/>
          <p:nvPr/>
        </p:nvSpPr>
        <p:spPr>
          <a:xfrm>
            <a:off x="311700" y="3570567"/>
            <a:ext cx="3789245" cy="1292662"/>
          </a:xfrm>
          <a:prstGeom prst="rect">
            <a:avLst/>
          </a:prstGeom>
          <a:noFill/>
        </p:spPr>
        <p:txBody>
          <a:bodyPr wrap="square">
            <a:spAutoFit/>
          </a:bodyPr>
          <a:lstStyle/>
          <a:p>
            <a:pPr algn="just"/>
            <a:r>
              <a:rPr lang="es-ES" sz="1100" dirty="0"/>
              <a:t>“...arqueólogo, estudia la historia de (34) </a:t>
            </a:r>
            <a:r>
              <a:rPr lang="es-ES" sz="1100" u="sng" dirty="0"/>
              <a:t>ciudades</a:t>
            </a:r>
            <a:r>
              <a:rPr lang="es-ES" sz="1100" dirty="0"/>
              <a:t>. Cualquier proyecto de construcción de la ciudad de Nueva York que utilice fondos municipales (35) </a:t>
            </a:r>
            <a:r>
              <a:rPr lang="es-ES" sz="1100" u="sng" dirty="0"/>
              <a:t>se requiere / requieren </a:t>
            </a:r>
            <a:r>
              <a:rPr lang="es-ES" sz="1100" dirty="0"/>
              <a:t>considerar si los artefactos </a:t>
            </a:r>
            <a:r>
              <a:rPr lang="es-ES" sz="1200" dirty="0"/>
              <a:t>históricos</a:t>
            </a:r>
            <a:r>
              <a:rPr lang="es-ES" sz="1100" dirty="0"/>
              <a:t> se verán afectados durante la construcción, y si esa posibilidad (36) </a:t>
            </a:r>
            <a:r>
              <a:rPr lang="es-ES" sz="1100" u="sng" dirty="0"/>
              <a:t>existe o es posible</a:t>
            </a:r>
            <a:r>
              <a:rPr lang="es-ES" sz="1100" dirty="0"/>
              <a:t>, un arqueólogo urbano debe ser consultado.”</a:t>
            </a:r>
            <a:endParaRPr lang="en-US" sz="1100"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311700" y="757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latin typeface="Roboto"/>
                <a:ea typeface="Roboto"/>
                <a:cs typeface="Roboto"/>
                <a:sym typeface="Roboto"/>
              </a:rPr>
              <a:t>Methodize</a:t>
            </a:r>
            <a:endParaRPr>
              <a:latin typeface="Roboto"/>
              <a:ea typeface="Roboto"/>
              <a:cs typeface="Roboto"/>
              <a:sym typeface="Roboto"/>
            </a:endParaRPr>
          </a:p>
        </p:txBody>
      </p:sp>
      <p:pic>
        <p:nvPicPr>
          <p:cNvPr id="97" name="Google Shape;97;p6"/>
          <p:cNvPicPr preferRelativeResize="0"/>
          <p:nvPr/>
        </p:nvPicPr>
        <p:blipFill rotWithShape="1">
          <a:blip r:embed="rId3">
            <a:alphaModFix/>
          </a:blip>
          <a:srcRect/>
          <a:stretch/>
        </p:blipFill>
        <p:spPr>
          <a:xfrm>
            <a:off x="790550" y="1366800"/>
            <a:ext cx="7562890" cy="3508177"/>
          </a:xfrm>
          <a:prstGeom prst="rect">
            <a:avLst/>
          </a:prstGeom>
          <a:noFill/>
          <a:ln>
            <a:noFill/>
          </a:ln>
        </p:spPr>
      </p:pic>
      <p:pic>
        <p:nvPicPr>
          <p:cNvPr id="98" name="Google Shape;98;p6"/>
          <p:cNvPicPr preferRelativeResize="0"/>
          <p:nvPr/>
        </p:nvPicPr>
        <p:blipFill>
          <a:blip r:embed="rId4">
            <a:alphaModFix/>
          </a:blip>
          <a:stretch>
            <a:fillRect/>
          </a:stretch>
        </p:blipFill>
        <p:spPr>
          <a:xfrm>
            <a:off x="152400" y="152400"/>
            <a:ext cx="1494793" cy="462675"/>
          </a:xfrm>
          <a:prstGeom prst="rect">
            <a:avLst/>
          </a:prstGeom>
          <a:noFill/>
          <a:ln>
            <a:noFill/>
          </a:ln>
        </p:spPr>
      </p:pic>
      <p:sp>
        <p:nvSpPr>
          <p:cNvPr id="3" name="TextBox 2">
            <a:extLst>
              <a:ext uri="{FF2B5EF4-FFF2-40B4-BE49-F238E27FC236}">
                <a16:creationId xmlns:a16="http://schemas.microsoft.com/office/drawing/2014/main" id="{2B8A8AE8-386C-659E-12A7-19BD42071D8A}"/>
              </a:ext>
            </a:extLst>
          </p:cNvPr>
          <p:cNvSpPr txBox="1"/>
          <p:nvPr/>
        </p:nvSpPr>
        <p:spPr>
          <a:xfrm>
            <a:off x="6248400" y="1104144"/>
            <a:ext cx="1988127" cy="276999"/>
          </a:xfrm>
          <a:prstGeom prst="rect">
            <a:avLst/>
          </a:prstGeom>
          <a:noFill/>
        </p:spPr>
        <p:txBody>
          <a:bodyPr wrap="square">
            <a:spAutoFit/>
          </a:bodyPr>
          <a:lstStyle/>
          <a:p>
            <a:pPr algn="ctr"/>
            <a:r>
              <a:rPr lang="en-US" sz="1200" b="1" dirty="0"/>
              <a:t>Progreso del </a:t>
            </a:r>
            <a:r>
              <a:rPr lang="en-US" sz="1200" b="1" dirty="0" err="1"/>
              <a:t>curso</a:t>
            </a:r>
            <a:r>
              <a:rPr lang="en-US" sz="1200" b="1" dirty="0"/>
              <a:t>:</a:t>
            </a:r>
            <a:r>
              <a:rPr lang="en-US" sz="1200" dirty="0"/>
              <a:t> 53%</a:t>
            </a:r>
          </a:p>
        </p:txBody>
      </p:sp>
      <p:sp>
        <p:nvSpPr>
          <p:cNvPr id="5" name="TextBox 4">
            <a:extLst>
              <a:ext uri="{FF2B5EF4-FFF2-40B4-BE49-F238E27FC236}">
                <a16:creationId xmlns:a16="http://schemas.microsoft.com/office/drawing/2014/main" id="{9B0B77C7-20C0-4EF0-4A86-53BEF45A9888}"/>
              </a:ext>
            </a:extLst>
          </p:cNvPr>
          <p:cNvSpPr txBox="1"/>
          <p:nvPr/>
        </p:nvSpPr>
        <p:spPr>
          <a:xfrm>
            <a:off x="976741" y="4559880"/>
            <a:ext cx="2396836" cy="276999"/>
          </a:xfrm>
          <a:prstGeom prst="rect">
            <a:avLst/>
          </a:prstGeom>
          <a:noFill/>
        </p:spPr>
        <p:txBody>
          <a:bodyPr wrap="square">
            <a:spAutoFit/>
          </a:bodyPr>
          <a:lstStyle/>
          <a:p>
            <a:r>
              <a:rPr lang="en-US" sz="1200" b="1" dirty="0" err="1"/>
              <a:t>Unidades</a:t>
            </a:r>
            <a:r>
              <a:rPr lang="en-US" sz="1200" b="1" dirty="0"/>
              <a:t>: </a:t>
            </a:r>
            <a:r>
              <a:rPr lang="en-US" sz="1200" dirty="0"/>
              <a:t>0/15 (Ver </a:t>
            </a:r>
            <a:r>
              <a:rPr lang="en-US" sz="1200" dirty="0" err="1"/>
              <a:t>unidades</a:t>
            </a:r>
            <a:r>
              <a:rPr lang="en-US" sz="1200" b="1" dirty="0"/>
              <a:t>)</a:t>
            </a:r>
          </a:p>
        </p:txBody>
      </p:sp>
      <p:sp>
        <p:nvSpPr>
          <p:cNvPr id="6" name="TextBox 5">
            <a:extLst>
              <a:ext uri="{FF2B5EF4-FFF2-40B4-BE49-F238E27FC236}">
                <a16:creationId xmlns:a16="http://schemas.microsoft.com/office/drawing/2014/main" id="{8F974E82-64CC-A098-B7AB-BD0C59497148}"/>
              </a:ext>
            </a:extLst>
          </p:cNvPr>
          <p:cNvSpPr txBox="1"/>
          <p:nvPr/>
        </p:nvSpPr>
        <p:spPr>
          <a:xfrm>
            <a:off x="3428995" y="4559879"/>
            <a:ext cx="2576950" cy="276999"/>
          </a:xfrm>
          <a:prstGeom prst="rect">
            <a:avLst/>
          </a:prstGeom>
          <a:noFill/>
        </p:spPr>
        <p:txBody>
          <a:bodyPr wrap="square">
            <a:spAutoFit/>
          </a:bodyPr>
          <a:lstStyle/>
          <a:p>
            <a:r>
              <a:rPr lang="en-US" sz="1200" b="1" dirty="0" err="1"/>
              <a:t>Lecciones</a:t>
            </a:r>
            <a:r>
              <a:rPr lang="en-US" sz="1200" b="1" dirty="0"/>
              <a:t>:</a:t>
            </a:r>
            <a:r>
              <a:rPr lang="en-US" sz="1200" dirty="0"/>
              <a:t> 48/48 (Ver </a:t>
            </a:r>
            <a:r>
              <a:rPr lang="en-US" sz="1200" dirty="0" err="1"/>
              <a:t>lecciones</a:t>
            </a:r>
            <a:r>
              <a:rPr lang="en-US" sz="1200" dirty="0"/>
              <a:t>)</a:t>
            </a:r>
            <a:endParaRPr lang="en-US" sz="1200" b="1" dirty="0"/>
          </a:p>
        </p:txBody>
      </p:sp>
      <p:sp>
        <p:nvSpPr>
          <p:cNvPr id="8" name="TextBox 7">
            <a:extLst>
              <a:ext uri="{FF2B5EF4-FFF2-40B4-BE49-F238E27FC236}">
                <a16:creationId xmlns:a16="http://schemas.microsoft.com/office/drawing/2014/main" id="{DC169470-119A-EAFD-3AAA-5A6A9D8CE092}"/>
              </a:ext>
            </a:extLst>
          </p:cNvPr>
          <p:cNvSpPr txBox="1"/>
          <p:nvPr/>
        </p:nvSpPr>
        <p:spPr>
          <a:xfrm>
            <a:off x="5984314" y="4559879"/>
            <a:ext cx="2396835" cy="276999"/>
          </a:xfrm>
          <a:prstGeom prst="rect">
            <a:avLst/>
          </a:prstGeom>
          <a:noFill/>
        </p:spPr>
        <p:txBody>
          <a:bodyPr wrap="square">
            <a:spAutoFit/>
          </a:bodyPr>
          <a:lstStyle/>
          <a:p>
            <a:r>
              <a:rPr lang="es-ES" sz="1200" b="1" dirty="0" err="1"/>
              <a:t>Quizzes</a:t>
            </a:r>
            <a:r>
              <a:rPr lang="es-ES" sz="1200" b="1" dirty="0"/>
              <a:t>:</a:t>
            </a:r>
            <a:r>
              <a:rPr lang="es-ES" sz="1200" dirty="0"/>
              <a:t> 3/47 (Ver </a:t>
            </a:r>
            <a:r>
              <a:rPr lang="en-US" sz="1200" dirty="0" err="1"/>
              <a:t>exámenes</a:t>
            </a:r>
            <a:r>
              <a:rPr lang="es-ES" sz="1200" dirty="0"/>
              <a:t>) </a:t>
            </a:r>
            <a:endParaRPr lang="en-US" sz="1200" dirty="0"/>
          </a:p>
        </p:txBody>
      </p:sp>
      <p:sp>
        <p:nvSpPr>
          <p:cNvPr id="10" name="TextBox 9">
            <a:extLst>
              <a:ext uri="{FF2B5EF4-FFF2-40B4-BE49-F238E27FC236}">
                <a16:creationId xmlns:a16="http://schemas.microsoft.com/office/drawing/2014/main" id="{061943FF-0126-8577-AA0D-9B9D03D0EF0A}"/>
              </a:ext>
            </a:extLst>
          </p:cNvPr>
          <p:cNvSpPr txBox="1"/>
          <p:nvPr/>
        </p:nvSpPr>
        <p:spPr>
          <a:xfrm>
            <a:off x="2617658" y="2732310"/>
            <a:ext cx="3436778" cy="707886"/>
          </a:xfrm>
          <a:prstGeom prst="rect">
            <a:avLst/>
          </a:prstGeom>
          <a:noFill/>
        </p:spPr>
        <p:txBody>
          <a:bodyPr wrap="square">
            <a:spAutoFit/>
          </a:bodyPr>
          <a:lstStyle/>
          <a:p>
            <a:pPr algn="just"/>
            <a:r>
              <a:rPr lang="es-ES" sz="800" dirty="0"/>
              <a:t>"El curso de SAT ofrece a los estudiantes una visión integral de las estrategias más efectivas y el contenido más relevante para elevar sus puntajes del SAT. También ofrece funciones robustas para los docentes que buscan mejorar las habilidades de sus estudiantes, así como su rendimiento en matemáticas, lectura e inglés."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311700" y="757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latin typeface="Roboto"/>
                <a:ea typeface="Roboto"/>
                <a:cs typeface="Roboto"/>
                <a:sym typeface="Roboto"/>
              </a:rPr>
              <a:t>Methodize</a:t>
            </a:r>
            <a:endParaRPr>
              <a:latin typeface="Roboto"/>
              <a:ea typeface="Roboto"/>
              <a:cs typeface="Roboto"/>
              <a:sym typeface="Roboto"/>
            </a:endParaRPr>
          </a:p>
        </p:txBody>
      </p:sp>
      <p:pic>
        <p:nvPicPr>
          <p:cNvPr id="104" name="Google Shape;104;p7"/>
          <p:cNvPicPr preferRelativeResize="0"/>
          <p:nvPr/>
        </p:nvPicPr>
        <p:blipFill rotWithShape="1">
          <a:blip r:embed="rId3">
            <a:alphaModFix/>
          </a:blip>
          <a:srcRect/>
          <a:stretch/>
        </p:blipFill>
        <p:spPr>
          <a:xfrm>
            <a:off x="3301389" y="1379553"/>
            <a:ext cx="4910344" cy="3508174"/>
          </a:xfrm>
          <a:prstGeom prst="rect">
            <a:avLst/>
          </a:prstGeom>
          <a:noFill/>
          <a:ln>
            <a:noFill/>
          </a:ln>
        </p:spPr>
      </p:pic>
      <p:pic>
        <p:nvPicPr>
          <p:cNvPr id="105" name="Google Shape;105;p7"/>
          <p:cNvPicPr preferRelativeResize="0"/>
          <p:nvPr/>
        </p:nvPicPr>
        <p:blipFill>
          <a:blip r:embed="rId4">
            <a:alphaModFix/>
          </a:blip>
          <a:stretch>
            <a:fillRect/>
          </a:stretch>
        </p:blipFill>
        <p:spPr>
          <a:xfrm>
            <a:off x="152400" y="152400"/>
            <a:ext cx="1494793" cy="462675"/>
          </a:xfrm>
          <a:prstGeom prst="rect">
            <a:avLst/>
          </a:prstGeom>
          <a:noFill/>
          <a:ln>
            <a:noFill/>
          </a:ln>
        </p:spPr>
      </p:pic>
      <p:sp>
        <p:nvSpPr>
          <p:cNvPr id="3" name="TextBox 2">
            <a:extLst>
              <a:ext uri="{FF2B5EF4-FFF2-40B4-BE49-F238E27FC236}">
                <a16:creationId xmlns:a16="http://schemas.microsoft.com/office/drawing/2014/main" id="{D27129FD-C798-D75B-B4CF-8C4329C79D05}"/>
              </a:ext>
            </a:extLst>
          </p:cNvPr>
          <p:cNvSpPr txBox="1"/>
          <p:nvPr/>
        </p:nvSpPr>
        <p:spPr>
          <a:xfrm>
            <a:off x="462668" y="1650921"/>
            <a:ext cx="27916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0" indent="0" defTabSz="914400" eaLnBrk="0" fontAlgn="base" latinLnBrk="0" hangingPunct="0">
              <a:spcBef>
                <a:spcPct val="0"/>
              </a:spcBef>
              <a:spcAft>
                <a:spcPct val="0"/>
              </a:spcAft>
              <a:buClrTx/>
              <a:buSzTx/>
              <a:buFontTx/>
              <a:buNone/>
              <a:tabLst/>
              <a:defRPr kumimoji="0" sz="1000" b="1" normalizeH="0" baseline="0">
                <a:ln>
                  <a:noFill/>
                </a:ln>
                <a:solidFill>
                  <a:schemeClr val="tx1"/>
                </a:solidFill>
                <a:effectLst/>
                <a:latin typeface="+mj-lt"/>
              </a:defRPr>
            </a:lvl1pPr>
          </a:lstStyle>
          <a:p>
            <a:r>
              <a:rPr lang="es-ES" dirty="0"/>
              <a:t>Unidad 1: </a:t>
            </a:r>
          </a:p>
          <a:p>
            <a:pPr marL="171450" indent="-171450">
              <a:buFont typeface="Arial" panose="020B0604020202020204" pitchFamily="34" charset="0"/>
              <a:buChar char="•"/>
            </a:pPr>
            <a:r>
              <a:rPr lang="es-ES" b="0" dirty="0"/>
              <a:t>Aspectos generales que se deben saber sobre el SAT </a:t>
            </a:r>
            <a:endParaRPr lang="en-US" b="0" dirty="0"/>
          </a:p>
        </p:txBody>
      </p:sp>
      <p:sp>
        <p:nvSpPr>
          <p:cNvPr id="4" name="Rectangle 1">
            <a:extLst>
              <a:ext uri="{FF2B5EF4-FFF2-40B4-BE49-F238E27FC236}">
                <a16:creationId xmlns:a16="http://schemas.microsoft.com/office/drawing/2014/main" id="{F35FD516-29B1-447A-62BA-A17847ABEDC2}"/>
              </a:ext>
            </a:extLst>
          </p:cNvPr>
          <p:cNvSpPr>
            <a:spLocks noChangeArrowheads="1"/>
          </p:cNvSpPr>
          <p:nvPr/>
        </p:nvSpPr>
        <p:spPr bwMode="auto">
          <a:xfrm>
            <a:off x="462668" y="2346112"/>
            <a:ext cx="2885751"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mj-lt"/>
              </a:rPr>
              <a:t>Unidad 2:</a:t>
            </a:r>
            <a:r>
              <a:rPr kumimoji="0" lang="en-US" altLang="en-US" sz="1000" b="0" i="0" u="none" strike="noStrike" cap="none" normalizeH="0" baseline="0" dirty="0">
                <a:ln>
                  <a:noFill/>
                </a:ln>
                <a:solidFill>
                  <a:schemeClr val="tx1"/>
                </a:solidFill>
                <a:effectLst/>
                <a:latin typeface="+mj-lt"/>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err="1">
                <a:ln>
                  <a:noFill/>
                </a:ln>
                <a:solidFill>
                  <a:schemeClr val="tx1"/>
                </a:solidFill>
                <a:effectLst/>
                <a:latin typeface="+mj-lt"/>
              </a:rPr>
              <a:t>Mejores</a:t>
            </a:r>
            <a:r>
              <a:rPr kumimoji="0" lang="en-US" altLang="en-US" sz="1000" b="0" i="0" u="none" strike="noStrike" cap="none" normalizeH="0" baseline="0" dirty="0">
                <a:ln>
                  <a:noFill/>
                </a:ln>
                <a:solidFill>
                  <a:schemeClr val="tx1"/>
                </a:solidFill>
                <a:effectLst/>
                <a:latin typeface="+mj-lt"/>
              </a:rPr>
              <a:t> </a:t>
            </a:r>
            <a:r>
              <a:rPr lang="en-US" altLang="en-US" sz="1000" dirty="0" err="1">
                <a:solidFill>
                  <a:schemeClr val="tx1"/>
                </a:solidFill>
                <a:latin typeface="+mj-lt"/>
              </a:rPr>
              <a:t>Pr</a:t>
            </a:r>
            <a:r>
              <a:rPr kumimoji="0" lang="en-US" altLang="en-US" sz="1000" b="0" i="0" u="none" strike="noStrike" cap="none" normalizeH="0" baseline="0" dirty="0" err="1">
                <a:ln>
                  <a:noFill/>
                </a:ln>
                <a:solidFill>
                  <a:schemeClr val="tx1"/>
                </a:solidFill>
                <a:effectLst/>
                <a:latin typeface="+mj-lt"/>
              </a:rPr>
              <a:t>ácticas</a:t>
            </a:r>
            <a:r>
              <a:rPr kumimoji="0" lang="en-US" altLang="en-US" sz="1000" b="0" i="0" u="none" strike="noStrike" cap="none" normalizeH="0" baseline="0" dirty="0">
                <a:ln>
                  <a:noFill/>
                </a:ln>
                <a:solidFill>
                  <a:schemeClr val="tx1"/>
                </a:solidFill>
                <a:effectLst/>
                <a:latin typeface="+mj-lt"/>
              </a:rPr>
              <a:t> de </a:t>
            </a:r>
            <a:r>
              <a:rPr kumimoji="0" lang="en-US" altLang="en-US" sz="1000" b="0" i="0" u="none" strike="noStrike" cap="none" normalizeH="0" baseline="0" dirty="0" err="1">
                <a:ln>
                  <a:noFill/>
                </a:ln>
                <a:solidFill>
                  <a:schemeClr val="tx1"/>
                </a:solidFill>
                <a:effectLst/>
                <a:latin typeface="+mj-lt"/>
              </a:rPr>
              <a:t>lectura</a:t>
            </a:r>
            <a:r>
              <a:rPr kumimoji="0" lang="en-US" altLang="en-US" sz="1000" b="0" i="0" u="none" strike="noStrike" cap="none" normalizeH="0" baseline="0" dirty="0">
                <a:ln>
                  <a:noFill/>
                </a:ln>
                <a:solidFill>
                  <a:schemeClr val="tx1"/>
                </a:solidFill>
                <a:effectLst/>
                <a:latin typeface="+mj-lt"/>
              </a:rPr>
              <a:t> </a:t>
            </a:r>
            <a:r>
              <a:rPr kumimoji="0" lang="en-US" altLang="en-US" sz="1000" b="0" i="1" u="none" strike="noStrike" cap="none" normalizeH="0" baseline="0" dirty="0">
                <a:ln>
                  <a:noFill/>
                </a:ln>
                <a:solidFill>
                  <a:schemeClr val="tx1"/>
                </a:solidFill>
                <a:effectLst/>
                <a:latin typeface="+mj-lt"/>
              </a:rPr>
              <a:t>(Reading)</a:t>
            </a:r>
            <a:r>
              <a:rPr kumimoji="0" lang="en-US" altLang="en-US" sz="1000" b="0" i="0" u="none" strike="noStrike" cap="none" normalizeH="0" baseline="0" dirty="0">
                <a:ln>
                  <a:noFill/>
                </a:ln>
                <a:solidFill>
                  <a:schemeClr val="tx1"/>
                </a:solidFill>
                <a:effectLst/>
                <a:latin typeface="+mj-lt"/>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err="1">
                <a:ln>
                  <a:noFill/>
                </a:ln>
                <a:solidFill>
                  <a:schemeClr val="tx1"/>
                </a:solidFill>
                <a:effectLst/>
                <a:latin typeface="+mj-lt"/>
              </a:rPr>
              <a:t>Concordancia</a:t>
            </a:r>
            <a:r>
              <a:rPr kumimoji="0" lang="en-US" altLang="en-US" sz="1000" b="0" i="0" u="none" strike="noStrike" cap="none" normalizeH="0" baseline="0" dirty="0">
                <a:ln>
                  <a:noFill/>
                </a:ln>
                <a:solidFill>
                  <a:schemeClr val="tx1"/>
                </a:solidFill>
                <a:effectLst/>
                <a:latin typeface="+mj-lt"/>
              </a:rPr>
              <a:t> entre </a:t>
            </a:r>
            <a:r>
              <a:rPr kumimoji="0" lang="en-US" altLang="en-US" sz="1000" b="0" i="0" u="none" strike="noStrike" cap="none" normalizeH="0" baseline="0" dirty="0" err="1">
                <a:ln>
                  <a:noFill/>
                </a:ln>
                <a:solidFill>
                  <a:schemeClr val="tx1"/>
                </a:solidFill>
                <a:effectLst/>
                <a:latin typeface="+mj-lt"/>
              </a:rPr>
              <a:t>sujeto</a:t>
            </a:r>
            <a:r>
              <a:rPr kumimoji="0" lang="en-US" altLang="en-US" sz="1000" b="0" i="0" u="none" strike="noStrike" cap="none" normalizeH="0" baseline="0" dirty="0">
                <a:ln>
                  <a:noFill/>
                </a:ln>
                <a:solidFill>
                  <a:schemeClr val="tx1"/>
                </a:solidFill>
                <a:effectLst/>
                <a:latin typeface="+mj-lt"/>
              </a:rPr>
              <a:t> y verbo </a:t>
            </a:r>
            <a:r>
              <a:rPr kumimoji="0" lang="en-US" altLang="en-US" sz="1000" b="0" i="1" u="none" strike="noStrike" cap="none" normalizeH="0" baseline="0" dirty="0">
                <a:ln>
                  <a:noFill/>
                </a:ln>
                <a:solidFill>
                  <a:schemeClr val="tx1"/>
                </a:solidFill>
                <a:effectLst/>
                <a:latin typeface="+mj-lt"/>
              </a:rPr>
              <a:t>(Writing &amp; Language)</a:t>
            </a:r>
            <a:r>
              <a:rPr kumimoji="0" lang="en-US" altLang="en-US" sz="1000" b="0" i="0" u="none" strike="noStrike" cap="none" normalizeH="0" baseline="0" dirty="0">
                <a:ln>
                  <a:noFill/>
                </a:ln>
                <a:solidFill>
                  <a:schemeClr val="tx1"/>
                </a:solidFill>
                <a:effectLst/>
                <a:latin typeface="+mj-lt"/>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err="1">
                <a:ln>
                  <a:noFill/>
                </a:ln>
                <a:solidFill>
                  <a:schemeClr val="tx1"/>
                </a:solidFill>
                <a:effectLst/>
                <a:latin typeface="+mj-lt"/>
              </a:rPr>
              <a:t>Sustitución</a:t>
            </a:r>
            <a:r>
              <a:rPr kumimoji="0" lang="en-US" altLang="en-US" sz="1000" b="0" i="0" u="none" strike="noStrike" cap="none" normalizeH="0" baseline="0" dirty="0">
                <a:ln>
                  <a:noFill/>
                </a:ln>
                <a:solidFill>
                  <a:schemeClr val="tx1"/>
                </a:solidFill>
                <a:effectLst/>
                <a:latin typeface="+mj-lt"/>
              </a:rPr>
              <a:t> de </a:t>
            </a:r>
            <a:r>
              <a:rPr kumimoji="0" lang="en-US" altLang="en-US" sz="1000" b="0" i="0" u="none" strike="noStrike" cap="none" normalizeH="0" baseline="0" dirty="0" err="1">
                <a:ln>
                  <a:noFill/>
                </a:ln>
                <a:solidFill>
                  <a:schemeClr val="tx1"/>
                </a:solidFill>
                <a:effectLst/>
                <a:latin typeface="+mj-lt"/>
              </a:rPr>
              <a:t>valores</a:t>
            </a:r>
            <a:r>
              <a:rPr kumimoji="0" lang="en-US" altLang="en-US" sz="1000" b="0" i="0" u="none" strike="noStrike" cap="none" normalizeH="0" baseline="0" dirty="0">
                <a:ln>
                  <a:noFill/>
                </a:ln>
                <a:solidFill>
                  <a:schemeClr val="tx1"/>
                </a:solidFill>
                <a:effectLst/>
                <a:latin typeface="+mj-lt"/>
              </a:rPr>
              <a:t> / "</a:t>
            </a:r>
            <a:r>
              <a:rPr kumimoji="0" lang="en-US" altLang="en-US" sz="1000" b="0" i="0" u="none" strike="noStrike" cap="none" normalizeH="0" baseline="0" dirty="0" err="1">
                <a:ln>
                  <a:noFill/>
                </a:ln>
                <a:solidFill>
                  <a:schemeClr val="tx1"/>
                </a:solidFill>
                <a:effectLst/>
                <a:latin typeface="+mj-lt"/>
              </a:rPr>
              <a:t>Probar</a:t>
            </a:r>
            <a:r>
              <a:rPr kumimoji="0" lang="en-US" altLang="en-US" sz="1000" b="0" i="0" u="none" strike="noStrike" cap="none" normalizeH="0" baseline="0" dirty="0">
                <a:ln>
                  <a:noFill/>
                </a:ln>
                <a:solidFill>
                  <a:schemeClr val="tx1"/>
                </a:solidFill>
                <a:effectLst/>
                <a:latin typeface="+mj-lt"/>
              </a:rPr>
              <a:t> con </a:t>
            </a:r>
            <a:r>
              <a:rPr kumimoji="0" lang="en-US" altLang="en-US" sz="1000" b="0" i="0" u="none" strike="noStrike" cap="none" normalizeH="0" baseline="0" dirty="0" err="1">
                <a:ln>
                  <a:noFill/>
                </a:ln>
                <a:solidFill>
                  <a:schemeClr val="tx1"/>
                </a:solidFill>
                <a:effectLst/>
                <a:latin typeface="+mj-lt"/>
              </a:rPr>
              <a:t>números</a:t>
            </a:r>
            <a:r>
              <a:rPr kumimoji="0" lang="en-US" altLang="en-US" sz="1000" b="0" i="0" u="none" strike="noStrike" cap="none" normalizeH="0" baseline="0" dirty="0">
                <a:ln>
                  <a:noFill/>
                </a:ln>
                <a:solidFill>
                  <a:schemeClr val="tx1"/>
                </a:solidFill>
                <a:effectLst/>
                <a:latin typeface="+mj-lt"/>
              </a:rPr>
              <a:t>" </a:t>
            </a:r>
            <a:r>
              <a:rPr kumimoji="0" lang="en-US" altLang="en-US" sz="1000" b="0" i="1" u="none" strike="noStrike" cap="none" normalizeH="0" baseline="0" dirty="0">
                <a:ln>
                  <a:noFill/>
                </a:ln>
                <a:solidFill>
                  <a:schemeClr val="tx1"/>
                </a:solidFill>
                <a:effectLst/>
                <a:latin typeface="+mj-lt"/>
              </a:rPr>
              <a:t>(Math)</a:t>
            </a:r>
            <a:r>
              <a:rPr kumimoji="0" lang="en-US" altLang="en-US" sz="1000" b="0" i="0" u="none" strike="noStrike" cap="none" normalizeH="0" baseline="0" dirty="0">
                <a:ln>
                  <a:noFill/>
                </a:ln>
                <a:solidFill>
                  <a:schemeClr val="tx1"/>
                </a:solidFill>
                <a:effectLst/>
                <a:latin typeface="+mj-lt"/>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err="1">
                <a:ln>
                  <a:noFill/>
                </a:ln>
                <a:solidFill>
                  <a:schemeClr val="tx1"/>
                </a:solidFill>
                <a:effectLst/>
                <a:latin typeface="+mj-lt"/>
              </a:rPr>
              <a:t>Problemas</a:t>
            </a:r>
            <a:r>
              <a:rPr kumimoji="0" lang="en-US" altLang="en-US" sz="1000" b="0" i="0" u="none" strike="noStrike" cap="none" normalizeH="0" baseline="0" dirty="0">
                <a:ln>
                  <a:noFill/>
                </a:ln>
                <a:solidFill>
                  <a:schemeClr val="tx1"/>
                </a:solidFill>
                <a:effectLst/>
                <a:latin typeface="+mj-lt"/>
              </a:rPr>
              <a:t> </a:t>
            </a:r>
            <a:r>
              <a:rPr kumimoji="0" lang="en-US" altLang="en-US" sz="1000" b="0" i="0" u="none" strike="noStrike" cap="none" normalizeH="0" baseline="0" dirty="0" err="1">
                <a:ln>
                  <a:noFill/>
                </a:ln>
                <a:solidFill>
                  <a:schemeClr val="tx1"/>
                </a:solidFill>
                <a:effectLst/>
                <a:latin typeface="+mj-lt"/>
              </a:rPr>
              <a:t>razonados</a:t>
            </a:r>
            <a:r>
              <a:rPr kumimoji="0" lang="en-US" altLang="en-US" sz="1000" b="0" i="0" u="none" strike="noStrike" cap="none" normalizeH="0" baseline="0" dirty="0">
                <a:ln>
                  <a:noFill/>
                </a:ln>
                <a:solidFill>
                  <a:schemeClr val="tx1"/>
                </a:solidFill>
                <a:effectLst/>
                <a:latin typeface="+mj-lt"/>
              </a:rPr>
              <a:t> / de palabras </a:t>
            </a:r>
            <a:r>
              <a:rPr kumimoji="0" lang="en-US" altLang="en-US" sz="1000" b="0" i="1" u="none" strike="noStrike" cap="none" normalizeH="0" baseline="0" dirty="0">
                <a:ln>
                  <a:noFill/>
                </a:ln>
                <a:solidFill>
                  <a:schemeClr val="tx1"/>
                </a:solidFill>
                <a:effectLst/>
                <a:latin typeface="+mj-lt"/>
              </a:rPr>
              <a:t>(Math)</a:t>
            </a:r>
            <a:r>
              <a:rPr kumimoji="0" lang="en-US" altLang="en-US" sz="1000" b="0" i="0" u="none" strike="noStrike" cap="none" normalizeH="0" baseline="0" dirty="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mj-lt"/>
            </a:endParaRPr>
          </a:p>
        </p:txBody>
      </p:sp>
      <p:sp>
        <p:nvSpPr>
          <p:cNvPr id="5" name="Rectangle 2">
            <a:extLst>
              <a:ext uri="{FF2B5EF4-FFF2-40B4-BE49-F238E27FC236}">
                <a16:creationId xmlns:a16="http://schemas.microsoft.com/office/drawing/2014/main" id="{E97F8F0A-0464-C56B-C1BD-DA25F1DEDF73}"/>
              </a:ext>
            </a:extLst>
          </p:cNvPr>
          <p:cNvSpPr>
            <a:spLocks noChangeArrowheads="1"/>
          </p:cNvSpPr>
          <p:nvPr/>
        </p:nvSpPr>
        <p:spPr bwMode="auto">
          <a:xfrm>
            <a:off x="462668" y="3669476"/>
            <a:ext cx="2613041"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1000" b="1" dirty="0">
                <a:solidFill>
                  <a:schemeClr val="tx1"/>
                </a:solidFill>
                <a:latin typeface="+mj-lt"/>
              </a:rPr>
              <a:t>Unidad 3:</a:t>
            </a:r>
          </a:p>
          <a:p>
            <a:pPr marL="171450" indent="-171450" eaLnBrk="0" fontAlgn="base" hangingPunct="0">
              <a:spcBef>
                <a:spcPct val="0"/>
              </a:spcBef>
              <a:spcAft>
                <a:spcPct val="0"/>
              </a:spcAft>
              <a:buClrTx/>
              <a:buFont typeface="Arial" panose="020B0604020202020204" pitchFamily="34" charset="0"/>
              <a:buChar char="•"/>
            </a:pPr>
            <a:r>
              <a:rPr lang="en-US" altLang="en-US" sz="1000" dirty="0" err="1">
                <a:solidFill>
                  <a:schemeClr val="tx1"/>
                </a:solidFill>
                <a:latin typeface="+mj-lt"/>
              </a:rPr>
              <a:t>Anotar</a:t>
            </a:r>
            <a:r>
              <a:rPr lang="en-US" altLang="en-US" sz="1000" dirty="0">
                <a:solidFill>
                  <a:schemeClr val="tx1"/>
                </a:solidFill>
                <a:latin typeface="+mj-lt"/>
              </a:rPr>
              <a:t> </a:t>
            </a:r>
            <a:r>
              <a:rPr lang="en-US" altLang="en-US" sz="1000" dirty="0" err="1">
                <a:solidFill>
                  <a:schemeClr val="tx1"/>
                </a:solidFill>
                <a:latin typeface="+mj-lt"/>
              </a:rPr>
              <a:t>pasajes</a:t>
            </a:r>
            <a:r>
              <a:rPr lang="en-US" altLang="en-US" sz="1000" dirty="0">
                <a:solidFill>
                  <a:schemeClr val="tx1"/>
                </a:solidFill>
                <a:latin typeface="+mj-lt"/>
              </a:rPr>
              <a:t> de </a:t>
            </a:r>
            <a:r>
              <a:rPr lang="en-US" altLang="en-US" sz="1000" dirty="0" err="1">
                <a:solidFill>
                  <a:schemeClr val="tx1"/>
                </a:solidFill>
                <a:latin typeface="+mj-lt"/>
              </a:rPr>
              <a:t>lectura</a:t>
            </a:r>
            <a:r>
              <a:rPr lang="en-US" altLang="en-US" sz="1000" dirty="0">
                <a:solidFill>
                  <a:schemeClr val="tx1"/>
                </a:solidFill>
                <a:latin typeface="+mj-lt"/>
              </a:rPr>
              <a:t> </a:t>
            </a:r>
          </a:p>
          <a:p>
            <a:pPr marL="171450" indent="-171450" eaLnBrk="0" fontAlgn="base" hangingPunct="0">
              <a:spcBef>
                <a:spcPct val="0"/>
              </a:spcBef>
              <a:spcAft>
                <a:spcPct val="0"/>
              </a:spcAft>
              <a:buClrTx/>
              <a:buFont typeface="Arial" panose="020B0604020202020204" pitchFamily="34" charset="0"/>
              <a:buChar char="•"/>
            </a:pPr>
            <a:r>
              <a:rPr lang="en-US" altLang="en-US" sz="1000" dirty="0" err="1">
                <a:solidFill>
                  <a:schemeClr val="tx1"/>
                </a:solidFill>
                <a:latin typeface="+mj-lt"/>
              </a:rPr>
              <a:t>Paralelismo</a:t>
            </a:r>
            <a:r>
              <a:rPr lang="en-US" altLang="en-US" sz="1000" dirty="0">
                <a:solidFill>
                  <a:schemeClr val="tx1"/>
                </a:solidFill>
                <a:latin typeface="+mj-lt"/>
              </a:rPr>
              <a:t> </a:t>
            </a:r>
          </a:p>
          <a:p>
            <a:pPr marL="171450" indent="-171450" eaLnBrk="0" fontAlgn="base" hangingPunct="0">
              <a:spcBef>
                <a:spcPct val="0"/>
              </a:spcBef>
              <a:spcAft>
                <a:spcPct val="0"/>
              </a:spcAft>
              <a:buClrTx/>
              <a:buFont typeface="Arial" panose="020B0604020202020204" pitchFamily="34" charset="0"/>
              <a:buChar char="•"/>
            </a:pPr>
            <a:r>
              <a:rPr lang="en-US" altLang="en-US" sz="1000" dirty="0">
                <a:solidFill>
                  <a:schemeClr val="tx1"/>
                </a:solidFill>
                <a:latin typeface="+mj-lt"/>
              </a:rPr>
              <a:t>Tiempo verbal </a:t>
            </a:r>
            <a:r>
              <a:rPr lang="en-US" altLang="en-US" sz="1000" dirty="0" err="1">
                <a:solidFill>
                  <a:schemeClr val="tx1"/>
                </a:solidFill>
                <a:latin typeface="+mj-lt"/>
              </a:rPr>
              <a:t>paralelo</a:t>
            </a:r>
            <a:r>
              <a:rPr lang="en-US" altLang="en-US" sz="1000" dirty="0">
                <a:solidFill>
                  <a:schemeClr val="tx1"/>
                </a:solidFill>
                <a:latin typeface="+mj-lt"/>
              </a:rPr>
              <a:t> </a:t>
            </a:r>
          </a:p>
          <a:p>
            <a:pPr marL="171450" indent="-171450" eaLnBrk="0" fontAlgn="base" hangingPunct="0">
              <a:spcBef>
                <a:spcPct val="0"/>
              </a:spcBef>
              <a:spcAft>
                <a:spcPct val="0"/>
              </a:spcAft>
              <a:buClrTx/>
              <a:buFont typeface="Arial" panose="020B0604020202020204" pitchFamily="34" charset="0"/>
              <a:buChar char="•"/>
            </a:pPr>
            <a:r>
              <a:rPr lang="en-US" altLang="en-US" sz="1000" dirty="0" err="1">
                <a:solidFill>
                  <a:schemeClr val="tx1"/>
                </a:solidFill>
                <a:latin typeface="+mj-lt"/>
              </a:rPr>
              <a:t>Relaciones</a:t>
            </a:r>
            <a:r>
              <a:rPr lang="en-US" altLang="en-US" sz="1000" dirty="0">
                <a:solidFill>
                  <a:schemeClr val="tx1"/>
                </a:solidFill>
                <a:latin typeface="+mj-lt"/>
              </a:rPr>
              <a:t> </a:t>
            </a:r>
            <a:r>
              <a:rPr lang="en-US" altLang="en-US" sz="1000" dirty="0" err="1">
                <a:solidFill>
                  <a:schemeClr val="tx1"/>
                </a:solidFill>
                <a:latin typeface="+mj-lt"/>
              </a:rPr>
              <a:t>lineales</a:t>
            </a:r>
            <a:r>
              <a:rPr lang="en-US" altLang="en-US" sz="1000" dirty="0">
                <a:solidFill>
                  <a:schemeClr val="tx1"/>
                </a:solidFill>
                <a:latin typeface="+mj-lt"/>
              </a:rPr>
              <a:t> </a:t>
            </a:r>
          </a:p>
          <a:p>
            <a:pPr eaLnBrk="0" fontAlgn="base" hangingPunct="0">
              <a:spcBef>
                <a:spcPct val="0"/>
              </a:spcBef>
              <a:spcAft>
                <a:spcPct val="0"/>
              </a:spcAft>
              <a:buClrTx/>
              <a:buFontTx/>
              <a:buNone/>
            </a:pPr>
            <a:endParaRPr lang="en-US" altLang="en-US" sz="1000" b="1" dirty="0">
              <a:solidFill>
                <a:schemeClr val="tx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6863686" y="250824"/>
            <a:ext cx="2191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latin typeface="Roboto"/>
                <a:ea typeface="Roboto"/>
                <a:cs typeface="Roboto"/>
                <a:sym typeface="Roboto"/>
              </a:rPr>
              <a:t>Methodize</a:t>
            </a:r>
            <a:endParaRPr dirty="0">
              <a:latin typeface="Roboto"/>
              <a:ea typeface="Roboto"/>
              <a:cs typeface="Roboto"/>
              <a:sym typeface="Roboto"/>
            </a:endParaRPr>
          </a:p>
        </p:txBody>
      </p:sp>
      <p:pic>
        <p:nvPicPr>
          <p:cNvPr id="111" name="Google Shape;111;p8"/>
          <p:cNvPicPr preferRelativeResize="0"/>
          <p:nvPr/>
        </p:nvPicPr>
        <p:blipFill>
          <a:blip r:embed="rId3">
            <a:alphaModFix/>
          </a:blip>
          <a:stretch>
            <a:fillRect/>
          </a:stretch>
        </p:blipFill>
        <p:spPr>
          <a:xfrm>
            <a:off x="152400" y="152400"/>
            <a:ext cx="1494793" cy="462675"/>
          </a:xfrm>
          <a:prstGeom prst="rect">
            <a:avLst/>
          </a:prstGeom>
          <a:noFill/>
          <a:ln>
            <a:noFill/>
          </a:ln>
        </p:spPr>
      </p:pic>
      <p:pic>
        <p:nvPicPr>
          <p:cNvPr id="112" name="Google Shape;112;p8"/>
          <p:cNvPicPr preferRelativeResize="0"/>
          <p:nvPr/>
        </p:nvPicPr>
        <p:blipFill>
          <a:blip r:embed="rId4">
            <a:alphaModFix/>
          </a:blip>
          <a:stretch>
            <a:fillRect/>
          </a:stretch>
        </p:blipFill>
        <p:spPr>
          <a:xfrm>
            <a:off x="152400" y="885870"/>
            <a:ext cx="4244250" cy="4167576"/>
          </a:xfrm>
          <a:prstGeom prst="rect">
            <a:avLst/>
          </a:prstGeom>
          <a:noFill/>
          <a:ln>
            <a:noFill/>
          </a:ln>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A375791-3879-365E-D6E4-931CC06748EF}"/>
                  </a:ext>
                </a:extLst>
              </p:cNvPr>
              <p:cNvSpPr>
                <a:spLocks noChangeArrowheads="1"/>
              </p:cNvSpPr>
              <p:nvPr/>
            </p:nvSpPr>
            <p:spPr bwMode="auto">
              <a:xfrm>
                <a:off x="4461164" y="812739"/>
                <a:ext cx="4052454" cy="410881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mj-lt"/>
                  </a:rPr>
                  <a:t>3. Cuando hay </a:t>
                </a:r>
                <a:r>
                  <a:rPr kumimoji="0" lang="en-US" altLang="en-US" sz="800" b="0" i="0" u="none" strike="noStrike" cap="none" normalizeH="0" baseline="0" dirty="0" err="1">
                    <a:ln>
                      <a:noFill/>
                    </a:ln>
                    <a:solidFill>
                      <a:schemeClr val="tx1"/>
                    </a:solidFill>
                    <a:effectLst/>
                    <a:latin typeface="+mj-lt"/>
                  </a:rPr>
                  <a:t>una</a:t>
                </a:r>
                <a:r>
                  <a:rPr kumimoji="0" lang="en-US" altLang="en-US" sz="800" b="0" i="0" u="none" strike="noStrike" cap="none" normalizeH="0" baseline="0" dirty="0">
                    <a:ln>
                      <a:noFill/>
                    </a:ln>
                    <a:solidFill>
                      <a:schemeClr val="tx1"/>
                    </a:solidFill>
                    <a:effectLst/>
                    <a:latin typeface="+mj-lt"/>
                  </a:rPr>
                  <a:t> variable extra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lvl="0" eaLnBrk="0" fontAlgn="base" hangingPunct="0">
                  <a:spcBef>
                    <a:spcPct val="0"/>
                  </a:spcBef>
                  <a:spcAft>
                    <a:spcPct val="0"/>
                  </a:spcAft>
                  <a:buClrTx/>
                </a:pPr>
                <a:r>
                  <a:rPr kumimoji="0" lang="en-US" altLang="en-US" sz="800" b="0" i="0" u="none" strike="noStrike" cap="none" normalizeH="0" baseline="0" dirty="0">
                    <a:ln>
                      <a:noFill/>
                    </a:ln>
                    <a:solidFill>
                      <a:schemeClr val="tx1"/>
                    </a:solidFill>
                    <a:effectLst/>
                    <a:latin typeface="+mj-lt"/>
                  </a:rPr>
                  <a:t>La </a:t>
                </a:r>
                <a:r>
                  <a:rPr kumimoji="0" lang="en-US" altLang="en-US" sz="800" b="0" i="0" u="none" strike="noStrike" cap="none" normalizeH="0" baseline="0" dirty="0" err="1">
                    <a:ln>
                      <a:noFill/>
                    </a:ln>
                    <a:solidFill>
                      <a:schemeClr val="tx1"/>
                    </a:solidFill>
                    <a:effectLst/>
                    <a:latin typeface="+mj-lt"/>
                  </a:rPr>
                  <a:t>función</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exponencial</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𝑓</m:t>
                    </m:r>
                  </m:oMath>
                </a14:m>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está</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definida</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por</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𝑓</m:t>
                    </m:r>
                    <m:d>
                      <m:dPr>
                        <m:ctrlPr>
                          <a:rPr kumimoji="0" lang="en-US" altLang="en-US" sz="800" b="0" i="1" u="none" strike="noStrike" cap="none" normalizeH="0" baseline="0" dirty="0" smtClean="0">
                            <a:ln>
                              <a:noFill/>
                            </a:ln>
                            <a:solidFill>
                              <a:schemeClr val="tx1"/>
                            </a:solidFill>
                            <a:effectLst/>
                            <a:latin typeface="Cambria Math" panose="02040503050406030204" pitchFamily="18" charset="0"/>
                          </a:rPr>
                        </m:ctrlPr>
                      </m:dPr>
                      <m:e>
                        <m:r>
                          <a:rPr kumimoji="0" lang="en-US" altLang="en-US" sz="800" b="0" i="1" u="none" strike="noStrike" cap="none" normalizeH="0" baseline="0" dirty="0" smtClean="0">
                            <a:ln>
                              <a:noFill/>
                            </a:ln>
                            <a:solidFill>
                              <a:schemeClr val="tx1"/>
                            </a:solidFill>
                            <a:effectLst/>
                            <a:latin typeface="Cambria Math" panose="02040503050406030204" pitchFamily="18" charset="0"/>
                          </a:rPr>
                          <m:t>𝑥</m:t>
                        </m:r>
                      </m:e>
                    </m:d>
                    <m:r>
                      <a:rPr kumimoji="0" lang="en-US" altLang="en-US" sz="800" b="0" i="1" u="none" strike="noStrike" cap="none" normalizeH="0" baseline="0" dirty="0" smtClean="0">
                        <a:ln>
                          <a:noFill/>
                        </a:ln>
                        <a:solidFill>
                          <a:schemeClr val="tx1"/>
                        </a:solidFill>
                        <a:effectLst/>
                        <a:latin typeface="Cambria Math" panose="02040503050406030204" pitchFamily="18" charset="0"/>
                      </a:rPr>
                      <m:t>=12 ∗</m:t>
                    </m:r>
                    <m:sSup>
                      <m:sSupPr>
                        <m:ctrlPr>
                          <a:rPr lang="en-US" altLang="en-US" sz="800" i="1" dirty="0">
                            <a:solidFill>
                              <a:schemeClr val="tx1"/>
                            </a:solidFill>
                            <a:latin typeface="Cambria Math" panose="02040503050406030204" pitchFamily="18" charset="0"/>
                          </a:rPr>
                        </m:ctrlPr>
                      </m:sSupPr>
                      <m:e>
                        <m:r>
                          <a:rPr lang="en-US" altLang="en-US" sz="800" i="1" dirty="0">
                            <a:solidFill>
                              <a:schemeClr val="tx1"/>
                            </a:solidFill>
                            <a:latin typeface="Cambria Math" panose="02040503050406030204" pitchFamily="18" charset="0"/>
                          </a:rPr>
                          <m:t>𝑐</m:t>
                        </m:r>
                      </m:e>
                      <m:sup>
                        <m:r>
                          <a:rPr lang="en-US" altLang="en-US" sz="800" i="1" dirty="0">
                            <a:solidFill>
                              <a:schemeClr val="tx1"/>
                            </a:solidFill>
                            <a:latin typeface="Cambria Math" panose="02040503050406030204" pitchFamily="18" charset="0"/>
                          </a:rPr>
                          <m:t>𝑥</m:t>
                        </m:r>
                      </m:sup>
                    </m:sSup>
                  </m:oMath>
                </a14:m>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donde</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𝑐</m:t>
                    </m:r>
                  </m:oMath>
                </a14:m>
                <a:r>
                  <a:rPr kumimoji="0" lang="en-US" altLang="en-US" sz="800" b="0" i="0" u="none" strike="noStrike" cap="none" normalizeH="0" baseline="0" dirty="0">
                    <a:ln>
                      <a:noFill/>
                    </a:ln>
                    <a:solidFill>
                      <a:schemeClr val="tx1"/>
                    </a:solidFill>
                    <a:effectLst/>
                    <a:latin typeface="+mj-lt"/>
                  </a:rPr>
                  <a:t> es </a:t>
                </a:r>
                <a:r>
                  <a:rPr kumimoji="0" lang="en-US" altLang="en-US" sz="800" b="0" i="0" u="none" strike="noStrike" cap="none" normalizeH="0" baseline="0" dirty="0" err="1">
                    <a:ln>
                      <a:noFill/>
                    </a:ln>
                    <a:solidFill>
                      <a:schemeClr val="tx1"/>
                    </a:solidFill>
                    <a:effectLst/>
                    <a:latin typeface="+mj-lt"/>
                  </a:rPr>
                  <a:t>una</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constante</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positiva</a:t>
                </a:r>
                <a:r>
                  <a:rPr kumimoji="0" lang="en-US" altLang="en-US" sz="800" b="0" i="0" u="none" strike="noStrike" cap="none" normalizeH="0" baseline="0" dirty="0">
                    <a:ln>
                      <a:noFill/>
                    </a:ln>
                    <a:solidFill>
                      <a:schemeClr val="tx1"/>
                    </a:solidFill>
                    <a:effectLst/>
                    <a:latin typeface="+mj-lt"/>
                  </a:rPr>
                  <a:t>. Si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𝑓</m:t>
                    </m:r>
                    <m:r>
                      <a:rPr kumimoji="0" lang="en-US" altLang="en-US" sz="800" b="0" i="1" u="none" strike="noStrike" cap="none" normalizeH="0" baseline="0" dirty="0" smtClean="0">
                        <a:ln>
                          <a:noFill/>
                        </a:ln>
                        <a:solidFill>
                          <a:schemeClr val="tx1"/>
                        </a:solidFill>
                        <a:effectLst/>
                        <a:latin typeface="Cambria Math" panose="02040503050406030204" pitchFamily="18" charset="0"/>
                      </a:rPr>
                      <m:t>(3)=768</m:t>
                    </m:r>
                  </m:oMath>
                </a14:m>
                <a:r>
                  <a:rPr kumimoji="0" lang="en-US" altLang="en-US" sz="800" b="0" i="0" u="none" strike="noStrike" cap="none" normalizeH="0" baseline="0" dirty="0">
                    <a:ln>
                      <a:noFill/>
                    </a:ln>
                    <a:solidFill>
                      <a:schemeClr val="tx1"/>
                    </a:solidFill>
                    <a:effectLst/>
                    <a:latin typeface="+mj-lt"/>
                  </a:rPr>
                  <a:t>, ¿</a:t>
                </a:r>
                <a:r>
                  <a:rPr lang="en-US" altLang="en-US" sz="800" dirty="0" err="1">
                    <a:solidFill>
                      <a:schemeClr val="tx1"/>
                    </a:solidFill>
                    <a:latin typeface="+mj-lt"/>
                  </a:rPr>
                  <a:t>C</a:t>
                </a:r>
                <a:r>
                  <a:rPr kumimoji="0" lang="en-US" altLang="en-US" sz="800" b="0" i="0" u="none" strike="noStrike" cap="none" normalizeH="0" baseline="0" dirty="0" err="1">
                    <a:ln>
                      <a:noFill/>
                    </a:ln>
                    <a:solidFill>
                      <a:schemeClr val="tx1"/>
                    </a:solidFill>
                    <a:effectLst/>
                    <a:latin typeface="+mj-lt"/>
                  </a:rPr>
                  <a:t>uál</a:t>
                </a:r>
                <a:r>
                  <a:rPr kumimoji="0" lang="en-US" altLang="en-US" sz="800" b="0" i="0" u="none" strike="noStrike" cap="none" normalizeH="0" baseline="0" dirty="0">
                    <a:ln>
                      <a:noFill/>
                    </a:ln>
                    <a:solidFill>
                      <a:schemeClr val="tx1"/>
                    </a:solidFill>
                    <a:effectLst/>
                    <a:latin typeface="+mj-lt"/>
                  </a:rPr>
                  <a:t> es </a:t>
                </a:r>
                <a:r>
                  <a:rPr kumimoji="0" lang="en-US" altLang="en-US" sz="800" b="0" i="0" u="none" strike="noStrike" cap="none" normalizeH="0" baseline="0" dirty="0" err="1">
                    <a:ln>
                      <a:noFill/>
                    </a:ln>
                    <a:solidFill>
                      <a:schemeClr val="tx1"/>
                    </a:solidFill>
                    <a:effectLst/>
                    <a:latin typeface="+mj-lt"/>
                  </a:rPr>
                  <a:t>el</a:t>
                </a:r>
                <a:r>
                  <a:rPr kumimoji="0" lang="en-US" altLang="en-US" sz="800" b="0" i="0" u="none" strike="noStrike" cap="none" normalizeH="0" baseline="0" dirty="0">
                    <a:ln>
                      <a:noFill/>
                    </a:ln>
                    <a:solidFill>
                      <a:schemeClr val="tx1"/>
                    </a:solidFill>
                    <a:effectLst/>
                    <a:latin typeface="+mj-lt"/>
                  </a:rPr>
                  <a:t> valor de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𝑓</m:t>
                    </m:r>
                    <m:r>
                      <a:rPr kumimoji="0" lang="en-US" altLang="en-US" sz="800" b="0" i="1" u="none" strike="noStrike" cap="none" normalizeH="0" baseline="0" dirty="0" smtClean="0">
                        <a:ln>
                          <a:noFill/>
                        </a:ln>
                        <a:solidFill>
                          <a:schemeClr val="tx1"/>
                        </a:solidFill>
                        <a:effectLst/>
                        <a:latin typeface="Cambria Math" panose="02040503050406030204" pitchFamily="18" charset="0"/>
                      </a:rPr>
                      <m:t>(5)</m:t>
                    </m:r>
                  </m:oMath>
                </a14:m>
                <a:r>
                  <a:rPr kumimoji="0" lang="en-US" altLang="en-US" sz="800" b="0" i="0" u="none" strike="noStrike" cap="none" normalizeH="0" baseline="0" dirty="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mj-lt"/>
                  </a:rPr>
                  <a:t>No se </a:t>
                </a:r>
                <a:r>
                  <a:rPr kumimoji="0" lang="en-US" altLang="en-US" sz="800" b="0" i="0" u="none" strike="noStrike" cap="none" normalizeH="0" baseline="0" dirty="0" err="1">
                    <a:ln>
                      <a:noFill/>
                    </a:ln>
                    <a:solidFill>
                      <a:schemeClr val="tx1"/>
                    </a:solidFill>
                    <a:effectLst/>
                    <a:latin typeface="+mj-lt"/>
                  </a:rPr>
                  <a:t>nos</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pide</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encontrar</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el</a:t>
                </a:r>
                <a:r>
                  <a:rPr kumimoji="0" lang="en-US" altLang="en-US" sz="800" b="0" i="0" u="none" strike="noStrike" cap="none" normalizeH="0" baseline="0" dirty="0">
                    <a:ln>
                      <a:noFill/>
                    </a:ln>
                    <a:solidFill>
                      <a:schemeClr val="tx1"/>
                    </a:solidFill>
                    <a:effectLst/>
                    <a:latin typeface="+mj-lt"/>
                  </a:rPr>
                  <a:t> valor de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𝑐</m:t>
                    </m:r>
                  </m:oMath>
                </a14:m>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como</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nuestra</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respuesta</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pero</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necesitaremos</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identificar</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qué</a:t>
                </a:r>
                <a:r>
                  <a:rPr kumimoji="0" lang="en-US" altLang="en-US" sz="800" b="0" i="0" u="none" strike="noStrike" cap="none" normalizeH="0" baseline="0" dirty="0">
                    <a:ln>
                      <a:noFill/>
                    </a:ln>
                    <a:solidFill>
                      <a:schemeClr val="tx1"/>
                    </a:solidFill>
                    <a:effectLst/>
                    <a:latin typeface="+mj-lt"/>
                  </a:rPr>
                  <a:t> es para </a:t>
                </a:r>
                <a:r>
                  <a:rPr kumimoji="0" lang="en-US" altLang="en-US" sz="800" b="0" i="0" u="none" strike="noStrike" cap="none" normalizeH="0" baseline="0" dirty="0" err="1">
                    <a:ln>
                      <a:noFill/>
                    </a:ln>
                    <a:solidFill>
                      <a:schemeClr val="tx1"/>
                    </a:solidFill>
                    <a:effectLst/>
                    <a:latin typeface="+mj-lt"/>
                  </a:rPr>
                  <a:t>poder</a:t>
                </a:r>
                <a:r>
                  <a:rPr kumimoji="0" lang="en-US" altLang="en-US" sz="800" b="0" i="0" u="none" strike="noStrike" cap="none" normalizeH="0" baseline="0" dirty="0">
                    <a:ln>
                      <a:noFill/>
                    </a:ln>
                    <a:solidFill>
                      <a:schemeClr val="tx1"/>
                    </a:solidFill>
                    <a:effectLst/>
                    <a:latin typeface="+mj-lt"/>
                  </a:rPr>
                  <a:t> resolver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𝑓</m:t>
                    </m:r>
                    <m:r>
                      <a:rPr kumimoji="0" lang="en-US" altLang="en-US" sz="800" b="0" i="1" u="none" strike="noStrike" cap="none" normalizeH="0" baseline="0" dirty="0" smtClean="0">
                        <a:ln>
                          <a:noFill/>
                        </a:ln>
                        <a:solidFill>
                          <a:schemeClr val="tx1"/>
                        </a:solidFill>
                        <a:effectLst/>
                        <a:latin typeface="Cambria Math" panose="02040503050406030204" pitchFamily="18" charset="0"/>
                      </a:rPr>
                      <m:t>(5)</m:t>
                    </m:r>
                  </m:oMath>
                </a14:m>
                <a:r>
                  <a:rPr kumimoji="0" lang="en-US" altLang="en-US" sz="800" b="0" i="0" u="none" strike="noStrike" cap="none" normalizeH="0" baseline="0" dirty="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mj-lt"/>
                  </a:rPr>
                  <a:t>Nota </a:t>
                </a:r>
                <a:r>
                  <a:rPr kumimoji="0" lang="en-US" altLang="en-US" sz="800" b="0" i="0" u="none" strike="noStrike" cap="none" normalizeH="0" baseline="0" dirty="0" err="1">
                    <a:ln>
                      <a:noFill/>
                    </a:ln>
                    <a:solidFill>
                      <a:schemeClr val="tx1"/>
                    </a:solidFill>
                    <a:effectLst/>
                    <a:latin typeface="+mj-lt"/>
                  </a:rPr>
                  <a:t>que</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nos</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dicen</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que</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𝑓</m:t>
                    </m:r>
                    <m:r>
                      <a:rPr kumimoji="0" lang="en-US" altLang="en-US" sz="800" b="0" i="1" u="none" strike="noStrike" cap="none" normalizeH="0" baseline="0" dirty="0" smtClean="0">
                        <a:ln>
                          <a:noFill/>
                        </a:ln>
                        <a:solidFill>
                          <a:schemeClr val="tx1"/>
                        </a:solidFill>
                        <a:effectLst/>
                        <a:latin typeface="Cambria Math" panose="02040503050406030204" pitchFamily="18" charset="0"/>
                      </a:rPr>
                      <m:t>(3)=768</m:t>
                    </m:r>
                  </m:oMath>
                </a14:m>
                <a:r>
                  <a:rPr kumimoji="0" lang="en-US" altLang="en-US" sz="800" b="0" i="0" u="none" strike="noStrike" cap="none" normalizeH="0" baseline="0" dirty="0">
                    <a:ln>
                      <a:noFill/>
                    </a:ln>
                    <a:solidFill>
                      <a:schemeClr val="tx1"/>
                    </a:solidFill>
                    <a:effectLst/>
                    <a:latin typeface="+mj-lt"/>
                  </a:rPr>
                  <a:t>. Esto </a:t>
                </a:r>
                <a:r>
                  <a:rPr kumimoji="0" lang="en-US" altLang="en-US" sz="800" b="0" i="0" u="none" strike="noStrike" cap="none" normalizeH="0" baseline="0" dirty="0" err="1">
                    <a:ln>
                      <a:noFill/>
                    </a:ln>
                    <a:solidFill>
                      <a:schemeClr val="tx1"/>
                    </a:solidFill>
                    <a:effectLst/>
                    <a:latin typeface="+mj-lt"/>
                  </a:rPr>
                  <a:t>significa</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que</a:t>
                </a:r>
                <a:r>
                  <a:rPr kumimoji="0" lang="en-US" altLang="en-US" sz="800" b="0" i="0" u="none" strike="noStrike" cap="none" normalizeH="0" baseline="0" dirty="0">
                    <a:ln>
                      <a:noFill/>
                    </a:ln>
                    <a:solidFill>
                      <a:schemeClr val="tx1"/>
                    </a:solidFill>
                    <a:effectLst/>
                    <a:latin typeface="+mj-lt"/>
                  </a:rPr>
                  <a:t> al </a:t>
                </a:r>
                <a:r>
                  <a:rPr kumimoji="0" lang="en-US" altLang="en-US" sz="800" b="0" i="0" u="none" strike="noStrike" cap="none" normalizeH="0" baseline="0" dirty="0" err="1">
                    <a:ln>
                      <a:noFill/>
                    </a:ln>
                    <a:solidFill>
                      <a:schemeClr val="tx1"/>
                    </a:solidFill>
                    <a:effectLst/>
                    <a:latin typeface="+mj-lt"/>
                  </a:rPr>
                  <a:t>sustituir</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𝑥</m:t>
                    </m:r>
                  </m:oMath>
                </a14:m>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por</a:t>
                </a:r>
                <a:r>
                  <a:rPr kumimoji="0" lang="en-US" altLang="en-US" sz="800" b="0" i="0" u="none" strike="noStrike" cap="none" normalizeH="0" baseline="0" dirty="0">
                    <a:ln>
                      <a:noFill/>
                    </a:ln>
                    <a:solidFill>
                      <a:schemeClr val="tx1"/>
                    </a:solidFill>
                    <a:effectLst/>
                    <a:latin typeface="+mj-lt"/>
                  </a:rPr>
                  <a:t> </a:t>
                </a:r>
                <a:r>
                  <a:rPr kumimoji="0" lang="en-US" altLang="en-US" sz="800" b="1" i="0" u="none" strike="noStrike" cap="none" normalizeH="0" baseline="0" dirty="0">
                    <a:ln>
                      <a:noFill/>
                    </a:ln>
                    <a:solidFill>
                      <a:schemeClr val="tx1"/>
                    </a:solidFill>
                    <a:effectLst/>
                    <a:latin typeface="+mj-lt"/>
                  </a:rPr>
                  <a:t>3</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nos</a:t>
                </a:r>
                <a:r>
                  <a:rPr kumimoji="0" lang="en-US" altLang="en-US" sz="800" b="0" i="0" u="none" strike="noStrike" cap="none" normalizeH="0" baseline="0" dirty="0">
                    <a:ln>
                      <a:noFill/>
                    </a:ln>
                    <a:solidFill>
                      <a:schemeClr val="tx1"/>
                    </a:solidFill>
                    <a:effectLst/>
                    <a:latin typeface="+mj-lt"/>
                  </a:rPr>
                  <a:t> da un </a:t>
                </a:r>
                <a:r>
                  <a:rPr kumimoji="0" lang="en-US" altLang="en-US" sz="800" b="0" i="0" u="none" strike="noStrike" cap="none" normalizeH="0" baseline="0" dirty="0" err="1">
                    <a:ln>
                      <a:noFill/>
                    </a:ln>
                    <a:solidFill>
                      <a:schemeClr val="tx1"/>
                    </a:solidFill>
                    <a:effectLst/>
                    <a:latin typeface="+mj-lt"/>
                  </a:rPr>
                  <a:t>resultado</a:t>
                </a:r>
                <a:r>
                  <a:rPr kumimoji="0" lang="en-US" altLang="en-US" sz="800" b="0" i="0" u="none" strike="noStrike" cap="none" normalizeH="0" baseline="0" dirty="0">
                    <a:ln>
                      <a:noFill/>
                    </a:ln>
                    <a:solidFill>
                      <a:schemeClr val="tx1"/>
                    </a:solidFill>
                    <a:effectLst/>
                    <a:latin typeface="+mj-lt"/>
                  </a:rPr>
                  <a:t> de </a:t>
                </a:r>
                <a:r>
                  <a:rPr kumimoji="0" lang="en-US" altLang="en-US" sz="800" b="1" i="0" u="none" strike="noStrike" cap="none" normalizeH="0" baseline="0" dirty="0">
                    <a:ln>
                      <a:noFill/>
                    </a:ln>
                    <a:solidFill>
                      <a:schemeClr val="tx1"/>
                    </a:solidFill>
                    <a:effectLst/>
                    <a:latin typeface="+mj-lt"/>
                  </a:rPr>
                  <a:t>768</a:t>
                </a:r>
                <a:r>
                  <a:rPr kumimoji="0" lang="en-US" altLang="en-US" sz="800" b="0" i="0" u="none" strike="noStrike" cap="none" normalizeH="0" baseline="0" dirty="0">
                    <a:ln>
                      <a:noFill/>
                    </a:ln>
                    <a:solidFill>
                      <a:schemeClr val="tx1"/>
                    </a:solidFill>
                    <a:effectLst/>
                    <a:latin typeface="+mj-lt"/>
                  </a:rPr>
                  <a:t>. Vamos a usar </a:t>
                </a:r>
                <a:r>
                  <a:rPr kumimoji="0" lang="en-US" altLang="en-US" sz="800" b="0" i="0" u="none" strike="noStrike" cap="none" normalizeH="0" baseline="0" dirty="0" err="1">
                    <a:ln>
                      <a:noFill/>
                    </a:ln>
                    <a:solidFill>
                      <a:schemeClr val="tx1"/>
                    </a:solidFill>
                    <a:effectLst/>
                    <a:latin typeface="+mj-lt"/>
                  </a:rPr>
                  <a:t>esta</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información</a:t>
                </a:r>
                <a:r>
                  <a:rPr kumimoji="0" lang="en-US" altLang="en-US" sz="800" b="0" i="0" u="none" strike="noStrike" cap="none" normalizeH="0" baseline="0" dirty="0">
                    <a:ln>
                      <a:noFill/>
                    </a:ln>
                    <a:solidFill>
                      <a:schemeClr val="tx1"/>
                    </a:solidFill>
                    <a:effectLst/>
                    <a:latin typeface="+mj-lt"/>
                  </a:rPr>
                  <a:t> para </a:t>
                </a:r>
                <a:r>
                  <a:rPr kumimoji="0" lang="en-US" altLang="en-US" sz="800" b="0" i="0" u="none" strike="noStrike" cap="none" normalizeH="0" baseline="0" dirty="0" err="1">
                    <a:ln>
                      <a:noFill/>
                    </a:ln>
                    <a:solidFill>
                      <a:schemeClr val="tx1"/>
                    </a:solidFill>
                    <a:effectLst/>
                    <a:latin typeface="+mj-lt"/>
                  </a:rPr>
                  <a:t>encontrar</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𝑐</m:t>
                    </m:r>
                  </m:oMath>
                </a14:m>
                <a:r>
                  <a:rPr kumimoji="0" lang="en-US" altLang="en-US" sz="800" b="0" i="0" u="none" strike="noStrike" cap="none" normalizeH="0" baseline="0" dirty="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lvl="0"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a:solidFill>
                            <a:schemeClr val="tx1"/>
                          </a:solidFill>
                          <a:latin typeface="Cambria Math" panose="02040503050406030204" pitchFamily="18" charset="0"/>
                        </a:rPr>
                        <m:t>𝑓</m:t>
                      </m:r>
                      <m:d>
                        <m:dPr>
                          <m:ctrlPr>
                            <a:rPr lang="en-US" altLang="en-US" sz="800" i="1" dirty="0">
                              <a:solidFill>
                                <a:schemeClr val="tx1"/>
                              </a:solidFill>
                              <a:latin typeface="Cambria Math" panose="02040503050406030204" pitchFamily="18" charset="0"/>
                            </a:rPr>
                          </m:ctrlPr>
                        </m:dPr>
                        <m:e>
                          <m:r>
                            <a:rPr lang="en-US" altLang="en-US" sz="800" i="1" dirty="0">
                              <a:solidFill>
                                <a:schemeClr val="tx1"/>
                              </a:solidFill>
                              <a:latin typeface="Cambria Math" panose="02040503050406030204" pitchFamily="18" charset="0"/>
                            </a:rPr>
                            <m:t>𝑥</m:t>
                          </m:r>
                        </m:e>
                      </m:d>
                      <m:r>
                        <a:rPr lang="en-US" altLang="en-US" sz="800" i="1" dirty="0">
                          <a:solidFill>
                            <a:schemeClr val="tx1"/>
                          </a:solidFill>
                          <a:latin typeface="Cambria Math" panose="02040503050406030204" pitchFamily="18" charset="0"/>
                        </a:rPr>
                        <m:t>=12 ∗</m:t>
                      </m:r>
                      <m:sSup>
                        <m:sSupPr>
                          <m:ctrlPr>
                            <a:rPr lang="en-US" altLang="en-US" sz="800" i="1" dirty="0">
                              <a:solidFill>
                                <a:schemeClr val="tx1"/>
                              </a:solidFill>
                              <a:latin typeface="Cambria Math" panose="02040503050406030204" pitchFamily="18" charset="0"/>
                            </a:rPr>
                          </m:ctrlPr>
                        </m:sSupPr>
                        <m:e>
                          <m:r>
                            <a:rPr lang="en-US" altLang="en-US" sz="800" i="1" dirty="0">
                              <a:solidFill>
                                <a:schemeClr val="tx1"/>
                              </a:solidFill>
                              <a:latin typeface="Cambria Math" panose="02040503050406030204" pitchFamily="18" charset="0"/>
                            </a:rPr>
                            <m:t>𝑐</m:t>
                          </m:r>
                        </m:e>
                        <m:sup>
                          <m:r>
                            <a:rPr lang="en-US" altLang="en-US" sz="800" i="1" dirty="0">
                              <a:solidFill>
                                <a:schemeClr val="tx1"/>
                              </a:solidFill>
                              <a:latin typeface="Cambria Math" panose="02040503050406030204" pitchFamily="18" charset="0"/>
                            </a:rPr>
                            <m:t>𝑥</m:t>
                          </m:r>
                        </m:sup>
                      </m:sSup>
                    </m:oMath>
                  </m:oMathPara>
                </a14:m>
                <a:endParaRPr lang="en-US" altLang="en-US" sz="800" dirty="0">
                  <a:solidFill>
                    <a:schemeClr val="tx1"/>
                  </a:solidFill>
                  <a:latin typeface="+mj-lt"/>
                </a:endParaRPr>
              </a:p>
              <a:p>
                <a:pPr lvl="0"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smtClean="0">
                          <a:solidFill>
                            <a:schemeClr val="tx1"/>
                          </a:solidFill>
                          <a:latin typeface="Cambria Math" panose="02040503050406030204" pitchFamily="18" charset="0"/>
                        </a:rPr>
                        <m:t>768 </m:t>
                      </m:r>
                      <m:r>
                        <a:rPr lang="en-US" altLang="en-US" sz="800" i="1" dirty="0">
                          <a:solidFill>
                            <a:schemeClr val="tx1"/>
                          </a:solidFill>
                          <a:latin typeface="Cambria Math" panose="02040503050406030204" pitchFamily="18" charset="0"/>
                        </a:rPr>
                        <m:t>=12 ∗</m:t>
                      </m:r>
                      <m:sSup>
                        <m:sSupPr>
                          <m:ctrlPr>
                            <a:rPr lang="en-US" altLang="en-US" sz="800" i="1" dirty="0">
                              <a:solidFill>
                                <a:schemeClr val="tx1"/>
                              </a:solidFill>
                              <a:latin typeface="Cambria Math" panose="02040503050406030204" pitchFamily="18" charset="0"/>
                            </a:rPr>
                          </m:ctrlPr>
                        </m:sSupPr>
                        <m:e>
                          <m:r>
                            <a:rPr lang="en-US" altLang="en-US" sz="800" i="1" dirty="0">
                              <a:solidFill>
                                <a:schemeClr val="tx1"/>
                              </a:solidFill>
                              <a:latin typeface="Cambria Math" panose="02040503050406030204" pitchFamily="18" charset="0"/>
                            </a:rPr>
                            <m:t>𝑐</m:t>
                          </m:r>
                        </m:e>
                        <m:sup>
                          <m:r>
                            <a:rPr lang="en-US" altLang="en-US" sz="800" b="0" i="1" dirty="0" smtClean="0">
                              <a:solidFill>
                                <a:schemeClr val="tx1"/>
                              </a:solidFill>
                              <a:latin typeface="Cambria Math" panose="02040503050406030204" pitchFamily="18" charset="0"/>
                            </a:rPr>
                            <m:t>3</m:t>
                          </m:r>
                        </m:sup>
                      </m:sSup>
                    </m:oMath>
                  </m:oMathPara>
                </a14:m>
                <a:endParaRPr lang="en-US" altLang="en-US" sz="800" i="0" dirty="0">
                  <a:solidFill>
                    <a:schemeClr val="tx1"/>
                  </a:solidFill>
                  <a:latin typeface="+mj-lt"/>
                </a:endParaRPr>
              </a:p>
              <a:p>
                <a:pPr lvl="0"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a:solidFill>
                            <a:schemeClr val="tx1"/>
                          </a:solidFill>
                          <a:latin typeface="Cambria Math" panose="02040503050406030204" pitchFamily="18" charset="0"/>
                        </a:rPr>
                        <m:t>768</m:t>
                      </m:r>
                      <m:r>
                        <a:rPr lang="en-US" altLang="en-US" sz="800" b="0" i="1" dirty="0" smtClean="0">
                          <a:solidFill>
                            <a:schemeClr val="tx1"/>
                          </a:solidFill>
                          <a:latin typeface="Cambria Math" panose="02040503050406030204" pitchFamily="18" charset="0"/>
                        </a:rPr>
                        <m:t>/12</m:t>
                      </m:r>
                      <m:r>
                        <a:rPr lang="en-US" altLang="en-US" sz="800" i="1" dirty="0">
                          <a:solidFill>
                            <a:schemeClr val="tx1"/>
                          </a:solidFill>
                          <a:latin typeface="Cambria Math" panose="02040503050406030204" pitchFamily="18" charset="0"/>
                        </a:rPr>
                        <m:t> </m:t>
                      </m:r>
                      <m:r>
                        <a:rPr lang="en-US" altLang="en-US" sz="800" i="1" dirty="0">
                          <a:solidFill>
                            <a:schemeClr val="tx1"/>
                          </a:solidFill>
                          <a:latin typeface="Cambria Math" panose="02040503050406030204" pitchFamily="18" charset="0"/>
                        </a:rPr>
                        <m:t>=</m:t>
                      </m:r>
                      <m:sSup>
                        <m:sSupPr>
                          <m:ctrlPr>
                            <a:rPr lang="en-US" altLang="en-US" sz="800" i="1" dirty="0">
                              <a:solidFill>
                                <a:schemeClr val="tx1"/>
                              </a:solidFill>
                              <a:latin typeface="Cambria Math" panose="02040503050406030204" pitchFamily="18" charset="0"/>
                            </a:rPr>
                          </m:ctrlPr>
                        </m:sSupPr>
                        <m:e>
                          <m:r>
                            <a:rPr lang="en-US" altLang="en-US" sz="800" i="1" dirty="0">
                              <a:solidFill>
                                <a:schemeClr val="tx1"/>
                              </a:solidFill>
                              <a:latin typeface="Cambria Math" panose="02040503050406030204" pitchFamily="18" charset="0"/>
                            </a:rPr>
                            <m:t>𝑐</m:t>
                          </m:r>
                        </m:e>
                        <m:sup>
                          <m:r>
                            <a:rPr lang="en-US" altLang="en-US" sz="800" b="0" i="1" dirty="0" smtClean="0">
                              <a:solidFill>
                                <a:schemeClr val="tx1"/>
                              </a:solidFill>
                              <a:latin typeface="Cambria Math" panose="02040503050406030204" pitchFamily="18" charset="0"/>
                            </a:rPr>
                            <m:t>3</m:t>
                          </m:r>
                        </m:sup>
                      </m:sSup>
                    </m:oMath>
                  </m:oMathPara>
                </a14:m>
                <a:endParaRPr lang="en-US" altLang="en-US" sz="800" i="0" dirty="0">
                  <a:solidFill>
                    <a:schemeClr val="tx1"/>
                  </a:solidFill>
                  <a:latin typeface="+mj-lt"/>
                </a:endParaRPr>
              </a:p>
              <a:p>
                <a:pPr lvl="0"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smtClean="0">
                          <a:solidFill>
                            <a:schemeClr val="tx1"/>
                          </a:solidFill>
                          <a:latin typeface="Cambria Math" panose="02040503050406030204" pitchFamily="18" charset="0"/>
                        </a:rPr>
                        <m:t>6</m:t>
                      </m:r>
                      <m:r>
                        <a:rPr lang="en-US" altLang="en-US" sz="800" b="0" i="1" dirty="0" smtClean="0">
                          <a:solidFill>
                            <a:schemeClr val="tx1"/>
                          </a:solidFill>
                          <a:latin typeface="Cambria Math" panose="02040503050406030204" pitchFamily="18" charset="0"/>
                        </a:rPr>
                        <m:t>4</m:t>
                      </m:r>
                      <m:r>
                        <a:rPr lang="en-US" altLang="en-US" sz="800" i="1" dirty="0">
                          <a:solidFill>
                            <a:schemeClr val="tx1"/>
                          </a:solidFill>
                          <a:latin typeface="Cambria Math" panose="02040503050406030204" pitchFamily="18" charset="0"/>
                        </a:rPr>
                        <m:t> =</m:t>
                      </m:r>
                      <m:sSup>
                        <m:sSupPr>
                          <m:ctrlPr>
                            <a:rPr lang="en-US" altLang="en-US" sz="800" i="1" dirty="0">
                              <a:solidFill>
                                <a:schemeClr val="tx1"/>
                              </a:solidFill>
                              <a:latin typeface="Cambria Math" panose="02040503050406030204" pitchFamily="18" charset="0"/>
                            </a:rPr>
                          </m:ctrlPr>
                        </m:sSupPr>
                        <m:e>
                          <m:r>
                            <a:rPr lang="en-US" altLang="en-US" sz="800" i="1" dirty="0">
                              <a:solidFill>
                                <a:schemeClr val="tx1"/>
                              </a:solidFill>
                              <a:latin typeface="Cambria Math" panose="02040503050406030204" pitchFamily="18" charset="0"/>
                            </a:rPr>
                            <m:t>𝑐</m:t>
                          </m:r>
                        </m:e>
                        <m:sup>
                          <m:r>
                            <a:rPr lang="en-US" altLang="en-US" sz="800" i="1" dirty="0">
                              <a:solidFill>
                                <a:schemeClr val="tx1"/>
                              </a:solidFill>
                              <a:latin typeface="Cambria Math" panose="02040503050406030204" pitchFamily="18" charset="0"/>
                            </a:rPr>
                            <m:t>3</m:t>
                          </m:r>
                        </m:sup>
                      </m:sSup>
                    </m:oMath>
                  </m:oMathPara>
                </a14:m>
                <a:endParaRPr lang="en-US" altLang="en-US" sz="800" i="0" dirty="0">
                  <a:solidFill>
                    <a:schemeClr val="tx1"/>
                  </a:solidFill>
                  <a:latin typeface="+mj-lt"/>
                </a:endParaRPr>
              </a:p>
              <a:p>
                <a:pPr lvl="0"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b="0" i="1" dirty="0" smtClean="0">
                          <a:solidFill>
                            <a:schemeClr val="tx1"/>
                          </a:solidFill>
                          <a:latin typeface="Cambria Math" panose="02040503050406030204" pitchFamily="18" charset="0"/>
                        </a:rPr>
                        <m:t>𝑐</m:t>
                      </m:r>
                      <m:r>
                        <a:rPr lang="en-US" altLang="en-US" sz="800" i="1" dirty="0">
                          <a:solidFill>
                            <a:schemeClr val="tx1"/>
                          </a:solidFill>
                          <a:latin typeface="Cambria Math" panose="02040503050406030204" pitchFamily="18" charset="0"/>
                        </a:rPr>
                        <m:t> =</m:t>
                      </m:r>
                      <m:r>
                        <a:rPr lang="en-US" altLang="en-US" sz="800" b="0" i="1" dirty="0" smtClean="0">
                          <a:solidFill>
                            <a:schemeClr val="tx1"/>
                          </a:solidFill>
                          <a:latin typeface="Cambria Math" panose="02040503050406030204" pitchFamily="18" charset="0"/>
                        </a:rPr>
                        <m:t>4</m:t>
                      </m:r>
                    </m:oMath>
                  </m:oMathPara>
                </a14:m>
                <a:endParaRPr lang="en-US" altLang="en-US" sz="800" i="0" dirty="0">
                  <a:solidFill>
                    <a:schemeClr val="tx1"/>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chemeClr val="tx1"/>
                    </a:solidFill>
                    <a:effectLst/>
                    <a:latin typeface="+mj-lt"/>
                  </a:rPr>
                  <a:t>Ahora</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podemos</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tomar</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este</a:t>
                </a:r>
                <a:r>
                  <a:rPr kumimoji="0" lang="en-US" altLang="en-US" sz="800" b="0" i="0" u="none" strike="noStrike" cap="none" normalizeH="0" baseline="0" dirty="0">
                    <a:ln>
                      <a:noFill/>
                    </a:ln>
                    <a:solidFill>
                      <a:schemeClr val="tx1"/>
                    </a:solidFill>
                    <a:effectLst/>
                    <a:latin typeface="+mj-lt"/>
                  </a:rPr>
                  <a:t> valor y </a:t>
                </a:r>
                <a:r>
                  <a:rPr kumimoji="0" lang="en-US" altLang="en-US" sz="800" b="0" i="0" u="none" strike="noStrike" cap="none" normalizeH="0" baseline="0" dirty="0" err="1">
                    <a:ln>
                      <a:noFill/>
                    </a:ln>
                    <a:solidFill>
                      <a:schemeClr val="tx1"/>
                    </a:solidFill>
                    <a:effectLst/>
                    <a:latin typeface="+mj-lt"/>
                  </a:rPr>
                  <a:t>sustituirlo</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en</a:t>
                </a:r>
                <a:r>
                  <a:rPr kumimoji="0" lang="en-US" altLang="en-US" sz="800" b="0" i="0" u="none" strike="noStrike" cap="none" normalizeH="0" baseline="0" dirty="0">
                    <a:ln>
                      <a:noFill/>
                    </a:ln>
                    <a:solidFill>
                      <a:schemeClr val="tx1"/>
                    </a:solidFill>
                    <a:effectLst/>
                    <a:latin typeface="+mj-lt"/>
                  </a:rPr>
                  <a:t> la </a:t>
                </a:r>
                <a:r>
                  <a:rPr kumimoji="0" lang="en-US" altLang="en-US" sz="800" b="0" i="0" u="none" strike="noStrike" cap="none" normalizeH="0" baseline="0" dirty="0" err="1">
                    <a:ln>
                      <a:noFill/>
                    </a:ln>
                    <a:solidFill>
                      <a:schemeClr val="tx1"/>
                    </a:solidFill>
                    <a:effectLst/>
                    <a:latin typeface="+mj-lt"/>
                  </a:rPr>
                  <a:t>función</a:t>
                </a:r>
                <a:r>
                  <a:rPr kumimoji="0" lang="en-US" altLang="en-US" sz="800" b="0" i="0" u="none" strike="noStrike" cap="none" normalizeH="0" baseline="0" dirty="0">
                    <a:ln>
                      <a:noFill/>
                    </a:ln>
                    <a:solidFill>
                      <a:schemeClr val="tx1"/>
                    </a:solidFill>
                    <a:effectLst/>
                    <a:latin typeface="+mj-lt"/>
                  </a:rPr>
                  <a:t> para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𝑐</m:t>
                    </m:r>
                  </m:oMath>
                </a14:m>
                <a:r>
                  <a:rPr kumimoji="0" lang="en-US" altLang="en-US" sz="800" b="0" i="0" u="none" strike="noStrike" cap="none" normalizeH="0" baseline="0" dirty="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lvl="0"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a:solidFill>
                            <a:schemeClr val="tx1"/>
                          </a:solidFill>
                          <a:latin typeface="Cambria Math" panose="02040503050406030204" pitchFamily="18" charset="0"/>
                        </a:rPr>
                        <m:t>𝑓</m:t>
                      </m:r>
                      <m:d>
                        <m:dPr>
                          <m:ctrlPr>
                            <a:rPr lang="en-US" altLang="en-US" sz="800" i="1" dirty="0">
                              <a:solidFill>
                                <a:schemeClr val="tx1"/>
                              </a:solidFill>
                              <a:latin typeface="Cambria Math" panose="02040503050406030204" pitchFamily="18" charset="0"/>
                            </a:rPr>
                          </m:ctrlPr>
                        </m:dPr>
                        <m:e>
                          <m:r>
                            <a:rPr lang="en-US" altLang="en-US" sz="800" b="0" i="1" dirty="0" smtClean="0">
                              <a:solidFill>
                                <a:schemeClr val="tx1"/>
                              </a:solidFill>
                              <a:latin typeface="Cambria Math" panose="02040503050406030204" pitchFamily="18" charset="0"/>
                            </a:rPr>
                            <m:t>𝑥</m:t>
                          </m:r>
                        </m:e>
                      </m:d>
                      <m:r>
                        <a:rPr lang="en-US" altLang="en-US" sz="800" i="1" dirty="0">
                          <a:solidFill>
                            <a:schemeClr val="tx1"/>
                          </a:solidFill>
                          <a:latin typeface="Cambria Math" panose="02040503050406030204" pitchFamily="18" charset="0"/>
                        </a:rPr>
                        <m:t>=12 ∗</m:t>
                      </m:r>
                      <m:sSup>
                        <m:sSupPr>
                          <m:ctrlPr>
                            <a:rPr lang="en-US" altLang="en-US" sz="800" i="1" dirty="0">
                              <a:solidFill>
                                <a:schemeClr val="tx1"/>
                              </a:solidFill>
                              <a:latin typeface="Cambria Math" panose="02040503050406030204" pitchFamily="18" charset="0"/>
                            </a:rPr>
                          </m:ctrlPr>
                        </m:sSupPr>
                        <m:e>
                          <m:r>
                            <a:rPr lang="en-US" altLang="en-US" sz="800" b="0" i="1" dirty="0" smtClean="0">
                              <a:solidFill>
                                <a:schemeClr val="tx1"/>
                              </a:solidFill>
                              <a:latin typeface="Cambria Math" panose="02040503050406030204" pitchFamily="18" charset="0"/>
                            </a:rPr>
                            <m:t>4</m:t>
                          </m:r>
                        </m:e>
                        <m:sup>
                          <m:r>
                            <a:rPr lang="en-US" altLang="en-US" sz="800" b="0" i="1" dirty="0" smtClean="0">
                              <a:solidFill>
                                <a:schemeClr val="tx1"/>
                              </a:solidFill>
                              <a:latin typeface="Cambria Math" panose="02040503050406030204" pitchFamily="18" charset="0"/>
                            </a:rPr>
                            <m:t>𝑥</m:t>
                          </m:r>
                        </m:sup>
                      </m:sSup>
                      <m:r>
                        <a:rPr lang="en-US" altLang="en-US" sz="800" i="1" dirty="0">
                          <a:solidFill>
                            <a:schemeClr val="tx1"/>
                          </a:solidFill>
                          <a:latin typeface="Cambria Math" panose="02040503050406030204" pitchFamily="18" charset="0"/>
                        </a:rPr>
                        <m:t> </m:t>
                      </m:r>
                    </m:oMath>
                  </m:oMathPara>
                </a14:m>
                <a:endParaRPr lang="en-US" altLang="en-US" sz="800" i="0" dirty="0">
                  <a:solidFill>
                    <a:schemeClr val="tx1"/>
                  </a:solidFill>
                  <a:latin typeface="+mj-lt"/>
                </a:endParaRPr>
              </a:p>
              <a:p>
                <a:pPr lvl="0" eaLnBrk="0" fontAlgn="base" hangingPunct="0">
                  <a:spcBef>
                    <a:spcPct val="0"/>
                  </a:spcBef>
                  <a:spcAft>
                    <a:spcPct val="0"/>
                  </a:spcAft>
                  <a:buClrTx/>
                </a:pPr>
                <a:endParaRPr lang="en-US" altLang="en-US" sz="800" i="0" dirty="0">
                  <a:solidFill>
                    <a:schemeClr val="tx1"/>
                  </a:solidFill>
                  <a:latin typeface="+mj-lt"/>
                </a:endParaRPr>
              </a:p>
              <a:p>
                <a:pPr lvl="0" eaLnBrk="0" fontAlgn="base" hangingPunct="0">
                  <a:spcBef>
                    <a:spcPct val="0"/>
                  </a:spcBef>
                  <a:spcAft>
                    <a:spcPct val="0"/>
                  </a:spcAft>
                  <a:buClrTx/>
                </a:pPr>
                <a:r>
                  <a:rPr kumimoji="0" lang="en-US" altLang="en-US" sz="800" b="0" i="0" u="none" strike="noStrike" cap="none" normalizeH="0" baseline="0" dirty="0">
                    <a:ln>
                      <a:noFill/>
                    </a:ln>
                    <a:solidFill>
                      <a:schemeClr val="tx1"/>
                    </a:solidFill>
                    <a:effectLst/>
                    <a:latin typeface="+mj-lt"/>
                  </a:rPr>
                  <a:t>Finalmente, </a:t>
                </a:r>
                <a:r>
                  <a:rPr kumimoji="0" lang="en-US" altLang="en-US" sz="800" b="0" i="0" u="none" strike="noStrike" cap="none" normalizeH="0" baseline="0" dirty="0" err="1">
                    <a:ln>
                      <a:noFill/>
                    </a:ln>
                    <a:solidFill>
                      <a:schemeClr val="tx1"/>
                    </a:solidFill>
                    <a:effectLst/>
                    <a:latin typeface="+mj-lt"/>
                  </a:rPr>
                  <a:t>podemos</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sustituir</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𝑥</m:t>
                    </m:r>
                  </m:oMath>
                </a14:m>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por</a:t>
                </a:r>
                <a:r>
                  <a:rPr kumimoji="0" lang="en-US" altLang="en-US" sz="800" b="0" i="0" u="none" strike="noStrike" cap="none" normalizeH="0" baseline="0" dirty="0">
                    <a:ln>
                      <a:noFill/>
                    </a:ln>
                    <a:solidFill>
                      <a:schemeClr val="tx1"/>
                    </a:solidFill>
                    <a:effectLst/>
                    <a:latin typeface="+mj-lt"/>
                  </a:rPr>
                  <a:t> </a:t>
                </a:r>
                <a14:m>
                  <m:oMath xmlns:m="http://schemas.openxmlformats.org/officeDocument/2006/math">
                    <m:r>
                      <a:rPr kumimoji="0" lang="en-US" altLang="en-US" sz="800" b="0" i="1" u="none" strike="noStrike" cap="none" normalizeH="0" baseline="0" smtClean="0">
                        <a:ln>
                          <a:noFill/>
                        </a:ln>
                        <a:solidFill>
                          <a:schemeClr val="tx1"/>
                        </a:solidFill>
                        <a:effectLst/>
                        <a:latin typeface="Cambria Math" panose="02040503050406030204" pitchFamily="18" charset="0"/>
                      </a:rPr>
                      <m:t>5</m:t>
                    </m:r>
                  </m:oMath>
                </a14:m>
                <a:r>
                  <a:rPr kumimoji="0" lang="en-US" altLang="en-US" sz="800" b="0" i="0" u="none" strike="noStrike" cap="none" normalizeH="0" baseline="0" dirty="0">
                    <a:ln>
                      <a:noFill/>
                    </a:ln>
                    <a:solidFill>
                      <a:schemeClr val="tx1"/>
                    </a:solidFill>
                    <a:effectLst/>
                    <a:latin typeface="+mj-lt"/>
                  </a:rPr>
                  <a:t> para </a:t>
                </a:r>
                <a:r>
                  <a:rPr kumimoji="0" lang="en-US" altLang="en-US" sz="800" b="0" i="0" u="none" strike="noStrike" cap="none" normalizeH="0" baseline="0" dirty="0" err="1">
                    <a:ln>
                      <a:noFill/>
                    </a:ln>
                    <a:solidFill>
                      <a:schemeClr val="tx1"/>
                    </a:solidFill>
                    <a:effectLst/>
                    <a:latin typeface="+mj-lt"/>
                  </a:rPr>
                  <a:t>encontrar</a:t>
                </a:r>
                <a:r>
                  <a:rPr kumimoji="0" lang="en-US" altLang="en-US" sz="800" b="0" i="0" u="none" strike="noStrike" cap="none" normalizeH="0" baseline="0" dirty="0">
                    <a:ln>
                      <a:noFill/>
                    </a:ln>
                    <a:solidFill>
                      <a:schemeClr val="tx1"/>
                    </a:solidFill>
                    <a:effectLst/>
                    <a:latin typeface="+mj-lt"/>
                  </a:rPr>
                  <a:t> </a:t>
                </a:r>
                <a:r>
                  <a:rPr kumimoji="0" lang="en-US" altLang="en-US" sz="800" b="0" i="0" u="none" strike="noStrike" cap="none" normalizeH="0" baseline="0" dirty="0" err="1">
                    <a:ln>
                      <a:noFill/>
                    </a:ln>
                    <a:solidFill>
                      <a:schemeClr val="tx1"/>
                    </a:solidFill>
                    <a:effectLst/>
                    <a:latin typeface="+mj-lt"/>
                  </a:rPr>
                  <a:t>el</a:t>
                </a:r>
                <a:r>
                  <a:rPr kumimoji="0" lang="en-US" altLang="en-US" sz="800" b="0" i="0" u="none" strike="noStrike" cap="none" normalizeH="0" baseline="0" dirty="0">
                    <a:ln>
                      <a:noFill/>
                    </a:ln>
                    <a:solidFill>
                      <a:schemeClr val="tx1"/>
                    </a:solidFill>
                    <a:effectLst/>
                    <a:latin typeface="+mj-lt"/>
                  </a:rPr>
                  <a:t> valor de </a:t>
                </a:r>
                <a14:m>
                  <m:oMath xmlns:m="http://schemas.openxmlformats.org/officeDocument/2006/math">
                    <m:r>
                      <a:rPr kumimoji="0" lang="en-US" altLang="en-US" sz="800" b="0" i="1" u="none" strike="noStrike" cap="none" normalizeH="0" baseline="0" dirty="0" smtClean="0">
                        <a:ln>
                          <a:noFill/>
                        </a:ln>
                        <a:solidFill>
                          <a:schemeClr val="tx1"/>
                        </a:solidFill>
                        <a:effectLst/>
                        <a:latin typeface="Cambria Math" panose="02040503050406030204" pitchFamily="18" charset="0"/>
                      </a:rPr>
                      <m:t>𝑓</m:t>
                    </m:r>
                    <m:r>
                      <a:rPr kumimoji="0" lang="en-US" altLang="en-US" sz="800" b="0" i="1" u="none" strike="noStrike" cap="none" normalizeH="0" baseline="0" dirty="0" smtClean="0">
                        <a:ln>
                          <a:noFill/>
                        </a:ln>
                        <a:solidFill>
                          <a:schemeClr val="tx1"/>
                        </a:solidFill>
                        <a:effectLst/>
                        <a:latin typeface="Cambria Math" panose="02040503050406030204" pitchFamily="18" charset="0"/>
                      </a:rPr>
                      <m:t>(5)</m:t>
                    </m:r>
                  </m:oMath>
                </a14:m>
                <a:r>
                  <a:rPr kumimoji="0" lang="en-US" altLang="en-US" sz="800" b="0" i="0" u="none" strike="noStrike" cap="none" normalizeH="0" baseline="0" dirty="0">
                    <a:ln>
                      <a:noFill/>
                    </a:ln>
                    <a:solidFill>
                      <a:schemeClr val="tx1"/>
                    </a:solidFill>
                    <a:effectLst/>
                    <a:latin typeface="+mj-lt"/>
                  </a:rPr>
                  <a:t>: </a:t>
                </a:r>
              </a:p>
              <a:p>
                <a:pPr lvl="0" eaLnBrk="0" fontAlgn="base" hangingPunct="0">
                  <a:spcBef>
                    <a:spcPct val="0"/>
                  </a:spcBef>
                  <a:spcAft>
                    <a:spcPct val="0"/>
                  </a:spcAft>
                  <a:buClrTx/>
                </a:pPr>
                <a:endParaRPr kumimoji="0" lang="en-US" altLang="en-US" sz="800" b="0" i="0" u="none" strike="noStrike" cap="none" normalizeH="0" baseline="0" dirty="0">
                  <a:ln>
                    <a:noFill/>
                  </a:ln>
                  <a:solidFill>
                    <a:schemeClr val="tx1"/>
                  </a:solidFill>
                  <a:effectLst/>
                  <a:latin typeface="+mj-lt"/>
                </a:endParaRPr>
              </a:p>
              <a:p>
                <a:pPr lvl="0"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a:solidFill>
                            <a:schemeClr val="tx1"/>
                          </a:solidFill>
                          <a:latin typeface="Cambria Math" panose="02040503050406030204" pitchFamily="18" charset="0"/>
                        </a:rPr>
                        <m:t>𝑓</m:t>
                      </m:r>
                      <m:d>
                        <m:dPr>
                          <m:ctrlPr>
                            <a:rPr lang="en-US" altLang="en-US" sz="800" i="1" dirty="0">
                              <a:solidFill>
                                <a:schemeClr val="tx1"/>
                              </a:solidFill>
                              <a:latin typeface="Cambria Math" panose="02040503050406030204" pitchFamily="18" charset="0"/>
                            </a:rPr>
                          </m:ctrlPr>
                        </m:dPr>
                        <m:e>
                          <m:r>
                            <a:rPr lang="en-US" altLang="en-US" sz="800" b="0" i="1" dirty="0" smtClean="0">
                              <a:solidFill>
                                <a:schemeClr val="tx1"/>
                              </a:solidFill>
                              <a:latin typeface="Cambria Math" panose="02040503050406030204" pitchFamily="18" charset="0"/>
                            </a:rPr>
                            <m:t>5</m:t>
                          </m:r>
                        </m:e>
                      </m:d>
                      <m:r>
                        <a:rPr lang="en-US" altLang="en-US" sz="800" i="1" dirty="0">
                          <a:solidFill>
                            <a:schemeClr val="tx1"/>
                          </a:solidFill>
                          <a:latin typeface="Cambria Math" panose="02040503050406030204" pitchFamily="18" charset="0"/>
                        </a:rPr>
                        <m:t>=12 ∗</m:t>
                      </m:r>
                      <m:sSup>
                        <m:sSupPr>
                          <m:ctrlPr>
                            <a:rPr lang="en-US" altLang="en-US" sz="800" i="1" dirty="0">
                              <a:solidFill>
                                <a:schemeClr val="tx1"/>
                              </a:solidFill>
                              <a:latin typeface="Cambria Math" panose="02040503050406030204" pitchFamily="18" charset="0"/>
                            </a:rPr>
                          </m:ctrlPr>
                        </m:sSupPr>
                        <m:e>
                          <m:r>
                            <a:rPr lang="en-US" altLang="en-US" sz="800" i="1" dirty="0">
                              <a:solidFill>
                                <a:schemeClr val="tx1"/>
                              </a:solidFill>
                              <a:latin typeface="Cambria Math" panose="02040503050406030204" pitchFamily="18" charset="0"/>
                            </a:rPr>
                            <m:t>4</m:t>
                          </m:r>
                        </m:e>
                        <m:sup>
                          <m:r>
                            <a:rPr lang="en-US" altLang="en-US" sz="800" b="0" i="1" dirty="0" smtClean="0">
                              <a:solidFill>
                                <a:schemeClr val="tx1"/>
                              </a:solidFill>
                              <a:latin typeface="Cambria Math" panose="02040503050406030204" pitchFamily="18" charset="0"/>
                            </a:rPr>
                            <m:t>5</m:t>
                          </m:r>
                        </m:sup>
                      </m:sSup>
                      <m:r>
                        <a:rPr lang="en-US" altLang="en-US" sz="800" i="1" dirty="0">
                          <a:solidFill>
                            <a:schemeClr val="tx1"/>
                          </a:solidFill>
                          <a:latin typeface="Cambria Math" panose="02040503050406030204" pitchFamily="18" charset="0"/>
                        </a:rPr>
                        <m:t> </m:t>
                      </m:r>
                    </m:oMath>
                  </m:oMathPara>
                </a14:m>
                <a:endParaRPr lang="en-US" altLang="en-US" sz="800" dirty="0">
                  <a:solidFill>
                    <a:schemeClr val="tx1"/>
                  </a:solidFill>
                </a:endParaRPr>
              </a:p>
              <a:p>
                <a:pPr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a:solidFill>
                            <a:schemeClr val="tx1"/>
                          </a:solidFill>
                          <a:latin typeface="Cambria Math" panose="02040503050406030204" pitchFamily="18" charset="0"/>
                        </a:rPr>
                        <m:t>=12 ∗</m:t>
                      </m:r>
                      <m:r>
                        <a:rPr lang="en-US" altLang="en-US" sz="800" b="0" i="1" dirty="0" smtClean="0">
                          <a:solidFill>
                            <a:schemeClr val="tx1"/>
                          </a:solidFill>
                          <a:latin typeface="Cambria Math" panose="02040503050406030204" pitchFamily="18" charset="0"/>
                        </a:rPr>
                        <m:t>1,024</m:t>
                      </m:r>
                    </m:oMath>
                  </m:oMathPara>
                </a14:m>
                <a:endParaRPr lang="en-US" altLang="en-US" sz="800" b="0" dirty="0">
                  <a:solidFill>
                    <a:schemeClr val="tx1"/>
                  </a:solidFill>
                </a:endParaRPr>
              </a:p>
              <a:p>
                <a:pPr eaLnBrk="0" fontAlgn="base" hangingPunct="0">
                  <a:spcBef>
                    <a:spcPct val="0"/>
                  </a:spcBef>
                  <a:spcAft>
                    <a:spcPct val="0"/>
                  </a:spcAft>
                  <a:buClrTx/>
                </a:pPr>
                <a14:m>
                  <m:oMathPara xmlns:m="http://schemas.openxmlformats.org/officeDocument/2006/math">
                    <m:oMathParaPr>
                      <m:jc m:val="centerGroup"/>
                    </m:oMathParaPr>
                    <m:oMath xmlns:m="http://schemas.openxmlformats.org/officeDocument/2006/math">
                      <m:r>
                        <a:rPr lang="en-US" altLang="en-US" sz="800" i="1" dirty="0">
                          <a:solidFill>
                            <a:schemeClr val="tx1"/>
                          </a:solidFill>
                          <a:latin typeface="Cambria Math" panose="02040503050406030204" pitchFamily="18" charset="0"/>
                        </a:rPr>
                        <m:t>=12</m:t>
                      </m:r>
                      <m:r>
                        <a:rPr lang="en-US" altLang="en-US" sz="800" b="0" i="1" dirty="0" smtClean="0">
                          <a:solidFill>
                            <a:schemeClr val="tx1"/>
                          </a:solidFill>
                          <a:latin typeface="Cambria Math" panose="02040503050406030204" pitchFamily="18" charset="0"/>
                        </a:rPr>
                        <m:t>,288</m:t>
                      </m:r>
                    </m:oMath>
                  </m:oMathPara>
                </a14:m>
                <a:endParaRPr lang="en-US" altLang="en-US" sz="800" dirty="0">
                  <a:solidFill>
                    <a:schemeClr val="tx1"/>
                  </a:solidFill>
                </a:endParaRPr>
              </a:p>
              <a:p>
                <a:pPr eaLnBrk="0" fontAlgn="base" hangingPunct="0">
                  <a:spcBef>
                    <a:spcPct val="0"/>
                  </a:spcBef>
                  <a:spcAft>
                    <a:spcPct val="0"/>
                  </a:spcAft>
                  <a:buClrTx/>
                </a:pPr>
                <a:endParaRPr lang="en-US" altLang="en-US" sz="800" dirty="0">
                  <a:solidFill>
                    <a:schemeClr val="tx1"/>
                  </a:solidFill>
                </a:endParaRPr>
              </a:p>
              <a:p>
                <a:pPr algn="just" eaLnBrk="0" fontAlgn="base" hangingPunct="0">
                  <a:spcBef>
                    <a:spcPct val="0"/>
                  </a:spcBef>
                  <a:spcAft>
                    <a:spcPct val="0"/>
                  </a:spcAft>
                  <a:buClrTx/>
                </a:pPr>
                <a:r>
                  <a:rPr lang="es-ES" altLang="en-US" sz="800" dirty="0">
                    <a:solidFill>
                      <a:schemeClr val="tx1"/>
                    </a:solidFill>
                  </a:rPr>
                  <a:t>Si prefieres usar </a:t>
                </a:r>
                <a:r>
                  <a:rPr lang="es-ES" altLang="en-US" sz="800" dirty="0" err="1">
                    <a:solidFill>
                      <a:schemeClr val="tx1"/>
                    </a:solidFill>
                  </a:rPr>
                  <a:t>Desmos</a:t>
                </a:r>
                <a:r>
                  <a:rPr lang="es-ES" altLang="en-US" sz="800" dirty="0">
                    <a:solidFill>
                      <a:schemeClr val="tx1"/>
                    </a:solidFill>
                  </a:rPr>
                  <a:t> para este tipo de preguntas, consulta la estrategia que se encuentra en el video de explicación para la pregunta de abajo. </a:t>
                </a:r>
                <a:endParaRPr lang="en-US" altLang="en-US" sz="800" dirty="0">
                  <a:solidFill>
                    <a:schemeClr val="tx1"/>
                  </a:solidFill>
                </a:endParaRPr>
              </a:p>
              <a:p>
                <a:pPr lvl="0" eaLnBrk="0" fontAlgn="base" hangingPunct="0">
                  <a:spcBef>
                    <a:spcPct val="0"/>
                  </a:spcBef>
                  <a:spcAft>
                    <a:spcPct val="0"/>
                  </a:spcAft>
                  <a:buClrTx/>
                </a:pPr>
                <a:endParaRPr lang="en-US" altLang="en-US" sz="800" dirty="0">
                  <a:solidFill>
                    <a:schemeClr val="tx1"/>
                  </a:solidFill>
                </a:endParaRPr>
              </a:p>
              <a:p>
                <a:pPr lvl="0" eaLnBrk="0" fontAlgn="base" hangingPunct="0">
                  <a:spcBef>
                    <a:spcPct val="0"/>
                  </a:spcBef>
                  <a:spcAft>
                    <a:spcPct val="0"/>
                  </a:spcAft>
                  <a:buClrTx/>
                </a:pPr>
                <a:r>
                  <a:rPr lang="es-ES" altLang="en-US" sz="800" b="1" dirty="0">
                    <a:solidFill>
                      <a:schemeClr val="tx1"/>
                    </a:solidFill>
                    <a:latin typeface="+mj-lt"/>
                  </a:rPr>
                  <a:t>PREGUNTA 7 DE 7   </a:t>
                </a:r>
              </a:p>
              <a:p>
                <a:pPr lvl="0" eaLnBrk="0" fontAlgn="base" hangingPunct="0">
                  <a:spcBef>
                    <a:spcPct val="0"/>
                  </a:spcBef>
                  <a:spcAft>
                    <a:spcPct val="0"/>
                  </a:spcAft>
                  <a:buClrTx/>
                </a:pPr>
                <a:r>
                  <a:rPr lang="es-ES" altLang="en-US" sz="800" dirty="0">
                    <a:solidFill>
                      <a:schemeClr val="tx1"/>
                    </a:solidFill>
                    <a:latin typeface="+mj-lt"/>
                  </a:rPr>
                  <a:t>La función exponencial </a:t>
                </a:r>
                <a14:m>
                  <m:oMath xmlns:m="http://schemas.openxmlformats.org/officeDocument/2006/math">
                    <m:r>
                      <a:rPr lang="es-ES" altLang="en-US" sz="800" i="1" dirty="0" smtClean="0">
                        <a:solidFill>
                          <a:schemeClr val="tx1"/>
                        </a:solidFill>
                        <a:latin typeface="Cambria Math" panose="02040503050406030204" pitchFamily="18" charset="0"/>
                      </a:rPr>
                      <m:t>𝑓</m:t>
                    </m:r>
                  </m:oMath>
                </a14:m>
                <a:r>
                  <a:rPr lang="es-ES" altLang="en-US" sz="800" dirty="0">
                    <a:solidFill>
                      <a:schemeClr val="tx1"/>
                    </a:solidFill>
                    <a:latin typeface="+mj-lt"/>
                  </a:rPr>
                  <a:t> está definida por </a:t>
                </a:r>
                <a14:m>
                  <m:oMath xmlns:m="http://schemas.openxmlformats.org/officeDocument/2006/math">
                    <m:r>
                      <a:rPr lang="es-ES" altLang="en-US" sz="800" i="1" dirty="0" smtClean="0">
                        <a:solidFill>
                          <a:schemeClr val="tx1"/>
                        </a:solidFill>
                        <a:latin typeface="Cambria Math" panose="02040503050406030204" pitchFamily="18" charset="0"/>
                      </a:rPr>
                      <m:t>𝑓</m:t>
                    </m:r>
                    <m:r>
                      <a:rPr lang="es-ES" altLang="en-US" sz="800" i="1" dirty="0">
                        <a:solidFill>
                          <a:schemeClr val="tx1"/>
                        </a:solidFill>
                        <a:latin typeface="Cambria Math" panose="02040503050406030204" pitchFamily="18" charset="0"/>
                      </a:rPr>
                      <m:t>(</m:t>
                    </m:r>
                    <m:r>
                      <a:rPr lang="es-ES" altLang="en-US" sz="800" i="1" dirty="0">
                        <a:solidFill>
                          <a:schemeClr val="tx1"/>
                        </a:solidFill>
                        <a:latin typeface="Cambria Math" panose="02040503050406030204" pitchFamily="18" charset="0"/>
                      </a:rPr>
                      <m:t>𝑥</m:t>
                    </m:r>
                    <m:r>
                      <a:rPr lang="es-ES" altLang="en-US" sz="800" i="1" dirty="0">
                        <a:solidFill>
                          <a:schemeClr val="tx1"/>
                        </a:solidFill>
                        <a:latin typeface="Cambria Math" panose="02040503050406030204" pitchFamily="18" charset="0"/>
                      </a:rPr>
                      <m:t>)</m:t>
                    </m:r>
                  </m:oMath>
                </a14:m>
                <a:r>
                  <a:rPr lang="es-ES" altLang="en-US" sz="800" dirty="0">
                    <a:solidFill>
                      <a:schemeClr val="tx1"/>
                    </a:solidFill>
                    <a:latin typeface="+mj-lt"/>
                  </a:rPr>
                  <a:t> </a:t>
                </a:r>
                <a14:m>
                  <m:oMath xmlns:m="http://schemas.openxmlformats.org/officeDocument/2006/math">
                    <m:r>
                      <a:rPr lang="es-ES" altLang="en-US" sz="800" i="1" dirty="0" smtClean="0">
                        <a:solidFill>
                          <a:schemeClr val="tx1"/>
                        </a:solidFill>
                        <a:latin typeface="Cambria Math" panose="02040503050406030204" pitchFamily="18" charset="0"/>
                      </a:rPr>
                      <m:t>= 7∗</m:t>
                    </m:r>
                    <m:sSup>
                      <m:sSupPr>
                        <m:ctrlPr>
                          <a:rPr lang="en-US" altLang="en-US" sz="800" i="1" dirty="0">
                            <a:solidFill>
                              <a:schemeClr val="tx1"/>
                            </a:solidFill>
                            <a:latin typeface="Cambria Math" panose="02040503050406030204" pitchFamily="18" charset="0"/>
                          </a:rPr>
                        </m:ctrlPr>
                      </m:sSupPr>
                      <m:e>
                        <m:r>
                          <a:rPr lang="en-US" altLang="en-US" sz="800" b="0" i="1" dirty="0" smtClean="0">
                            <a:solidFill>
                              <a:schemeClr val="tx1"/>
                            </a:solidFill>
                            <a:latin typeface="Cambria Math" panose="02040503050406030204" pitchFamily="18" charset="0"/>
                          </a:rPr>
                          <m:t>𝑎</m:t>
                        </m:r>
                      </m:e>
                      <m:sup>
                        <m:r>
                          <a:rPr lang="en-US" altLang="en-US" sz="800" i="1" dirty="0">
                            <a:solidFill>
                              <a:schemeClr val="tx1"/>
                            </a:solidFill>
                            <a:latin typeface="Cambria Math" panose="02040503050406030204" pitchFamily="18" charset="0"/>
                          </a:rPr>
                          <m:t>𝑥</m:t>
                        </m:r>
                      </m:sup>
                    </m:sSup>
                  </m:oMath>
                </a14:m>
                <a:r>
                  <a:rPr lang="es-ES" altLang="en-US" sz="800" dirty="0">
                    <a:solidFill>
                      <a:schemeClr val="tx1"/>
                    </a:solidFill>
                    <a:latin typeface="+mj-lt"/>
                  </a:rPr>
                  <a:t>, donde </a:t>
                </a:r>
                <a14:m>
                  <m:oMath xmlns:m="http://schemas.openxmlformats.org/officeDocument/2006/math">
                    <m:r>
                      <a:rPr lang="es-ES" altLang="en-US" sz="800" i="1" dirty="0" smtClean="0">
                        <a:solidFill>
                          <a:schemeClr val="tx1"/>
                        </a:solidFill>
                        <a:latin typeface="Cambria Math" panose="02040503050406030204" pitchFamily="18" charset="0"/>
                      </a:rPr>
                      <m:t>𝑎</m:t>
                    </m:r>
                  </m:oMath>
                </a14:m>
                <a:r>
                  <a:rPr lang="es-ES" altLang="en-US" sz="800" dirty="0">
                    <a:solidFill>
                      <a:schemeClr val="tx1"/>
                    </a:solidFill>
                    <a:latin typeface="+mj-lt"/>
                  </a:rPr>
                  <a:t> es una constante positiva. Si </a:t>
                </a:r>
                <a14:m>
                  <m:oMath xmlns:m="http://schemas.openxmlformats.org/officeDocument/2006/math">
                    <m:r>
                      <a:rPr lang="es-ES" altLang="en-US" sz="800" i="1" dirty="0" smtClean="0">
                        <a:solidFill>
                          <a:schemeClr val="tx1"/>
                        </a:solidFill>
                        <a:latin typeface="Cambria Math" panose="02040503050406030204" pitchFamily="18" charset="0"/>
                      </a:rPr>
                      <m:t>𝑓</m:t>
                    </m:r>
                    <m:r>
                      <a:rPr lang="es-ES" altLang="en-US" sz="800" i="1" dirty="0">
                        <a:solidFill>
                          <a:schemeClr val="tx1"/>
                        </a:solidFill>
                        <a:latin typeface="Cambria Math" panose="02040503050406030204" pitchFamily="18" charset="0"/>
                      </a:rPr>
                      <m:t>(4)=</m:t>
                    </m:r>
                    <m:r>
                      <a:rPr lang="es-ES" altLang="en-US" sz="800" i="1" dirty="0" smtClean="0">
                        <a:solidFill>
                          <a:schemeClr val="tx1"/>
                        </a:solidFill>
                        <a:latin typeface="Cambria Math" panose="02040503050406030204" pitchFamily="18" charset="0"/>
                      </a:rPr>
                      <m:t>112</m:t>
                    </m:r>
                  </m:oMath>
                </a14:m>
                <a:r>
                  <a:rPr lang="es-ES" altLang="en-US" sz="800" dirty="0">
                    <a:solidFill>
                      <a:schemeClr val="tx1"/>
                    </a:solidFill>
                    <a:latin typeface="+mj-lt"/>
                  </a:rPr>
                  <a:t>, ¿cuál es el valor de </a:t>
                </a:r>
                <a14:m>
                  <m:oMath xmlns:m="http://schemas.openxmlformats.org/officeDocument/2006/math">
                    <m:r>
                      <a:rPr lang="es-ES" altLang="en-US" sz="800" i="1" dirty="0" smtClean="0">
                        <a:solidFill>
                          <a:schemeClr val="tx1"/>
                        </a:solidFill>
                        <a:latin typeface="Cambria Math" panose="02040503050406030204" pitchFamily="18" charset="0"/>
                      </a:rPr>
                      <m:t>𝑓</m:t>
                    </m:r>
                    <m:r>
                      <a:rPr lang="es-ES" altLang="en-US" sz="800" i="1" dirty="0">
                        <a:solidFill>
                          <a:schemeClr val="tx1"/>
                        </a:solidFill>
                        <a:latin typeface="Cambria Math" panose="02040503050406030204" pitchFamily="18" charset="0"/>
                      </a:rPr>
                      <m:t>(6</m:t>
                    </m:r>
                    <m:r>
                      <a:rPr lang="es-ES" altLang="en-US" sz="800" i="1" dirty="0" smtClean="0">
                        <a:solidFill>
                          <a:schemeClr val="tx1"/>
                        </a:solidFill>
                        <a:latin typeface="Cambria Math" panose="02040503050406030204" pitchFamily="18" charset="0"/>
                      </a:rPr>
                      <m:t>)</m:t>
                    </m:r>
                  </m:oMath>
                </a14:m>
                <a:r>
                  <a:rPr lang="es-ES" altLang="en-US" sz="800" dirty="0">
                    <a:solidFill>
                      <a:schemeClr val="tx1"/>
                    </a:solidFill>
                    <a:latin typeface="+mj-lt"/>
                  </a:rPr>
                  <a:t>?</a:t>
                </a:r>
                <a:endParaRPr kumimoji="0" lang="en-US" altLang="en-US" sz="800" b="0" i="0" u="none" strike="noStrike" cap="none" normalizeH="0" baseline="0" dirty="0">
                  <a:ln>
                    <a:noFill/>
                  </a:ln>
                  <a:solidFill>
                    <a:schemeClr val="tx1"/>
                  </a:solidFill>
                  <a:effectLst/>
                  <a:latin typeface="+mj-lt"/>
                </a:endParaRPr>
              </a:p>
            </p:txBody>
          </p:sp>
        </mc:Choice>
        <mc:Fallback>
          <p:sp>
            <p:nvSpPr>
              <p:cNvPr id="5" name="Rectangle 4">
                <a:extLst>
                  <a:ext uri="{FF2B5EF4-FFF2-40B4-BE49-F238E27FC236}">
                    <a16:creationId xmlns:a16="http://schemas.microsoft.com/office/drawing/2014/main" id="{4A375791-3879-365E-D6E4-931CC06748EF}"/>
                  </a:ext>
                </a:extLst>
              </p:cNvPr>
              <p:cNvSpPr>
                <a:spLocks noRot="1" noChangeAspect="1" noMove="1" noResize="1" noEditPoints="1" noAdjustHandles="1" noChangeArrowheads="1" noChangeShapeType="1" noTextEdit="1"/>
              </p:cNvSpPr>
              <p:nvPr/>
            </p:nvSpPr>
            <p:spPr bwMode="auto">
              <a:xfrm>
                <a:off x="4461164" y="812739"/>
                <a:ext cx="4052454" cy="4108817"/>
              </a:xfrm>
              <a:prstGeom prst="rect">
                <a:avLst/>
              </a:prstGeom>
              <a:blipFill>
                <a:blip r:embed="rId5"/>
                <a:stretch>
                  <a:fillRect t="-2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311700" y="757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latin typeface="Roboto"/>
                <a:ea typeface="Roboto"/>
                <a:cs typeface="Roboto"/>
                <a:sym typeface="Roboto"/>
              </a:rPr>
              <a:t>Methodize</a:t>
            </a:r>
            <a:endParaRPr dirty="0">
              <a:latin typeface="Roboto"/>
              <a:ea typeface="Roboto"/>
              <a:cs typeface="Roboto"/>
              <a:sym typeface="Roboto"/>
            </a:endParaRPr>
          </a:p>
        </p:txBody>
      </p:sp>
      <p:pic>
        <p:nvPicPr>
          <p:cNvPr id="118" name="Google Shape;118;p9"/>
          <p:cNvPicPr preferRelativeResize="0"/>
          <p:nvPr/>
        </p:nvPicPr>
        <p:blipFill rotWithShape="1">
          <a:blip r:embed="rId3">
            <a:alphaModFix/>
          </a:blip>
          <a:srcRect/>
          <a:stretch/>
        </p:blipFill>
        <p:spPr>
          <a:xfrm>
            <a:off x="284738" y="1473275"/>
            <a:ext cx="4287262" cy="3508174"/>
          </a:xfrm>
          <a:prstGeom prst="rect">
            <a:avLst/>
          </a:prstGeom>
          <a:noFill/>
          <a:ln>
            <a:noFill/>
          </a:ln>
        </p:spPr>
      </p:pic>
      <p:pic>
        <p:nvPicPr>
          <p:cNvPr id="119" name="Google Shape;119;p9"/>
          <p:cNvPicPr preferRelativeResize="0"/>
          <p:nvPr/>
        </p:nvPicPr>
        <p:blipFill>
          <a:blip r:embed="rId4">
            <a:alphaModFix/>
          </a:blip>
          <a:stretch>
            <a:fillRect/>
          </a:stretch>
        </p:blipFill>
        <p:spPr>
          <a:xfrm>
            <a:off x="152400" y="152400"/>
            <a:ext cx="1494793" cy="462675"/>
          </a:xfrm>
          <a:prstGeom prst="rect">
            <a:avLst/>
          </a:prstGeom>
          <a:noFill/>
          <a:ln>
            <a:noFill/>
          </a:ln>
        </p:spPr>
      </p:pic>
      <p:sp>
        <p:nvSpPr>
          <p:cNvPr id="3" name="TextBox 2">
            <a:extLst>
              <a:ext uri="{FF2B5EF4-FFF2-40B4-BE49-F238E27FC236}">
                <a16:creationId xmlns:a16="http://schemas.microsoft.com/office/drawing/2014/main" id="{54029126-B929-C717-5CF5-C89AF813BE7B}"/>
              </a:ext>
            </a:extLst>
          </p:cNvPr>
          <p:cNvSpPr txBox="1"/>
          <p:nvPr/>
        </p:nvSpPr>
        <p:spPr>
          <a:xfrm>
            <a:off x="4849090" y="1397857"/>
            <a:ext cx="3484418" cy="2092881"/>
          </a:xfrm>
          <a:prstGeom prst="rect">
            <a:avLst/>
          </a:prstGeom>
          <a:noFill/>
        </p:spPr>
        <p:txBody>
          <a:bodyPr wrap="square">
            <a:spAutoFit/>
          </a:bodyPr>
          <a:lstStyle/>
          <a:p>
            <a:pPr algn="just"/>
            <a:r>
              <a:rPr lang="es-ES" sz="1000" dirty="0"/>
              <a:t>“Varias especies de bacterias conocidas como extremófilos ocupan los entornos más inhóspitos de la Tierra. Los hábitats naturales de estas bacterias—cráteres volcánicos que pueden alcanzar miles de grados Fahrenheit, regiones del fondo marino donde las presiones podrían aplastar el acero sólido, y bocas de géiseres cuyo pH es similar al del ácido estomacal—matarían rápidamente a la mayoría de los demás organismos. (</a:t>
            </a:r>
            <a:r>
              <a:rPr lang="es-ES" sz="1000" b="1" dirty="0"/>
              <a:t>1) [Por lo tanto / En consecuencia]</a:t>
            </a:r>
            <a:r>
              <a:rPr lang="es-ES" sz="1000" dirty="0"/>
              <a:t>, los extremófilos sobreviven en medio de estas condiciones tan hostiles. Han desarrollado rasgos físicos y bioquímicos únicos para lograrlo. Estas adaptaciones han atraído la atención de los investigadores durante décadas.”</a:t>
            </a:r>
            <a:endParaRPr lang="en-US" sz="1000" dirty="0"/>
          </a:p>
        </p:txBody>
      </p:sp>
      <p:sp>
        <p:nvSpPr>
          <p:cNvPr id="5" name="TextBox 4">
            <a:extLst>
              <a:ext uri="{FF2B5EF4-FFF2-40B4-BE49-F238E27FC236}">
                <a16:creationId xmlns:a16="http://schemas.microsoft.com/office/drawing/2014/main" id="{C0DB84C4-AFF5-BA6D-92B0-9F1A5E091761}"/>
              </a:ext>
            </a:extLst>
          </p:cNvPr>
          <p:cNvSpPr txBox="1"/>
          <p:nvPr/>
        </p:nvSpPr>
        <p:spPr>
          <a:xfrm>
            <a:off x="4849090" y="3490738"/>
            <a:ext cx="4572000" cy="246221"/>
          </a:xfrm>
          <a:prstGeom prst="rect">
            <a:avLst/>
          </a:prstGeom>
          <a:noFill/>
        </p:spPr>
        <p:txBody>
          <a:bodyPr wrap="square">
            <a:spAutoFit/>
          </a:bodyPr>
          <a:lstStyle/>
          <a:p>
            <a:r>
              <a:rPr lang="es-ES" sz="1000" dirty="0"/>
              <a:t>Selecciona la mejor opción para la parte subrayada.</a:t>
            </a:r>
            <a:endParaRPr lang="en-US" sz="10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992</Words>
  <Application>Microsoft Office PowerPoint</Application>
  <PresentationFormat>On-screen Show (16:9)</PresentationFormat>
  <Paragraphs>96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Roboto</vt:lpstr>
      <vt:lpstr>Cambria Math</vt:lpstr>
      <vt:lpstr>Simple Light</vt:lpstr>
      <vt:lpstr>Methodize</vt:lpstr>
      <vt:lpstr>Sobre mí</vt:lpstr>
      <vt:lpstr>Sé metódico con tu preparación para el SAT/ACT </vt:lpstr>
      <vt:lpstr>La predictibilidad justifica la preparación</vt:lpstr>
      <vt:lpstr>Ejemplo de Pregunta SAT</vt:lpstr>
      <vt:lpstr>Methodize</vt:lpstr>
      <vt:lpstr>Methodize</vt:lpstr>
      <vt:lpstr>Methodize</vt:lpstr>
      <vt:lpstr>Methodize</vt:lpstr>
      <vt:lpstr>Methodize</vt:lpstr>
      <vt:lpstr>¡Gracias por acompañarnos!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Duarte, Nazareth</cp:lastModifiedBy>
  <cp:revision>4</cp:revision>
  <dcterms:modified xsi:type="dcterms:W3CDTF">2026-05-19T18:04:11Z</dcterms:modified>
</cp:coreProperties>
</file>