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6"/>
  </p:notesMasterIdLst>
  <p:sldIdLst>
    <p:sldId id="1213" r:id="rId5"/>
    <p:sldId id="1184" r:id="rId6"/>
    <p:sldId id="1225" r:id="rId7"/>
    <p:sldId id="1214" r:id="rId8"/>
    <p:sldId id="1169" r:id="rId9"/>
    <p:sldId id="1215" r:id="rId10"/>
    <p:sldId id="1216" r:id="rId11"/>
    <p:sldId id="1180" r:id="rId12"/>
    <p:sldId id="1217" r:id="rId13"/>
    <p:sldId id="1182" r:id="rId14"/>
    <p:sldId id="1195" r:id="rId15"/>
    <p:sldId id="1199" r:id="rId16"/>
    <p:sldId id="1201" r:id="rId17"/>
    <p:sldId id="1226" r:id="rId18"/>
    <p:sldId id="1202" r:id="rId19"/>
    <p:sldId id="1227" r:id="rId20"/>
    <p:sldId id="1223" r:id="rId21"/>
    <p:sldId id="1204" r:id="rId22"/>
    <p:sldId id="1228" r:id="rId23"/>
    <p:sldId id="1229" r:id="rId24"/>
    <p:sldId id="1230" r:id="rId25"/>
    <p:sldId id="1231" r:id="rId26"/>
    <p:sldId id="1232" r:id="rId27"/>
    <p:sldId id="1233" r:id="rId28"/>
    <p:sldId id="1234" r:id="rId29"/>
    <p:sldId id="1235" r:id="rId30"/>
    <p:sldId id="1236" r:id="rId31"/>
    <p:sldId id="1220" r:id="rId32"/>
    <p:sldId id="1221" r:id="rId33"/>
    <p:sldId id="1219" r:id="rId34"/>
    <p:sldId id="105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to, Ines" initials="MI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605378-7FC8-424E-8DF6-1E521B3EFF62}" v="2" dt="2026-09-09T15:20:50.2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81" autoAdjust="0"/>
    <p:restoredTop sz="70983" autoAdjust="0"/>
  </p:normalViewPr>
  <p:slideViewPr>
    <p:cSldViewPr snapToGrid="0">
      <p:cViewPr varScale="1">
        <p:scale>
          <a:sx n="72" d="100"/>
          <a:sy n="72" d="100"/>
        </p:scale>
        <p:origin x="780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21A2B-EEC6-42C9-A5AE-F07DB2F8B47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DE6C777-C097-4B95-A4C3-F1B2914F9D81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1. </a:t>
          </a:r>
          <a:r>
            <a:rPr lang="en-US" sz="2400" b="1" dirty="0" err="1">
              <a:latin typeface="Abadi" panose="020B0604020104020204" pitchFamily="34" charset="0"/>
            </a:rPr>
            <a:t>Descripción</a:t>
          </a:r>
          <a:r>
            <a:rPr lang="en-US" sz="2400" b="1" dirty="0">
              <a:latin typeface="Abadi" panose="020B0604020104020204" pitchFamily="34" charset="0"/>
            </a:rPr>
            <a:t> General: </a:t>
          </a:r>
          <a:r>
            <a:rPr lang="es-ES" sz="2400" b="1" dirty="0">
              <a:latin typeface="Abadi" panose="020B0604020104020204" pitchFamily="34" charset="0"/>
            </a:rPr>
            <a:t>Programa de Becas Preescolares de la Ciudad de Miami Beach</a:t>
          </a:r>
          <a:endParaRPr lang="en-US" sz="2400" b="1" dirty="0">
            <a:latin typeface="Abadi" panose="020B0604020104020204" pitchFamily="34" charset="0"/>
          </a:endParaRPr>
        </a:p>
      </dgm:t>
    </dgm:pt>
    <dgm:pt modelId="{DD009F7A-D1D1-456F-AE2B-F5915BD7985D}" type="parTrans" cxnId="{92BE2EA1-0FB3-4D71-BDE8-45E624F92472}">
      <dgm:prSet/>
      <dgm:spPr/>
      <dgm:t>
        <a:bodyPr/>
        <a:lstStyle/>
        <a:p>
          <a:endParaRPr lang="en-US" sz="2000"/>
        </a:p>
      </dgm:t>
    </dgm:pt>
    <dgm:pt modelId="{6FBB3F43-9C95-4A56-86DA-D2165F4CD5FF}" type="sibTrans" cxnId="{92BE2EA1-0FB3-4D71-BDE8-45E624F92472}">
      <dgm:prSet/>
      <dgm:spPr/>
      <dgm:t>
        <a:bodyPr/>
        <a:lstStyle/>
        <a:p>
          <a:endParaRPr lang="en-US" sz="2000"/>
        </a:p>
      </dgm:t>
    </dgm:pt>
    <dgm:pt modelId="{FE7DF092-0991-41F4-9958-1FB55618BA34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2.</a:t>
          </a:r>
          <a:r>
            <a:rPr lang="en-US" sz="2400" b="1" baseline="0" dirty="0">
              <a:latin typeface="Abadi" panose="020B0604020104020204" pitchFamily="34" charset="0"/>
            </a:rPr>
            <a:t> P</a:t>
          </a:r>
          <a:r>
            <a:rPr lang="es-ES" sz="2400" b="1" baseline="0" dirty="0" err="1">
              <a:latin typeface="Abadi" panose="020B0604020104020204" pitchFamily="34" charset="0"/>
            </a:rPr>
            <a:t>roceso</a:t>
          </a:r>
          <a:r>
            <a:rPr lang="es-ES" sz="2400" b="1" baseline="0" dirty="0">
              <a:latin typeface="Abadi" panose="020B0604020104020204" pitchFamily="34" charset="0"/>
            </a:rPr>
            <a:t> de solicitud familiar y sorteo</a:t>
          </a:r>
          <a:endParaRPr lang="en-US" sz="2400" b="1" dirty="0">
            <a:latin typeface="Abadi" panose="020B0604020104020204" pitchFamily="34" charset="0"/>
          </a:endParaRPr>
        </a:p>
      </dgm:t>
    </dgm:pt>
    <dgm:pt modelId="{9AF9E741-F3DC-4286-9894-3B700503943A}" type="parTrans" cxnId="{0667FCC9-E64F-43CB-B285-094C93E4D714}">
      <dgm:prSet/>
      <dgm:spPr/>
      <dgm:t>
        <a:bodyPr/>
        <a:lstStyle/>
        <a:p>
          <a:endParaRPr lang="en-US"/>
        </a:p>
      </dgm:t>
    </dgm:pt>
    <dgm:pt modelId="{8E080852-F692-4D2B-A9F6-F4A45126CF6C}" type="sibTrans" cxnId="{0667FCC9-E64F-43CB-B285-094C93E4D714}">
      <dgm:prSet/>
      <dgm:spPr/>
      <dgm:t>
        <a:bodyPr/>
        <a:lstStyle/>
        <a:p>
          <a:endParaRPr lang="en-US"/>
        </a:p>
      </dgm:t>
    </dgm:pt>
    <dgm:pt modelId="{C28CD333-477F-48F0-A5C0-6671A628BEEB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3. </a:t>
          </a:r>
          <a:r>
            <a:rPr lang="en-US" sz="2400" b="1" dirty="0" err="1">
              <a:latin typeface="Abadi" panose="020B0604020104020204" pitchFamily="34" charset="0"/>
            </a:rPr>
            <a:t>Próximos</a:t>
          </a:r>
          <a:r>
            <a:rPr lang="en-US" sz="2400" b="1" dirty="0">
              <a:latin typeface="Abadi" panose="020B0604020104020204" pitchFamily="34" charset="0"/>
            </a:rPr>
            <a:t> pasos y </a:t>
          </a:r>
          <a:r>
            <a:rPr lang="en-US" sz="2400" b="1" dirty="0" err="1">
              <a:latin typeface="Abadi" panose="020B0604020104020204" pitchFamily="34" charset="0"/>
            </a:rPr>
            <a:t>fechas</a:t>
          </a:r>
          <a:r>
            <a:rPr lang="en-US" sz="2400" b="1" dirty="0">
              <a:latin typeface="Abadi" panose="020B0604020104020204" pitchFamily="34" charset="0"/>
            </a:rPr>
            <a:t> </a:t>
          </a:r>
          <a:r>
            <a:rPr lang="en-US" sz="2400" b="1" dirty="0" err="1">
              <a:latin typeface="Abadi" panose="020B0604020104020204" pitchFamily="34" charset="0"/>
            </a:rPr>
            <a:t>límites</a:t>
          </a:r>
          <a:endParaRPr lang="en-US" sz="2400" b="1" dirty="0">
            <a:latin typeface="Abadi" panose="020B0604020104020204" pitchFamily="34" charset="0"/>
          </a:endParaRPr>
        </a:p>
      </dgm:t>
    </dgm:pt>
    <dgm:pt modelId="{3EF9D904-D9B7-4B82-9E7E-6CFC1F83774A}" type="parTrans" cxnId="{40BF5155-5AC4-4225-9CDE-60C1DF892F53}">
      <dgm:prSet/>
      <dgm:spPr/>
      <dgm:t>
        <a:bodyPr/>
        <a:lstStyle/>
        <a:p>
          <a:endParaRPr lang="en-US"/>
        </a:p>
      </dgm:t>
    </dgm:pt>
    <dgm:pt modelId="{CE2491F1-76CE-4BB6-9BF6-B9B3EC3FED21}" type="sibTrans" cxnId="{40BF5155-5AC4-4225-9CDE-60C1DF892F53}">
      <dgm:prSet/>
      <dgm:spPr/>
      <dgm:t>
        <a:bodyPr/>
        <a:lstStyle/>
        <a:p>
          <a:endParaRPr lang="en-US"/>
        </a:p>
      </dgm:t>
    </dgm:pt>
    <dgm:pt modelId="{26AFBFF8-6499-48ED-8C7D-F9470509E538}" type="pres">
      <dgm:prSet presAssocID="{31121A2B-EEC6-42C9-A5AE-F07DB2F8B479}" presName="linear" presStyleCnt="0">
        <dgm:presLayoutVars>
          <dgm:animLvl val="lvl"/>
          <dgm:resizeHandles val="exact"/>
        </dgm:presLayoutVars>
      </dgm:prSet>
      <dgm:spPr/>
    </dgm:pt>
    <dgm:pt modelId="{EB3E04D3-4B3D-4985-9C68-F877FA3D3B5B}" type="pres">
      <dgm:prSet presAssocID="{2DE6C777-C097-4B95-A4C3-F1B2914F9D81}" presName="parentText" presStyleLbl="node1" presStyleIdx="0" presStyleCnt="3" custLinFactNeighborX="408" custLinFactNeighborY="-3786">
        <dgm:presLayoutVars>
          <dgm:chMax val="0"/>
          <dgm:bulletEnabled val="1"/>
        </dgm:presLayoutVars>
      </dgm:prSet>
      <dgm:spPr/>
    </dgm:pt>
    <dgm:pt modelId="{5D74E021-9C3D-4A0F-81F3-4B0E85F7AF79}" type="pres">
      <dgm:prSet presAssocID="{6FBB3F43-9C95-4A56-86DA-D2165F4CD5FF}" presName="spacer" presStyleCnt="0"/>
      <dgm:spPr/>
    </dgm:pt>
    <dgm:pt modelId="{0C86DB6A-90F3-4B61-9C6F-255EF295AD0B}" type="pres">
      <dgm:prSet presAssocID="{FE7DF092-0991-41F4-9958-1FB55618BA3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7DF3A38-E06B-41C6-8CD6-1900C5309A90}" type="pres">
      <dgm:prSet presAssocID="{8E080852-F692-4D2B-A9F6-F4A45126CF6C}" presName="spacer" presStyleCnt="0"/>
      <dgm:spPr/>
    </dgm:pt>
    <dgm:pt modelId="{AF4E0150-892C-40C7-A21E-045482C58381}" type="pres">
      <dgm:prSet presAssocID="{C28CD333-477F-48F0-A5C0-6671A628BEE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87A0A25-368C-41D5-BF88-4337935AB115}" type="presOf" srcId="{31121A2B-EEC6-42C9-A5AE-F07DB2F8B479}" destId="{26AFBFF8-6499-48ED-8C7D-F9470509E538}" srcOrd="0" destOrd="0" presId="urn:microsoft.com/office/officeart/2005/8/layout/vList2"/>
    <dgm:cxn modelId="{AC024766-1B77-4CD8-A604-AFA1C3FFEE28}" type="presOf" srcId="{C28CD333-477F-48F0-A5C0-6671A628BEEB}" destId="{AF4E0150-892C-40C7-A21E-045482C58381}" srcOrd="0" destOrd="0" presId="urn:microsoft.com/office/officeart/2005/8/layout/vList2"/>
    <dgm:cxn modelId="{40BF5155-5AC4-4225-9CDE-60C1DF892F53}" srcId="{31121A2B-EEC6-42C9-A5AE-F07DB2F8B479}" destId="{C28CD333-477F-48F0-A5C0-6671A628BEEB}" srcOrd="2" destOrd="0" parTransId="{3EF9D904-D9B7-4B82-9E7E-6CFC1F83774A}" sibTransId="{CE2491F1-76CE-4BB6-9BF6-B9B3EC3FED21}"/>
    <dgm:cxn modelId="{92BE2EA1-0FB3-4D71-BDE8-45E624F92472}" srcId="{31121A2B-EEC6-42C9-A5AE-F07DB2F8B479}" destId="{2DE6C777-C097-4B95-A4C3-F1B2914F9D81}" srcOrd="0" destOrd="0" parTransId="{DD009F7A-D1D1-456F-AE2B-F5915BD7985D}" sibTransId="{6FBB3F43-9C95-4A56-86DA-D2165F4CD5FF}"/>
    <dgm:cxn modelId="{51BE19AC-67E3-4F80-8EE0-720751AB21E7}" type="presOf" srcId="{FE7DF092-0991-41F4-9958-1FB55618BA34}" destId="{0C86DB6A-90F3-4B61-9C6F-255EF295AD0B}" srcOrd="0" destOrd="0" presId="urn:microsoft.com/office/officeart/2005/8/layout/vList2"/>
    <dgm:cxn modelId="{0667FCC9-E64F-43CB-B285-094C93E4D714}" srcId="{31121A2B-EEC6-42C9-A5AE-F07DB2F8B479}" destId="{FE7DF092-0991-41F4-9958-1FB55618BA34}" srcOrd="1" destOrd="0" parTransId="{9AF9E741-F3DC-4286-9894-3B700503943A}" sibTransId="{8E080852-F692-4D2B-A9F6-F4A45126CF6C}"/>
    <dgm:cxn modelId="{148CF3F1-A1F1-4A36-B093-6079DD535F7A}" type="presOf" srcId="{2DE6C777-C097-4B95-A4C3-F1B2914F9D81}" destId="{EB3E04D3-4B3D-4985-9C68-F877FA3D3B5B}" srcOrd="0" destOrd="0" presId="urn:microsoft.com/office/officeart/2005/8/layout/vList2"/>
    <dgm:cxn modelId="{03B4FB4F-A8C4-4AE9-A221-89E5116DCD8D}" type="presParOf" srcId="{26AFBFF8-6499-48ED-8C7D-F9470509E538}" destId="{EB3E04D3-4B3D-4985-9C68-F877FA3D3B5B}" srcOrd="0" destOrd="0" presId="urn:microsoft.com/office/officeart/2005/8/layout/vList2"/>
    <dgm:cxn modelId="{21DF8CDB-4754-4AFA-A341-E12B1E369794}" type="presParOf" srcId="{26AFBFF8-6499-48ED-8C7D-F9470509E538}" destId="{5D74E021-9C3D-4A0F-81F3-4B0E85F7AF79}" srcOrd="1" destOrd="0" presId="urn:microsoft.com/office/officeart/2005/8/layout/vList2"/>
    <dgm:cxn modelId="{F2E93391-DF4B-4228-B4FE-0FB40874C0C0}" type="presParOf" srcId="{26AFBFF8-6499-48ED-8C7D-F9470509E538}" destId="{0C86DB6A-90F3-4B61-9C6F-255EF295AD0B}" srcOrd="2" destOrd="0" presId="urn:microsoft.com/office/officeart/2005/8/layout/vList2"/>
    <dgm:cxn modelId="{DD08CAE1-1BC9-4D4C-942E-018016924BF1}" type="presParOf" srcId="{26AFBFF8-6499-48ED-8C7D-F9470509E538}" destId="{07DF3A38-E06B-41C6-8CD6-1900C5309A90}" srcOrd="3" destOrd="0" presId="urn:microsoft.com/office/officeart/2005/8/layout/vList2"/>
    <dgm:cxn modelId="{3863F650-E6C1-449D-B957-24522A84F38B}" type="presParOf" srcId="{26AFBFF8-6499-48ED-8C7D-F9470509E538}" destId="{AF4E0150-892C-40C7-A21E-045482C5838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9E0067-2B60-4C94-9304-CBF83616478F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4C56FEE-93F7-4A54-ADB8-CBAD6DFA7F15}">
      <dgm:prSet phldrT="[Text]" custT="1"/>
      <dgm:spPr>
        <a:solidFill>
          <a:srgbClr val="FEC00F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Dic. 2026</a:t>
          </a:r>
        </a:p>
      </dgm:t>
    </dgm:pt>
    <dgm:pt modelId="{78D89A4E-CDFE-4F77-BEC6-5637FE1CA9BD}" type="parTrans" cxnId="{64EC6C91-B6D1-408A-AC0B-CF08252C09B0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4940DF9C-0553-4442-80A3-3678FF426EE9}" type="sibTrans" cxnId="{64EC6C91-B6D1-408A-AC0B-CF08252C09B0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257382F6-4BF1-4927-B88C-B5726CBD17B8}">
      <dgm:prSet custT="1"/>
      <dgm:spPr>
        <a:solidFill>
          <a:srgbClr val="511B73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Ago. 2026</a:t>
          </a:r>
          <a:endParaRPr lang="en-US" sz="2400" b="1" dirty="0">
            <a:latin typeface="Abadi" panose="020B0604020104020204" pitchFamily="34" charset="0"/>
          </a:endParaRPr>
        </a:p>
      </dgm:t>
    </dgm:pt>
    <dgm:pt modelId="{CA21F870-3353-40BE-B163-C9977093195E}" type="parTrans" cxnId="{BEE80C6B-01D3-44EE-8EF1-CF90CD6F67AF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A4537548-AC2D-47BA-A282-7A9492D29C36}" type="sibTrans" cxnId="{BEE80C6B-01D3-44EE-8EF1-CF90CD6F67AF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CB141B5A-A546-4494-88BE-FD26A1E201ED}">
      <dgm:prSet phldrT="[Text]" custT="1"/>
      <dgm:spPr>
        <a:solidFill>
          <a:srgbClr val="85C441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Ene. 2027</a:t>
          </a:r>
        </a:p>
      </dgm:t>
    </dgm:pt>
    <dgm:pt modelId="{6DA29689-229E-4C46-BF4D-AE3FF8EB4AAE}" type="sibTrans" cxnId="{07588E3D-9E40-4A30-8099-C3B001A44DD3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2B417A10-E00F-40CB-8D06-BC0DACB56E2C}" type="parTrans" cxnId="{07588E3D-9E40-4A30-8099-C3B001A44DD3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8AEE9434-5353-4C3A-8B3F-11AF1CE89E4D}" type="pres">
      <dgm:prSet presAssocID="{079E0067-2B60-4C94-9304-CBF83616478F}" presName="Name0" presStyleCnt="0">
        <dgm:presLayoutVars>
          <dgm:dir/>
          <dgm:animLvl val="lvl"/>
          <dgm:resizeHandles val="exact"/>
        </dgm:presLayoutVars>
      </dgm:prSet>
      <dgm:spPr/>
    </dgm:pt>
    <dgm:pt modelId="{D4238457-F4B9-4E09-8DAB-F4E84597934B}" type="pres">
      <dgm:prSet presAssocID="{257382F6-4BF1-4927-B88C-B5726CBD17B8}" presName="parTxOnly" presStyleLbl="node1" presStyleIdx="0" presStyleCnt="3" custScaleY="49908">
        <dgm:presLayoutVars>
          <dgm:chMax val="0"/>
          <dgm:chPref val="0"/>
          <dgm:bulletEnabled val="1"/>
        </dgm:presLayoutVars>
      </dgm:prSet>
      <dgm:spPr/>
    </dgm:pt>
    <dgm:pt modelId="{C3277FCB-0F20-47F9-A926-F4F4D747602B}" type="pres">
      <dgm:prSet presAssocID="{A4537548-AC2D-47BA-A282-7A9492D29C36}" presName="parTxOnlySpace" presStyleCnt="0"/>
      <dgm:spPr/>
    </dgm:pt>
    <dgm:pt modelId="{9D4C6F68-2F5C-456D-84D4-FFCBF1BE30CC}" type="pres">
      <dgm:prSet presAssocID="{84C56FEE-93F7-4A54-ADB8-CBAD6DFA7F15}" presName="parTxOnly" presStyleLbl="node1" presStyleIdx="1" presStyleCnt="3" custScaleY="49921" custLinFactNeighborX="-2409" custLinFactNeighborY="-136">
        <dgm:presLayoutVars>
          <dgm:chMax val="0"/>
          <dgm:chPref val="0"/>
          <dgm:bulletEnabled val="1"/>
        </dgm:presLayoutVars>
      </dgm:prSet>
      <dgm:spPr/>
    </dgm:pt>
    <dgm:pt modelId="{3CBBC478-CD6E-4AA1-A1DF-4DCF0A741583}" type="pres">
      <dgm:prSet presAssocID="{4940DF9C-0553-4442-80A3-3678FF426EE9}" presName="parTxOnlySpace" presStyleCnt="0"/>
      <dgm:spPr/>
    </dgm:pt>
    <dgm:pt modelId="{BDA98A49-9967-4BA6-A8E4-ECB234A232DA}" type="pres">
      <dgm:prSet presAssocID="{CB141B5A-A546-4494-88BE-FD26A1E201ED}" presName="parTxOnly" presStyleLbl="node1" presStyleIdx="2" presStyleCnt="3" custScaleY="50264" custLinFactNeighborX="-6733" custLinFactNeighborY="178">
        <dgm:presLayoutVars>
          <dgm:chMax val="0"/>
          <dgm:chPref val="0"/>
          <dgm:bulletEnabled val="1"/>
        </dgm:presLayoutVars>
      </dgm:prSet>
      <dgm:spPr/>
    </dgm:pt>
  </dgm:ptLst>
  <dgm:cxnLst>
    <dgm:cxn modelId="{2B0A430D-2E7D-4330-8715-53A673A075F2}" type="presOf" srcId="{CB141B5A-A546-4494-88BE-FD26A1E201ED}" destId="{BDA98A49-9967-4BA6-A8E4-ECB234A232DA}" srcOrd="0" destOrd="0" presId="urn:microsoft.com/office/officeart/2005/8/layout/chevron1"/>
    <dgm:cxn modelId="{8AC0142D-60FB-48A7-925C-08663591CD2C}" type="presOf" srcId="{257382F6-4BF1-4927-B88C-B5726CBD17B8}" destId="{D4238457-F4B9-4E09-8DAB-F4E84597934B}" srcOrd="0" destOrd="0" presId="urn:microsoft.com/office/officeart/2005/8/layout/chevron1"/>
    <dgm:cxn modelId="{82F30035-FC91-4F3D-96FD-5411B47B3801}" type="presOf" srcId="{079E0067-2B60-4C94-9304-CBF83616478F}" destId="{8AEE9434-5353-4C3A-8B3F-11AF1CE89E4D}" srcOrd="0" destOrd="0" presId="urn:microsoft.com/office/officeart/2005/8/layout/chevron1"/>
    <dgm:cxn modelId="{07588E3D-9E40-4A30-8099-C3B001A44DD3}" srcId="{079E0067-2B60-4C94-9304-CBF83616478F}" destId="{CB141B5A-A546-4494-88BE-FD26A1E201ED}" srcOrd="2" destOrd="0" parTransId="{2B417A10-E00F-40CB-8D06-BC0DACB56E2C}" sibTransId="{6DA29689-229E-4C46-BF4D-AE3FF8EB4AAE}"/>
    <dgm:cxn modelId="{BEE80C6B-01D3-44EE-8EF1-CF90CD6F67AF}" srcId="{079E0067-2B60-4C94-9304-CBF83616478F}" destId="{257382F6-4BF1-4927-B88C-B5726CBD17B8}" srcOrd="0" destOrd="0" parTransId="{CA21F870-3353-40BE-B163-C9977093195E}" sibTransId="{A4537548-AC2D-47BA-A282-7A9492D29C36}"/>
    <dgm:cxn modelId="{64EC6C91-B6D1-408A-AC0B-CF08252C09B0}" srcId="{079E0067-2B60-4C94-9304-CBF83616478F}" destId="{84C56FEE-93F7-4A54-ADB8-CBAD6DFA7F15}" srcOrd="1" destOrd="0" parTransId="{78D89A4E-CDFE-4F77-BEC6-5637FE1CA9BD}" sibTransId="{4940DF9C-0553-4442-80A3-3678FF426EE9}"/>
    <dgm:cxn modelId="{9C3893F0-4ABE-405C-A138-A82FE19EECCD}" type="presOf" srcId="{84C56FEE-93F7-4A54-ADB8-CBAD6DFA7F15}" destId="{9D4C6F68-2F5C-456D-84D4-FFCBF1BE30CC}" srcOrd="0" destOrd="0" presId="urn:microsoft.com/office/officeart/2005/8/layout/chevron1"/>
    <dgm:cxn modelId="{A07D48A9-6933-44E6-85A0-2B8EF56B0D69}" type="presParOf" srcId="{8AEE9434-5353-4C3A-8B3F-11AF1CE89E4D}" destId="{D4238457-F4B9-4E09-8DAB-F4E84597934B}" srcOrd="0" destOrd="0" presId="urn:microsoft.com/office/officeart/2005/8/layout/chevron1"/>
    <dgm:cxn modelId="{C76ED598-A624-4D17-890E-366D2AA63CF3}" type="presParOf" srcId="{8AEE9434-5353-4C3A-8B3F-11AF1CE89E4D}" destId="{C3277FCB-0F20-47F9-A926-F4F4D747602B}" srcOrd="1" destOrd="0" presId="urn:microsoft.com/office/officeart/2005/8/layout/chevron1"/>
    <dgm:cxn modelId="{A36F1015-3B7F-401E-AD17-11FE66E4FFB7}" type="presParOf" srcId="{8AEE9434-5353-4C3A-8B3F-11AF1CE89E4D}" destId="{9D4C6F68-2F5C-456D-84D4-FFCBF1BE30CC}" srcOrd="2" destOrd="0" presId="urn:microsoft.com/office/officeart/2005/8/layout/chevron1"/>
    <dgm:cxn modelId="{759410B1-831F-454D-8CE7-91F0A8FF4707}" type="presParOf" srcId="{8AEE9434-5353-4C3A-8B3F-11AF1CE89E4D}" destId="{3CBBC478-CD6E-4AA1-A1DF-4DCF0A741583}" srcOrd="3" destOrd="0" presId="urn:microsoft.com/office/officeart/2005/8/layout/chevron1"/>
    <dgm:cxn modelId="{6D0B8000-2D89-45DF-AC3F-9721860A91C0}" type="presParOf" srcId="{8AEE9434-5353-4C3A-8B3F-11AF1CE89E4D}" destId="{BDA98A49-9967-4BA6-A8E4-ECB234A232DA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E04D3-4B3D-4985-9C68-F877FA3D3B5B}">
      <dsp:nvSpPr>
        <dsp:cNvPr id="0" name=""/>
        <dsp:cNvSpPr/>
      </dsp:nvSpPr>
      <dsp:spPr>
        <a:xfrm>
          <a:off x="0" y="261648"/>
          <a:ext cx="10419945" cy="1216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1. </a:t>
          </a:r>
          <a:r>
            <a:rPr lang="en-US" sz="2400" b="1" kern="1200" dirty="0" err="1">
              <a:latin typeface="Abadi" panose="020B0604020104020204" pitchFamily="34" charset="0"/>
            </a:rPr>
            <a:t>Descripción</a:t>
          </a:r>
          <a:r>
            <a:rPr lang="en-US" sz="2400" b="1" kern="1200" dirty="0">
              <a:latin typeface="Abadi" panose="020B0604020104020204" pitchFamily="34" charset="0"/>
            </a:rPr>
            <a:t> General: </a:t>
          </a:r>
          <a:r>
            <a:rPr lang="es-ES" sz="2400" b="1" kern="1200" dirty="0">
              <a:latin typeface="Abadi" panose="020B0604020104020204" pitchFamily="34" charset="0"/>
            </a:rPr>
            <a:t>Programa de Becas Preescolares de la Ciudad de Miami Beach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59399" y="321047"/>
        <a:ext cx="10301147" cy="1098002"/>
      </dsp:txXfrm>
    </dsp:sp>
    <dsp:sp modelId="{0C86DB6A-90F3-4B61-9C6F-255EF295AD0B}">
      <dsp:nvSpPr>
        <dsp:cNvPr id="0" name=""/>
        <dsp:cNvSpPr/>
      </dsp:nvSpPr>
      <dsp:spPr>
        <a:xfrm>
          <a:off x="0" y="1672736"/>
          <a:ext cx="10419945" cy="12168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2.</a:t>
          </a:r>
          <a:r>
            <a:rPr lang="en-US" sz="2400" b="1" kern="1200" baseline="0" dirty="0">
              <a:latin typeface="Abadi" panose="020B0604020104020204" pitchFamily="34" charset="0"/>
            </a:rPr>
            <a:t> P</a:t>
          </a:r>
          <a:r>
            <a:rPr lang="es-ES" sz="2400" b="1" kern="1200" baseline="0" dirty="0" err="1">
              <a:latin typeface="Abadi" panose="020B0604020104020204" pitchFamily="34" charset="0"/>
            </a:rPr>
            <a:t>roceso</a:t>
          </a:r>
          <a:r>
            <a:rPr lang="es-ES" sz="2400" b="1" kern="1200" baseline="0" dirty="0">
              <a:latin typeface="Abadi" panose="020B0604020104020204" pitchFamily="34" charset="0"/>
            </a:rPr>
            <a:t> de solicitud familiar y sorteo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59399" y="1732135"/>
        <a:ext cx="10301147" cy="1098002"/>
      </dsp:txXfrm>
    </dsp:sp>
    <dsp:sp modelId="{AF4E0150-892C-40C7-A21E-045482C58381}">
      <dsp:nvSpPr>
        <dsp:cNvPr id="0" name=""/>
        <dsp:cNvSpPr/>
      </dsp:nvSpPr>
      <dsp:spPr>
        <a:xfrm>
          <a:off x="0" y="3076736"/>
          <a:ext cx="10419945" cy="12168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3. </a:t>
          </a:r>
          <a:r>
            <a:rPr lang="en-US" sz="2400" b="1" kern="1200" dirty="0" err="1">
              <a:latin typeface="Abadi" panose="020B0604020104020204" pitchFamily="34" charset="0"/>
            </a:rPr>
            <a:t>Próximos</a:t>
          </a:r>
          <a:r>
            <a:rPr lang="en-US" sz="2400" b="1" kern="1200" dirty="0">
              <a:latin typeface="Abadi" panose="020B0604020104020204" pitchFamily="34" charset="0"/>
            </a:rPr>
            <a:t> pasos y </a:t>
          </a:r>
          <a:r>
            <a:rPr lang="en-US" sz="2400" b="1" kern="1200" dirty="0" err="1">
              <a:latin typeface="Abadi" panose="020B0604020104020204" pitchFamily="34" charset="0"/>
            </a:rPr>
            <a:t>fechas</a:t>
          </a:r>
          <a:r>
            <a:rPr lang="en-US" sz="2400" b="1" kern="1200" dirty="0">
              <a:latin typeface="Abadi" panose="020B0604020104020204" pitchFamily="34" charset="0"/>
            </a:rPr>
            <a:t> </a:t>
          </a:r>
          <a:r>
            <a:rPr lang="en-US" sz="2400" b="1" kern="1200" dirty="0" err="1">
              <a:latin typeface="Abadi" panose="020B0604020104020204" pitchFamily="34" charset="0"/>
            </a:rPr>
            <a:t>límites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59399" y="3136135"/>
        <a:ext cx="10301147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38457-F4B9-4E09-8DAB-F4E84597934B}">
      <dsp:nvSpPr>
        <dsp:cNvPr id="0" name=""/>
        <dsp:cNvSpPr/>
      </dsp:nvSpPr>
      <dsp:spPr>
        <a:xfrm>
          <a:off x="3573" y="1876032"/>
          <a:ext cx="4354218" cy="869241"/>
        </a:xfrm>
        <a:prstGeom prst="chevron">
          <a:avLst/>
        </a:prstGeom>
        <a:solidFill>
          <a:srgbClr val="511B7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Ago. 2026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438194" y="1876032"/>
        <a:ext cx="3484977" cy="869241"/>
      </dsp:txXfrm>
    </dsp:sp>
    <dsp:sp modelId="{9D4C6F68-2F5C-456D-84D4-FFCBF1BE30CC}">
      <dsp:nvSpPr>
        <dsp:cNvPr id="0" name=""/>
        <dsp:cNvSpPr/>
      </dsp:nvSpPr>
      <dsp:spPr>
        <a:xfrm>
          <a:off x="3911881" y="1873550"/>
          <a:ext cx="4354218" cy="869467"/>
        </a:xfrm>
        <a:prstGeom prst="chevron">
          <a:avLst/>
        </a:prstGeom>
        <a:solidFill>
          <a:srgbClr val="FEC00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Dic. 2026</a:t>
          </a:r>
        </a:p>
      </dsp:txBody>
      <dsp:txXfrm>
        <a:off x="4346615" y="1873550"/>
        <a:ext cx="3484751" cy="869467"/>
      </dsp:txXfrm>
    </dsp:sp>
    <dsp:sp modelId="{BDA98A49-9967-4BA6-A8E4-ECB234A232DA}">
      <dsp:nvSpPr>
        <dsp:cNvPr id="0" name=""/>
        <dsp:cNvSpPr/>
      </dsp:nvSpPr>
      <dsp:spPr>
        <a:xfrm>
          <a:off x="7811849" y="1876032"/>
          <a:ext cx="4354218" cy="875441"/>
        </a:xfrm>
        <a:prstGeom prst="chevron">
          <a:avLst/>
        </a:prstGeom>
        <a:solidFill>
          <a:srgbClr val="85C4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Ene. 2027</a:t>
          </a:r>
        </a:p>
      </dsp:txBody>
      <dsp:txXfrm>
        <a:off x="8249570" y="1876032"/>
        <a:ext cx="3478777" cy="875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E1DC2-8A83-4D96-B984-7E88C276A27C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9CC6D-EA54-4E65-97FE-431E7C4E0C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46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14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57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Durante la presentación de hoy, revisaremos el programa general de becas, el proceso de selección para la lotería y la forma de postularse. Responderemos a todas las preguntas al final de la presentación.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258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+ Este programa das hasta $ 3,000.00(tres mil) por año escolar, para cubrir hasta 450(Cuatrocientas cincuenta horas) adicionales de instrucción (hasta 2.5 horas por día durante 180(ciento ochenta días )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+ La beca se puede aplicar a la programación educativa que se lleva a cabo durante el día escolar, no durante horas después del día escolar regular.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+ </a:t>
            </a:r>
            <a:r>
              <a:rPr lang="es-ES" sz="12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Los fondos cubrirán  192(</a:t>
            </a:r>
            <a:r>
              <a:rPr lang="es-ES" dirty="0">
                <a:effectLst/>
                <a:latin typeface="Segoe UI Web (West European)"/>
              </a:rPr>
              <a:t>ciento ochenta días )</a:t>
            </a:r>
            <a:r>
              <a:rPr lang="es-ES" sz="12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menores residentes de Miami Beach, escogidos por una lotería de solicitantes elegibles</a:t>
            </a:r>
            <a:endParaRPr lang="es-ES" dirty="0">
              <a:effectLst/>
              <a:latin typeface="Segoe UI Web (West European)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3,000 = </a:t>
            </a:r>
            <a:r>
              <a:rPr lang="es-ES" dirty="0">
                <a:effectLst/>
                <a:latin typeface="Segoe UI Web (West European)"/>
              </a:rPr>
              <a:t>tres mil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450 </a:t>
            </a:r>
            <a:r>
              <a:rPr lang="es-ES" dirty="0" err="1">
                <a:effectLst/>
                <a:latin typeface="Segoe UI Web (West European)"/>
              </a:rPr>
              <a:t>hours</a:t>
            </a:r>
            <a:r>
              <a:rPr lang="es-ES" dirty="0">
                <a:effectLst/>
                <a:latin typeface="Segoe UI Web (West European)"/>
              </a:rPr>
              <a:t> = Cuatrocientas cincuenta horas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180 </a:t>
            </a:r>
            <a:r>
              <a:rPr lang="es-ES" dirty="0" err="1">
                <a:effectLst/>
                <a:latin typeface="Segoe UI Web (West European)"/>
              </a:rPr>
              <a:t>days</a:t>
            </a:r>
            <a:r>
              <a:rPr lang="es-ES" dirty="0">
                <a:effectLst/>
                <a:latin typeface="Segoe UI Web (West European)"/>
              </a:rPr>
              <a:t> = ciento ochenta días 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158 = ciento cincuenta y ocho centavos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$6.66 = seis dólares y sesenta y seis centavos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>
              <a:effectLst/>
              <a:latin typeface="Segoe UI Web (West European)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>
              <a:effectLst/>
              <a:latin typeface="Segoe UI Web (West European)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32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>
              <a:effectLst/>
              <a:latin typeface="Segoe UI Web (West European)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23724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678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827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9821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El paso 1 es visitar el sitio web de </a:t>
            </a:r>
            <a:r>
              <a:rPr lang="es-ES" dirty="0" err="1">
                <a:effectLst/>
                <a:latin typeface="Segoe UI Web (West European)"/>
              </a:rPr>
              <a:t>Prekindergarten</a:t>
            </a:r>
            <a:r>
              <a:rPr lang="es-ES" dirty="0">
                <a:effectLst/>
                <a:latin typeface="Segoe UI Web (West European)"/>
              </a:rPr>
              <a:t> ubicado aquí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246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059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Inicie sesión en su cuenta presionando el botón de la izquierda. Si no tienes una cuenta puedes crear una nueva.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4078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Antes de continuar, presione el botón de verificación a la derecha.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051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Si ha presentado una solicitud en el pasado pero olvidó su contraseña, simplemente haga clic en el botón "olvidé mi contraseña", le enviará un enlace a su correo electrónico y lo dirigirá a esta página donde puede crear una nueva contraseña.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3324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Una vez que haya comprobado que el año escolar es correcto, haga clic en "Nueva solicitud"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1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916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3,000 = </a:t>
            </a:r>
            <a:r>
              <a:rPr lang="es-ES" dirty="0">
                <a:effectLst/>
                <a:latin typeface="Segoe UI Web (West European)"/>
              </a:rPr>
              <a:t>tres mil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450 </a:t>
            </a:r>
            <a:r>
              <a:rPr lang="es-ES" dirty="0" err="1">
                <a:effectLst/>
                <a:latin typeface="Segoe UI Web (West European)"/>
              </a:rPr>
              <a:t>hours</a:t>
            </a:r>
            <a:r>
              <a:rPr lang="es-ES" dirty="0">
                <a:effectLst/>
                <a:latin typeface="Segoe UI Web (West European)"/>
              </a:rPr>
              <a:t> = Cuatrocientas cincuenta horas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180 </a:t>
            </a:r>
            <a:r>
              <a:rPr lang="es-ES" dirty="0" err="1">
                <a:effectLst/>
                <a:latin typeface="Segoe UI Web (West European)"/>
              </a:rPr>
              <a:t>days</a:t>
            </a:r>
            <a:r>
              <a:rPr lang="es-ES" dirty="0">
                <a:effectLst/>
                <a:latin typeface="Segoe UI Web (West European)"/>
              </a:rPr>
              <a:t> = ciento ochenta días 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158 = ciento cincuenta y ocho centavos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$6.66 = seis dólares y sesenta y seis centavos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37116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3,000 = </a:t>
            </a:r>
            <a:r>
              <a:rPr lang="es-ES" dirty="0">
                <a:effectLst/>
                <a:latin typeface="Segoe UI Web (West European)"/>
              </a:rPr>
              <a:t>tres mil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450 </a:t>
            </a:r>
            <a:r>
              <a:rPr lang="es-ES" dirty="0" err="1">
                <a:effectLst/>
                <a:latin typeface="Segoe UI Web (West European)"/>
              </a:rPr>
              <a:t>hours</a:t>
            </a:r>
            <a:r>
              <a:rPr lang="es-ES" dirty="0">
                <a:effectLst/>
                <a:latin typeface="Segoe UI Web (West European)"/>
              </a:rPr>
              <a:t> = Cuatrocientas cincuenta horas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180 </a:t>
            </a:r>
            <a:r>
              <a:rPr lang="es-ES" dirty="0" err="1">
                <a:effectLst/>
                <a:latin typeface="Segoe UI Web (West European)"/>
              </a:rPr>
              <a:t>days</a:t>
            </a:r>
            <a:r>
              <a:rPr lang="es-ES" dirty="0">
                <a:effectLst/>
                <a:latin typeface="Segoe UI Web (West European)"/>
              </a:rPr>
              <a:t> = ciento ochenta días </a:t>
            </a:r>
            <a:br>
              <a:rPr lang="es-ES" dirty="0">
                <a:effectLst/>
                <a:latin typeface="Segoe UI Web (West European)"/>
              </a:rPr>
            </a:br>
            <a:r>
              <a:rPr lang="es-ES" dirty="0">
                <a:effectLst/>
                <a:latin typeface="Segoe UI Web (West European)"/>
              </a:rPr>
              <a:t>158 = ciento cincuenta y ocho centavos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$6.66 = seis dólares y sesenta y seis centavos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449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357E-6D1E-4F47-B396-631C5C4B4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B33E74-D591-49E0-902F-3BB68983A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095BF-F463-4019-B7EA-2A0CE9C62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14317-7024-4A81-9CD9-596E7A37B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52B47-9ECE-4664-8C10-389C2ADC8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1E780-57B3-4392-A959-D16F8B2EA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D7EAD-DEFA-4FAB-A9FF-943E903AC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3E00B-23F2-45F0-9630-DE62B38F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52140-2CAF-44C8-B2AA-2E2CED1B1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A4766-C44C-4333-AA7D-442740355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70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91D4B-CDCB-4437-AE15-BBFCC4ADA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845C6-2F91-4C37-A751-F1596B3B6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41AA4-EF05-4359-9D43-1DCA3F767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337DB-B56C-49BE-A554-88906041C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4D940-21E5-4660-9169-EA7B6A405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59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0838D-6A51-4ED7-813C-7D211E398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C37FF-419B-4CA3-BA7E-92F13EA9B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FEEDCD-623D-4676-8872-AE4D5160C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CB72C9-E9AC-4170-B0F6-DF9E14A30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F799A-F6F0-445C-B413-4ADC2F304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9773B-B184-488C-A11C-D6058F1A5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541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D86B-0ECF-4B22-B8FA-857B9ECA6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B270E-4698-4132-99F0-7B9CA7775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2A1FC-F41B-4F3F-AFD4-EA13F178C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84A673-8AAC-4164-8010-E1378CD38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3DFE56-AF77-4F57-9328-B6419635BC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79045E-E21F-433C-A54A-A4CA9978B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75AD45-96C3-43EC-9647-DD34E6FCB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E196C0-02C2-4AB2-ACAC-998804579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29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32980-3F6D-47BD-A1D5-B037337CD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839B98-54E2-4959-837B-DBD0188BE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DE10CC-DB02-4B14-9B50-851C15F7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FC429-3B92-4F95-9AD4-3948B88DC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5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94CDA1-F110-498C-B3AB-D775A1F70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DE294A-3D64-4626-B730-ACCCA3CAC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1A9C0-3BD8-4834-82C8-39737B0CA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657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428C6-2CCB-49D3-83ED-5129A390A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C7084-1028-486B-B565-3F7F53ED1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DB3A2E-EEB9-4F10-BF36-E3989A572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12EF9-99B2-45B8-AC04-4D8A836A0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DE387-0E45-44A5-85CA-5EE393564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FC13B8-F2D2-4573-9F7D-E60FCE60D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10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CEEB5-9DAD-4FCA-9BF4-7C7E1F22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0313F6-300A-44DC-9055-3B4C276F7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55CDFF-7B3E-44DA-BF82-4E703CE93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167758-D226-418C-9868-19DEC04E1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9A2680-4136-432B-B2D7-3F6FAB74E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BF920-EEE3-4DA2-9F51-7B8B39AAB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738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1C98A-EE53-4FC8-8991-15F65D2F5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125E93-EDA3-4C3E-9446-625A03EB2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9F77A-3D1B-4FD1-AE4A-141C9508F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BAC88-2411-4EBF-91E4-F3DF5DE0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E74B9-7AFB-432B-8B94-CEA078100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3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41E132-DC4D-45C7-AB4F-5BD0CB906E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EAB145-A25C-4AC4-B31B-B346F4A869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0760F-1051-4F99-87E2-A3C78B214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E5DC-F0B5-4AD2-A7A3-120E0688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909B-D81B-4F85-B330-F1C217B4C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33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1345A0-672A-4009-96FD-48672A21D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2B05F-0946-4D21-B0CD-7DF448F34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247C1-4DF0-4F4B-9F19-F524C7537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AB096-C55D-4956-B5FD-0C671B93D5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D0AC93-26E1-4441-9CE7-633EAEB4E6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74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qualitypre-k.earlysuccess.org/home/policy-2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qualitypre-k.earlysuccess.org/home/practice-2/" TargetMode="Externa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https://linkprotect.cudasvc.com/url?a=https%3a%2f%2fmiamibeachfl.webauthor.com%2fcityofmiamibeachvault%2f2531%2fPreKlogo-400.png&amp;c=E,1,flgvVSxgtIjpUQgUOlO8MJT7moxErdQFT8VnKXrQ3eqBDsjEhHYrNYyQZN4ShiF8I0XRFNf7_UVt6wSnm3wrT0XZuq5uAnObgp1ZHCzEdWLW&amp;typo=1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https://linkprotect.cudasvc.com/url?a=https%3a%2f%2fmiamibeachfl.webauthor.com%2fcityofmiamibeachvault%2f2531%2fPreKlogo-400.png&amp;c=E,1,flgvVSxgtIjpUQgUOlO8MJT7moxErdQFT8VnKXrQ3eqBDsjEhHYrNYyQZN4ShiF8I0XRFNf7_UVt6wSnm3wrT0XZuq5uAnObgp1ZHCzEdWLW&amp;typo=1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9B81A44F-FA69-4B80-A703-2673221C29DD}"/>
              </a:ext>
            </a:extLst>
          </p:cNvPr>
          <p:cNvSpPr/>
          <p:nvPr/>
        </p:nvSpPr>
        <p:spPr>
          <a:xfrm>
            <a:off x="0" y="3784061"/>
            <a:ext cx="9805482" cy="3073940"/>
          </a:xfrm>
          <a:prstGeom prst="rtTriangle">
            <a:avLst/>
          </a:prstGeom>
          <a:solidFill>
            <a:srgbClr val="0070C0">
              <a:alpha val="5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Dr. Leslie Rosenfeld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Chief Education Officer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 and Performance Initiatives</a:t>
            </a:r>
          </a:p>
          <a:p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Maggie Brown</a:t>
            </a:r>
            <a:b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Pre-K Administrator</a:t>
            </a:r>
            <a:endParaRPr 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 and Performance Initiatives</a:t>
            </a:r>
          </a:p>
          <a:p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</a:t>
            </a:r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6BC3F2D7-C42A-40B0-AB81-4CF9F578B769}"/>
              </a:ext>
            </a:extLst>
          </p:cNvPr>
          <p:cNvSpPr/>
          <p:nvPr/>
        </p:nvSpPr>
        <p:spPr>
          <a:xfrm flipH="1">
            <a:off x="6555544" y="4037428"/>
            <a:ext cx="5632587" cy="2820572"/>
          </a:xfrm>
          <a:prstGeom prst="rtTriangle">
            <a:avLst/>
          </a:prstGeom>
          <a:solidFill>
            <a:schemeClr val="bg1">
              <a:lumMod val="95000"/>
              <a:alpha val="7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109694-3DB1-4DDE-A290-50DA7FA07214}"/>
              </a:ext>
            </a:extLst>
          </p:cNvPr>
          <p:cNvSpPr txBox="1"/>
          <p:nvPr/>
        </p:nvSpPr>
        <p:spPr>
          <a:xfrm>
            <a:off x="1244845" y="1115638"/>
            <a:ext cx="9702310" cy="2668423"/>
          </a:xfrm>
          <a:prstGeom prst="rect">
            <a:avLst/>
          </a:prstGeom>
          <a:noFill/>
          <a:effectLst>
            <a:softEdge rad="12700"/>
          </a:effectLst>
          <a:scene3d>
            <a:camera prst="orthographicFront"/>
            <a:lightRig rig="threePt" dir="t"/>
          </a:scene3d>
          <a:sp3d z="50800"/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es-E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Ciudad De Miami Beach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es-E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Programa De </a:t>
            </a:r>
            <a:r>
              <a:rPr kumimoji="0" lang="es-ES" sz="4600" b="1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Prekindergarten</a:t>
            </a:r>
            <a:r>
              <a:rPr kumimoji="0" lang="es-E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es-E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Sesión Informativa Familiar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es-E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kumimoji="0" lang="es-E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Año Escolar 2027-2028)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79BE15-523C-4B31-AFF4-581163133D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12480" y="4224526"/>
            <a:ext cx="4005944" cy="4005944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23540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0B46E8-7068-A4C2-C116-00956E00F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143" y="288485"/>
            <a:ext cx="6441329" cy="5926047"/>
          </a:xfrm>
          <a:prstGeom prst="rect">
            <a:avLst/>
          </a:prstGeom>
          <a:ln>
            <a:noFill/>
          </a:ln>
        </p:spPr>
      </p:pic>
      <p:sp>
        <p:nvSpPr>
          <p:cNvPr id="51" name="Isosceles Triangle 5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335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7927A4C-EE25-4529-ADBE-93065D044EE9}"/>
              </a:ext>
            </a:extLst>
          </p:cNvPr>
          <p:cNvSpPr/>
          <p:nvPr/>
        </p:nvSpPr>
        <p:spPr>
          <a:xfrm>
            <a:off x="0" y="0"/>
            <a:ext cx="12180517" cy="477078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79A4D8-D272-670D-B042-B3A3122C384C}"/>
              </a:ext>
            </a:extLst>
          </p:cNvPr>
          <p:cNvSpPr/>
          <p:nvPr/>
        </p:nvSpPr>
        <p:spPr>
          <a:xfrm>
            <a:off x="4203392" y="0"/>
            <a:ext cx="9881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Extra Light" panose="020B0204020104020204" pitchFamily="34" charset="0"/>
              </a:rPr>
              <a:t>www.miamibeachfl.gov/prek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 Extra Light" panose="020B0204020104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B36826-B872-C1AC-D5D1-526734452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855" y="477078"/>
            <a:ext cx="7861788" cy="60345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3D709F-C8F8-ADD2-1EB5-AA1A779FA0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45" y="4531763"/>
            <a:ext cx="2011854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473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2656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      </a:t>
            </a:r>
            <a:r>
              <a:rPr lang="es-E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Propósito de la Sesión Informativa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FD33CBF-0CF1-46F8-A10A-65B8A2D3D4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0707047"/>
              </p:ext>
            </p:extLst>
          </p:nvPr>
        </p:nvGraphicFramePr>
        <p:xfrm>
          <a:off x="933855" y="1324820"/>
          <a:ext cx="10419945" cy="456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BD377DA-4910-5A48-AB00-D89AD3D04FF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3535810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682793" y="237314"/>
            <a:ext cx="5751817" cy="1325562"/>
          </a:xfrm>
        </p:spPr>
        <p:txBody>
          <a:bodyPr>
            <a:normAutofit/>
          </a:bodyPr>
          <a:lstStyle/>
          <a:p>
            <a:r>
              <a:rPr lang="es-E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Descripción General</a:t>
            </a:r>
            <a:endParaRPr lang="en-US" sz="36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F905112-274F-49CB-B45B-E31845E101A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682793" y="1578370"/>
            <a:ext cx="8110277" cy="4783137"/>
          </a:xfrm>
        </p:spPr>
        <p:txBody>
          <a:bodyPr>
            <a:norm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Este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rograma patrocinado por la Ciudad proporcionará un estipendio de hasta $3000 por año escolar, para cubrir hasta unas 450 horas adicionales de instrucción (hasta 2.5 horas por día por 180 días)  </a:t>
            </a:r>
            <a:b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Aplica solamente a instrucción durante el horario escolar regular, no en el horario extracurricular</a:t>
            </a:r>
            <a:b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Los fondos cubrirán hasta 192 menores residentes de Miami Beach, seleccionados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mediante un sorteo entre los solicitantes elegibles</a:t>
            </a: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F652E4A-7488-853A-C6E6-83B46C66A2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7D38111-FB8D-0A48-CE1F-044485422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1538"/>
            <a:ext cx="3303380" cy="2342273"/>
          </a:xfrm>
          <a:prstGeom prst="rect">
            <a:avLst/>
          </a:prstGeom>
        </p:spPr>
      </p:pic>
      <p:pic>
        <p:nvPicPr>
          <p:cNvPr id="20" name="Picture 19" descr="A group of children in a classroom&#10;&#10;Description automatically generated with low confidence">
            <a:extLst>
              <a:ext uri="{FF2B5EF4-FFF2-40B4-BE49-F238E27FC236}">
                <a16:creationId xmlns:a16="http://schemas.microsoft.com/office/drawing/2014/main" id="{F425BBB6-36F4-D742-606D-9B5F1BC203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0" y="0"/>
            <a:ext cx="3303380" cy="2171538"/>
          </a:xfrm>
          <a:prstGeom prst="rect">
            <a:avLst/>
          </a:prstGeom>
        </p:spPr>
      </p:pic>
      <p:pic>
        <p:nvPicPr>
          <p:cNvPr id="22" name="Picture 21" descr="A picture containing text, book, shelf, person&#10;&#10;Description automatically generated">
            <a:extLst>
              <a:ext uri="{FF2B5EF4-FFF2-40B4-BE49-F238E27FC236}">
                <a16:creationId xmlns:a16="http://schemas.microsoft.com/office/drawing/2014/main" id="{3F2A32B3-6677-08F4-17AA-85749FEB43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-211979" y="4513811"/>
            <a:ext cx="3515359" cy="234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16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9945" y="379912"/>
            <a:ext cx="9832595" cy="1325562"/>
          </a:xfrm>
        </p:spPr>
        <p:txBody>
          <a:bodyPr>
            <a:normAutofit/>
          </a:bodyPr>
          <a:lstStyle/>
          <a:p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Elegibilidad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Participantes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9945" y="1788514"/>
            <a:ext cx="9666018" cy="3533294"/>
          </a:xfrm>
        </p:spPr>
        <p:txBody>
          <a:bodyPr>
            <a:normAutofit fontScale="92500"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Abierto a f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amilias que viven en la Ciudad de Miami Beach con niño(s) de 4 años cumplidos en o antes del 1 de septiembre, 2027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Niños nacidos entre el 2 de febrero 2022 y el 1 de septiembre 2023 son elegibles  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endParaRPr lang="en-US" dirty="0"/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niño debe inscribirse en prekínder para el año escolar 2027-2028</a:t>
            </a:r>
            <a:endParaRPr lang="en-US" sz="26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761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42512" y="192856"/>
            <a:ext cx="11306976" cy="1325562"/>
          </a:xfrm>
        </p:spPr>
        <p:txBody>
          <a:bodyPr>
            <a:normAutofit/>
          </a:bodyPr>
          <a:lstStyle/>
          <a:p>
            <a:r>
              <a:rPr lang="es-E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Constancia de Residencia en Miami Beach: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7062" y="1311608"/>
            <a:ext cx="11306975" cy="4690669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Un/a padre/madre/tutor legal tiene que ser residente de la Ciudad de Miami Beach al entregar la solicitud y durante el año escolar 2027-2028 </a:t>
            </a:r>
            <a:b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requerirán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 siguientes documentos de verificación al aplicar: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Identificación con fotografía válida emitida por el estado de la Florida (Licencia de Conducir)  </a:t>
            </a:r>
            <a:r>
              <a:rPr lang="es-ES" b="1" u="sng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Registro de vehículos de la Florida válido, que indique la dirección del solicitante en Miami Beach </a:t>
            </a:r>
            <a:r>
              <a:rPr lang="es-ES" b="1" u="sng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 TAMBIÉN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factura mensual con el nombre y dirección del residente, que se haya enviado por correo regular en los últimos 30 días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4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14907" y="335345"/>
            <a:ext cx="8685007" cy="1325562"/>
          </a:xfrm>
        </p:spPr>
        <p:txBody>
          <a:bodyPr>
            <a:normAutofit/>
          </a:bodyPr>
          <a:lstStyle/>
          <a:p>
            <a:r>
              <a:rPr lang="es-E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Comprobante de la edad del Menor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14906" y="1389578"/>
            <a:ext cx="10640665" cy="492616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Uno de los siguientes documentos de verificación:</a:t>
            </a: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Certificado de nacimiento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Certificado de bautismo u otro registro religioso del nacimiento del niño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na póliza de seguro de vida del niño que haya estado en vigor durante al menos dos años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 pasaporte o certificado de la llegada del niño a los Estados Unidos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 registro de vacunación firmado por el médico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Una tarjeta de identificación de dependiente militar válida</a:t>
            </a:r>
            <a:endParaRPr lang="en-US" sz="2600" i="1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68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14907" y="335345"/>
            <a:ext cx="8685007" cy="1325562"/>
          </a:xfrm>
        </p:spPr>
        <p:txBody>
          <a:bodyPr>
            <a:normAutofit/>
          </a:bodyPr>
          <a:lstStyle/>
          <a:p>
            <a:r>
              <a:rPr lang="es-E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Solicitud de Participante: Proceso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9845" y="1403755"/>
            <a:ext cx="10847248" cy="4926162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Si su proveedor de </a:t>
            </a:r>
            <a:r>
              <a:rPr lang="es-ES" sz="2600" dirty="0" err="1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PreK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preferido no aparece en la lista, comuníquese con ellos para presentar su solicitud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Fecha límite para entregar la solicitud es el 30 de 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Noviem</a:t>
            </a: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bre 2026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Solicitantes elegibles (residentes con un menor de la edad requerida) serán añadidos a la lotería del 4 de diciembre 2026</a:t>
            </a:r>
            <a:b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Después de ser seleccionado y haber verificado los documentos, se requiere que legalicen un acuerdo entre la familia y el Proveedor</a:t>
            </a:r>
            <a:endParaRPr lang="es-ES" sz="2600" dirty="0">
              <a:solidFill>
                <a:schemeClr val="accent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s-E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*La admisión por parte del proveedor de PreK es un proceso separado a la   lotería de PreK de la Ciudad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667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in front of a fence&#10;&#10;Description automatically generated">
            <a:extLst>
              <a:ext uri="{FF2B5EF4-FFF2-40B4-BE49-F238E27FC236}">
                <a16:creationId xmlns:a16="http://schemas.microsoft.com/office/drawing/2014/main" id="{C9C10CE1-AC3D-4861-90F0-E4738D053CB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64" y="0"/>
            <a:ext cx="12246864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CFED13-36B4-4008-AD98-F47E7D22DA59}"/>
              </a:ext>
            </a:extLst>
          </p:cNvPr>
          <p:cNvSpPr/>
          <p:nvPr/>
        </p:nvSpPr>
        <p:spPr>
          <a:xfrm>
            <a:off x="1155392" y="2921168"/>
            <a:ext cx="9881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www.miamibeachfl.gov/prek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884E3BE-5057-42D0-AFEE-C04B4A30C868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2712A701-82DD-474D-9F59-351669676851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453981-130B-2FF0-9335-728AA9F7CA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1066312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0B16981-D77B-AD38-69D5-50D103B44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924" y="0"/>
            <a:ext cx="6360152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7927A4C-EE25-4529-ADBE-93065D044EE9}"/>
              </a:ext>
            </a:extLst>
          </p:cNvPr>
          <p:cNvSpPr/>
          <p:nvPr/>
        </p:nvSpPr>
        <p:spPr>
          <a:xfrm>
            <a:off x="-73891" y="-132022"/>
            <a:ext cx="12180517" cy="27644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E97BC55-BF3D-C272-13D3-C61AAEDC79E5}"/>
              </a:ext>
            </a:extLst>
          </p:cNvPr>
          <p:cNvSpPr/>
          <p:nvPr/>
        </p:nvSpPr>
        <p:spPr>
          <a:xfrm>
            <a:off x="1823379" y="4567137"/>
            <a:ext cx="1463040" cy="438912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1571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EB8442-9D3E-6AE3-FC7C-E109E2167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592" y="0"/>
            <a:ext cx="7216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10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D0820D-6081-839A-77B1-524D01AFED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49" y="1612372"/>
            <a:ext cx="11801302" cy="363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FFDC07-9887-5B5B-EE65-7B5DEA7FB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825" y="4371055"/>
            <a:ext cx="4789862" cy="511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Star: 5 Points 1">
            <a:extLst>
              <a:ext uri="{FF2B5EF4-FFF2-40B4-BE49-F238E27FC236}">
                <a16:creationId xmlns:a16="http://schemas.microsoft.com/office/drawing/2014/main" id="{BCAF153D-00CD-9666-EFA8-C2DFCD489D73}"/>
              </a:ext>
            </a:extLst>
          </p:cNvPr>
          <p:cNvSpPr/>
          <p:nvPr/>
        </p:nvSpPr>
        <p:spPr>
          <a:xfrm>
            <a:off x="10887456" y="3950208"/>
            <a:ext cx="341376" cy="311118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480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407444-D917-57E4-6E70-5017AEDB5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41" y="643467"/>
            <a:ext cx="9904118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585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94C073-D71E-1991-128F-BEDEC2DA6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404" y="721694"/>
            <a:ext cx="9799644" cy="5753920"/>
          </a:xfrm>
          <a:prstGeom prst="rect">
            <a:avLst/>
          </a:prstGeom>
        </p:spPr>
      </p:pic>
      <p:sp>
        <p:nvSpPr>
          <p:cNvPr id="2" name="Star: 5 Points 1">
            <a:extLst>
              <a:ext uri="{FF2B5EF4-FFF2-40B4-BE49-F238E27FC236}">
                <a16:creationId xmlns:a16="http://schemas.microsoft.com/office/drawing/2014/main" id="{E4E3E18B-6592-CCB6-10BF-4782B815233F}"/>
              </a:ext>
            </a:extLst>
          </p:cNvPr>
          <p:cNvSpPr/>
          <p:nvPr/>
        </p:nvSpPr>
        <p:spPr>
          <a:xfrm>
            <a:off x="5413248" y="5681471"/>
            <a:ext cx="365760" cy="336111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54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6BBFD-91F8-513C-9234-D7290AEEBD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089CA9-67DD-2EE1-4B1C-E6E96271F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639" y="3429000"/>
            <a:ext cx="2011854" cy="4755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C47946-414C-D084-2217-8F8819F5E593}"/>
              </a:ext>
            </a:extLst>
          </p:cNvPr>
          <p:cNvSpPr txBox="1"/>
          <p:nvPr/>
        </p:nvSpPr>
        <p:spPr>
          <a:xfrm>
            <a:off x="652001" y="2505029"/>
            <a:ext cx="1827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Haga </a:t>
            </a:r>
            <a:r>
              <a:rPr lang="en-US" dirty="0" err="1">
                <a:highlight>
                  <a:srgbClr val="FFFF00"/>
                </a:highlight>
              </a:rPr>
              <a:t>clic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aquí</a:t>
            </a:r>
            <a:r>
              <a:rPr lang="en-US" dirty="0">
                <a:highlight>
                  <a:srgbClr val="FFFF00"/>
                </a:highlight>
              </a:rPr>
              <a:t> para </a:t>
            </a:r>
            <a:r>
              <a:rPr lang="en-US" dirty="0" err="1">
                <a:highlight>
                  <a:srgbClr val="FFFF00"/>
                </a:highlight>
              </a:rPr>
              <a:t>completar</a:t>
            </a:r>
            <a:r>
              <a:rPr lang="en-US" dirty="0">
                <a:highlight>
                  <a:srgbClr val="FFFF00"/>
                </a:highlight>
              </a:rPr>
              <a:t> la </a:t>
            </a:r>
            <a:r>
              <a:rPr lang="en-US" dirty="0" err="1">
                <a:highlight>
                  <a:srgbClr val="FFFF00"/>
                </a:highlight>
              </a:rPr>
              <a:t>solicitud</a:t>
            </a:r>
            <a:r>
              <a:rPr lang="en-US" dirty="0">
                <a:highlight>
                  <a:srgbClr val="FFFF00"/>
                </a:highlight>
              </a:rPr>
              <a:t>   </a:t>
            </a:r>
          </a:p>
        </p:txBody>
      </p:sp>
    </p:spTree>
    <p:extLst>
      <p:ext uri="{BB962C8B-B14F-4D97-AF65-F5344CB8AC3E}">
        <p14:creationId xmlns:p14="http://schemas.microsoft.com/office/powerpoint/2010/main" val="3793079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835911-B5C2-374C-E8A6-AD5A99E51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7355"/>
            <a:ext cx="12192000" cy="15916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C4B861-079F-A91D-122D-A42E6BFAF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326094">
            <a:off x="10133276" y="1070311"/>
            <a:ext cx="1334420" cy="4755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3D9C84-B23F-038D-8399-C06B82EAB34C}"/>
              </a:ext>
            </a:extLst>
          </p:cNvPr>
          <p:cNvSpPr txBox="1"/>
          <p:nvPr/>
        </p:nvSpPr>
        <p:spPr>
          <a:xfrm>
            <a:off x="5136049" y="486301"/>
            <a:ext cx="499534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Seleccione</a:t>
            </a:r>
            <a:r>
              <a:rPr lang="en-US" sz="2800" b="1" dirty="0"/>
              <a:t> SY: 2027 – 2028 </a:t>
            </a:r>
          </a:p>
        </p:txBody>
      </p:sp>
    </p:spTree>
    <p:extLst>
      <p:ext uri="{BB962C8B-B14F-4D97-AF65-F5344CB8AC3E}">
        <p14:creationId xmlns:p14="http://schemas.microsoft.com/office/powerpoint/2010/main" val="3922602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05B975-8C92-DF8F-DF69-63005D865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8119"/>
            <a:ext cx="12192000" cy="45417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D8B498-52BC-70F4-7E06-E74BB4812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351383" y="320299"/>
            <a:ext cx="931025" cy="4755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FD71BC-09EE-3EFD-52A2-7A387A976829}"/>
              </a:ext>
            </a:extLst>
          </p:cNvPr>
          <p:cNvSpPr txBox="1"/>
          <p:nvPr/>
        </p:nvSpPr>
        <p:spPr>
          <a:xfrm>
            <a:off x="3097724" y="127593"/>
            <a:ext cx="5011871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Haga </a:t>
            </a:r>
            <a:r>
              <a:rPr lang="en-US" sz="2800" b="1" dirty="0" err="1"/>
              <a:t>Clic</a:t>
            </a:r>
            <a:r>
              <a:rPr lang="en-US" sz="2800" b="1" dirty="0"/>
              <a:t> </a:t>
            </a:r>
            <a:r>
              <a:rPr lang="en-US" sz="2800" b="1" dirty="0" err="1"/>
              <a:t>en</a:t>
            </a:r>
            <a:r>
              <a:rPr lang="en-US" sz="2800" b="1" dirty="0"/>
              <a:t> “New Application” (Nueva </a:t>
            </a:r>
            <a:r>
              <a:rPr lang="en-US" sz="2800" b="1" dirty="0" err="1"/>
              <a:t>Solicitud</a:t>
            </a:r>
            <a:r>
              <a:rPr lang="en-US" sz="28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3143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102211-DF0D-5C64-CB74-92134A717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009" y="643467"/>
            <a:ext cx="6793982" cy="5571065"/>
          </a:xfrm>
          <a:prstGeom prst="rect">
            <a:avLst/>
          </a:prstGeom>
          <a:ln>
            <a:noFill/>
          </a:ln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510350-7BC3-9426-443E-4A5407F3C9A2}"/>
              </a:ext>
            </a:extLst>
          </p:cNvPr>
          <p:cNvSpPr txBox="1"/>
          <p:nvPr/>
        </p:nvSpPr>
        <p:spPr>
          <a:xfrm>
            <a:off x="399825" y="1258703"/>
            <a:ext cx="20951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highlight>
                  <a:srgbClr val="FFFF00"/>
                </a:highlight>
              </a:rPr>
              <a:t>Seleccione «Español» como idioma preferido.</a:t>
            </a:r>
            <a:endParaRPr lang="en-US" dirty="0">
              <a:highlight>
                <a:srgbClr val="FFFF00"/>
              </a:highligh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005B1B-587F-374C-5C53-E04587F79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027" y="2083849"/>
            <a:ext cx="2011854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428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3777F3-D308-DB96-B349-3EBB04E16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07" y="434824"/>
            <a:ext cx="5641585" cy="5571065"/>
          </a:xfrm>
          <a:prstGeom prst="rect">
            <a:avLst/>
          </a:prstGeom>
          <a:ln>
            <a:noFill/>
          </a:ln>
        </p:spPr>
      </p:pic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148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C3DF11-7C80-73A2-5642-EEE1AF513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3FBCD5-DE8F-AFE9-4DEF-663988FA7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699" y="643467"/>
            <a:ext cx="5728602" cy="5571065"/>
          </a:xfrm>
          <a:prstGeom prst="rect">
            <a:avLst/>
          </a:prstGeom>
          <a:ln>
            <a:noFill/>
          </a:ln>
        </p:spPr>
      </p:pic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28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E5F0BC-7527-2393-685C-E2DC9D8AB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537" y="643467"/>
            <a:ext cx="6172925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2960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C62723-C96D-CAD7-A0CD-672D921B4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636" y="643467"/>
            <a:ext cx="5250728" cy="5571065"/>
          </a:xfrm>
          <a:prstGeom prst="rect">
            <a:avLst/>
          </a:prstGeom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BC7A23-8494-654C-3B06-758F587CDF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42633" flipH="1">
            <a:off x="4487372" y="5984900"/>
            <a:ext cx="351202" cy="459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9C398D-E268-93DE-89E4-654662547C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9582" y="5925453"/>
            <a:ext cx="2011854" cy="4755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D6F8AF9-6300-B263-7DC3-49DC66BF6D26}"/>
              </a:ext>
            </a:extLst>
          </p:cNvPr>
          <p:cNvSpPr txBox="1"/>
          <p:nvPr/>
        </p:nvSpPr>
        <p:spPr>
          <a:xfrm>
            <a:off x="479609" y="1761492"/>
            <a:ext cx="26455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Por favor </a:t>
            </a:r>
            <a:r>
              <a:rPr lang="en-US" dirty="0" err="1">
                <a:highlight>
                  <a:srgbClr val="FFFF00"/>
                </a:highlight>
              </a:rPr>
              <a:t>tenga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en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cuenta</a:t>
            </a:r>
            <a:r>
              <a:rPr lang="en-US" dirty="0">
                <a:highlight>
                  <a:srgbClr val="FFFF00"/>
                </a:highlight>
              </a:rPr>
              <a:t>: Debe </a:t>
            </a:r>
            <a:r>
              <a:rPr lang="en-US" dirty="0" err="1">
                <a:highlight>
                  <a:srgbClr val="FFFF00"/>
                </a:highlight>
              </a:rPr>
              <a:t>hacer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clic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en</a:t>
            </a:r>
            <a:r>
              <a:rPr lang="en-US" dirty="0">
                <a:highlight>
                  <a:srgbClr val="FFFF00"/>
                </a:highlight>
              </a:rPr>
              <a:t> “</a:t>
            </a:r>
            <a:r>
              <a:rPr lang="en-US" dirty="0" err="1">
                <a:highlight>
                  <a:srgbClr val="FFFF00"/>
                </a:highlight>
              </a:rPr>
              <a:t>Guardar</a:t>
            </a:r>
            <a:r>
              <a:rPr lang="en-US" dirty="0">
                <a:highlight>
                  <a:srgbClr val="FFFF00"/>
                </a:highlight>
              </a:rPr>
              <a:t> y </a:t>
            </a:r>
            <a:r>
              <a:rPr lang="en-US" dirty="0" err="1">
                <a:highlight>
                  <a:srgbClr val="FFFF00"/>
                </a:highlight>
              </a:rPr>
              <a:t>enviar</a:t>
            </a:r>
            <a:r>
              <a:rPr lang="en-US" dirty="0">
                <a:highlight>
                  <a:srgbClr val="FFFF00"/>
                </a:highlight>
              </a:rPr>
              <a:t>” para </a:t>
            </a:r>
            <a:r>
              <a:rPr lang="en-US" dirty="0" err="1">
                <a:highlight>
                  <a:srgbClr val="FFFF00"/>
                </a:highlight>
              </a:rPr>
              <a:t>que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su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solicitud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pueda</a:t>
            </a:r>
            <a:r>
              <a:rPr lang="en-US" dirty="0">
                <a:highlight>
                  <a:srgbClr val="FFFF00"/>
                </a:highlight>
              </a:rPr>
              <a:t> ser </a:t>
            </a:r>
            <a:r>
              <a:rPr lang="en-US" dirty="0" err="1">
                <a:highlight>
                  <a:srgbClr val="FFFF00"/>
                </a:highlight>
              </a:rPr>
              <a:t>revisada</a:t>
            </a:r>
            <a:r>
              <a:rPr lang="en-US" dirty="0">
                <a:highlight>
                  <a:srgbClr val="FFFF00"/>
                </a:highlight>
              </a:rPr>
              <a:t> e </a:t>
            </a:r>
            <a:r>
              <a:rPr lang="en-US" dirty="0" err="1">
                <a:highlight>
                  <a:srgbClr val="FFFF00"/>
                </a:highlight>
              </a:rPr>
              <a:t>incluida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en</a:t>
            </a:r>
            <a:r>
              <a:rPr lang="en-US" dirty="0">
                <a:highlight>
                  <a:srgbClr val="FFFF00"/>
                </a:highlight>
              </a:rPr>
              <a:t> el </a:t>
            </a:r>
            <a:r>
              <a:rPr lang="en-US" dirty="0" err="1">
                <a:highlight>
                  <a:srgbClr val="FFFF00"/>
                </a:highlight>
              </a:rPr>
              <a:t>sorteo</a:t>
            </a:r>
            <a:r>
              <a:rPr lang="en-US" dirty="0">
                <a:highlight>
                  <a:srgbClr val="FFFF00"/>
                </a:highlight>
              </a:rPr>
              <a:t>. Si </a:t>
            </a:r>
            <a:r>
              <a:rPr lang="en-US" dirty="0" err="1">
                <a:highlight>
                  <a:srgbClr val="FFFF00"/>
                </a:highlight>
              </a:rPr>
              <a:t>selecciona</a:t>
            </a:r>
            <a:r>
              <a:rPr lang="en-US" dirty="0">
                <a:highlight>
                  <a:srgbClr val="FFFF00"/>
                </a:highlight>
              </a:rPr>
              <a:t> “</a:t>
            </a:r>
            <a:r>
              <a:rPr lang="en-US" dirty="0" err="1">
                <a:highlight>
                  <a:srgbClr val="FFFF00"/>
                </a:highlight>
              </a:rPr>
              <a:t>Guardar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borrador</a:t>
            </a:r>
            <a:r>
              <a:rPr lang="en-US" dirty="0">
                <a:highlight>
                  <a:srgbClr val="FFFF00"/>
                </a:highlight>
              </a:rPr>
              <a:t>”, </a:t>
            </a:r>
            <a:r>
              <a:rPr lang="en-US" dirty="0" err="1">
                <a:highlight>
                  <a:srgbClr val="FFFF00"/>
                </a:highlight>
              </a:rPr>
              <a:t>su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solicitud</a:t>
            </a:r>
            <a:r>
              <a:rPr lang="en-US" dirty="0">
                <a:highlight>
                  <a:srgbClr val="FFFF00"/>
                </a:highlight>
              </a:rPr>
              <a:t> NO se </a:t>
            </a:r>
            <a:r>
              <a:rPr lang="en-US" dirty="0" err="1">
                <a:highlight>
                  <a:srgbClr val="FFFF00"/>
                </a:highlight>
              </a:rPr>
              <a:t>enviará</a:t>
            </a:r>
            <a:r>
              <a:rPr lang="en-US" dirty="0">
                <a:highlight>
                  <a:srgbClr val="FFFF00"/>
                </a:highlight>
              </a:rPr>
              <a:t> y no </a:t>
            </a:r>
            <a:r>
              <a:rPr lang="en-US" dirty="0" err="1">
                <a:highlight>
                  <a:srgbClr val="FFFF00"/>
                </a:highlight>
              </a:rPr>
              <a:t>será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 err="1">
                <a:highlight>
                  <a:srgbClr val="FFFF00"/>
                </a:highlight>
              </a:rPr>
              <a:t>revisada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289685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052F4-45DC-EF4A-01EF-F7413142A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>
            <a:extLst>
              <a:ext uri="{FF2B5EF4-FFF2-40B4-BE49-F238E27FC236}">
                <a16:creationId xmlns:a16="http://schemas.microsoft.com/office/drawing/2014/main" id="{95D85264-7026-E8FD-D182-FAAC55BDB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226" y="5029057"/>
            <a:ext cx="4427838" cy="14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83D05A-CD55-D5AA-3D08-C047738EA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226" y="786809"/>
            <a:ext cx="10825611" cy="572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846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0" name="Rectangle 1029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4" name="Rectangle 1033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6" name="Rectangle 1035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E9154-11AB-0C99-9ECE-5C834D261202}"/>
              </a:ext>
            </a:extLst>
          </p:cNvPr>
          <p:cNvSpPr txBox="1"/>
          <p:nvPr/>
        </p:nvSpPr>
        <p:spPr>
          <a:xfrm>
            <a:off x="518779" y="338932"/>
            <a:ext cx="7091300" cy="8985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s-ES" sz="28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Ejemplo de correo de confirmación de recepción de solicitud de PreK de la Ciudad de Miami Beach</a:t>
            </a:r>
            <a:endParaRPr lang="en-US" sz="28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4BF41F01-9791-E7F5-D9D2-F8D2A8BED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5748" y="2884852"/>
            <a:ext cx="5131088" cy="171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E96F0A-61DE-E7A1-58E6-8AC9604F16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5165" y="2217815"/>
            <a:ext cx="4075795" cy="399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3840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07B0D4-AD82-4BE0-03EC-300886CF8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3" name="Rectangle 104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110E0B-8D9E-2237-00B3-5F9A8CBF9F13}"/>
              </a:ext>
            </a:extLst>
          </p:cNvPr>
          <p:cNvSpPr txBox="1"/>
          <p:nvPr/>
        </p:nvSpPr>
        <p:spPr>
          <a:xfrm>
            <a:off x="699713" y="248038"/>
            <a:ext cx="7063721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s-E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Para ver su solicitud, haga clic en Ver solicitudes.</a:t>
            </a:r>
            <a:endParaRPr lang="en-US" sz="3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3E85D6-0AE9-E01A-5121-70B1D3A47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25" y="2833067"/>
            <a:ext cx="11327549" cy="271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22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EC633E67-3E29-6CD9-7B80-D2A29B23E9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2296196"/>
              </p:ext>
            </p:extLst>
          </p:nvPr>
        </p:nvGraphicFramePr>
        <p:xfrm>
          <a:off x="0" y="400659"/>
          <a:ext cx="12198959" cy="4621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5108FA9-6BFF-CBE1-4A4E-339D92F5F4D4}"/>
              </a:ext>
            </a:extLst>
          </p:cNvPr>
          <p:cNvSpPr txBox="1"/>
          <p:nvPr/>
        </p:nvSpPr>
        <p:spPr>
          <a:xfrm>
            <a:off x="619886" y="3144528"/>
            <a:ext cx="3543417" cy="39703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Programación de sesiones informativas para proveedores de prekínder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Inscripción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abierta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para 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proveedores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www.miamibeachfl.gov/prek 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Programación de sesiones informativas para las familias de Miami Beach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Sesión de capacitación sobre facturación para proveedores: </a:t>
            </a:r>
            <a:r>
              <a:rPr lang="es-ES" sz="1400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1 de septiembre y 1 de octubre</a:t>
            </a: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s-E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Aplicación para el programa de becas abre a partir del </a:t>
            </a:r>
            <a:r>
              <a:rPr lang="es-E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10 de septiembre de 2026</a:t>
            </a:r>
            <a:r>
              <a:rPr lang="es-E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en www.miamibeachfl.gov/prek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C7FFFC-1DC9-B5ED-3790-7845438626B2}"/>
              </a:ext>
            </a:extLst>
          </p:cNvPr>
          <p:cNvCxnSpPr>
            <a:cxnSpLocks/>
          </p:cNvCxnSpPr>
          <p:nvPr/>
        </p:nvCxnSpPr>
        <p:spPr>
          <a:xfrm>
            <a:off x="6227146" y="3517822"/>
            <a:ext cx="13538" cy="2533093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230C70-031B-D8CA-7D2D-1482EB68103E}"/>
              </a:ext>
            </a:extLst>
          </p:cNvPr>
          <p:cNvCxnSpPr>
            <a:cxnSpLocks/>
          </p:cNvCxnSpPr>
          <p:nvPr/>
        </p:nvCxnSpPr>
        <p:spPr>
          <a:xfrm>
            <a:off x="4085509" y="228600"/>
            <a:ext cx="0" cy="1823016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706E5F-E169-24D2-1E80-0F0272F80647}"/>
              </a:ext>
            </a:extLst>
          </p:cNvPr>
          <p:cNvCxnSpPr>
            <a:cxnSpLocks/>
          </p:cNvCxnSpPr>
          <p:nvPr/>
        </p:nvCxnSpPr>
        <p:spPr>
          <a:xfrm>
            <a:off x="9144770" y="228600"/>
            <a:ext cx="0" cy="1823016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D0B42E1C-FA70-D824-B0BD-0130FE300132}"/>
              </a:ext>
            </a:extLst>
          </p:cNvPr>
          <p:cNvSpPr txBox="1"/>
          <p:nvPr/>
        </p:nvSpPr>
        <p:spPr>
          <a:xfrm>
            <a:off x="4215076" y="171911"/>
            <a:ext cx="2879079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s-E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Último día para presentar solicitudes de becas: </a:t>
            </a:r>
            <a:r>
              <a:rPr lang="es-E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30 de noviembre de 2026</a:t>
            </a: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www.miamibeachfl.gov/prek</a:t>
            </a: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US" sz="1400" b="1" dirty="0" err="1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Sorteo</a:t>
            </a:r>
            <a:r>
              <a:rPr lang="en-US" sz="1400" b="1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: </a:t>
            </a:r>
            <a:r>
              <a:rPr lang="en-US" sz="1400" b="1" u="sng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4 de </a:t>
            </a:r>
            <a:r>
              <a:rPr lang="en-US" sz="1400" b="1" u="sng" dirty="0" err="1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diciembre</a:t>
            </a:r>
            <a:r>
              <a:rPr lang="en-US" sz="1400" b="1" u="sng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de 2026</a:t>
            </a: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475E2F-3980-5A65-3DBC-10208257C1BD}"/>
              </a:ext>
            </a:extLst>
          </p:cNvPr>
          <p:cNvSpPr txBox="1"/>
          <p:nvPr/>
        </p:nvSpPr>
        <p:spPr>
          <a:xfrm>
            <a:off x="9241680" y="578416"/>
            <a:ext cx="2749299" cy="11233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Fecha límite para la entrega a la ciudad de la carta de confirmación firmada por la familia y el proveedor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19849A0-9668-02DB-FE13-F317035B0C89}"/>
              </a:ext>
            </a:extLst>
          </p:cNvPr>
          <p:cNvCxnSpPr>
            <a:cxnSpLocks/>
          </p:cNvCxnSpPr>
          <p:nvPr/>
        </p:nvCxnSpPr>
        <p:spPr>
          <a:xfrm>
            <a:off x="619886" y="3517822"/>
            <a:ext cx="0" cy="2312431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25FA625-97ED-72EF-5D24-1920E2FB8189}"/>
              </a:ext>
            </a:extLst>
          </p:cNvPr>
          <p:cNvSpPr txBox="1"/>
          <p:nvPr/>
        </p:nvSpPr>
        <p:spPr>
          <a:xfrm>
            <a:off x="6403612" y="3444240"/>
            <a:ext cx="24425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Sesión informativa sobre la inscripción de estudiantes beneficiados para proveedores: </a:t>
            </a:r>
            <a:r>
              <a:rPr lang="es-E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11 de diciembre de 2026</a:t>
            </a:r>
          </a:p>
          <a:p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Notificación a las familias y anuncio público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s-ES" sz="1400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Notificación a proveedores: MB familias elegibles y ganadores del sorteo</a:t>
            </a:r>
            <a:endParaRPr lang="en-US" sz="1400" dirty="0">
              <a:solidFill>
                <a:srgbClr val="4472C4">
                  <a:lumMod val="75000"/>
                </a:srgb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5B4518F-0D70-81DD-11F4-2D943B8CEF3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334016" y="6038903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7591282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26328" y="586060"/>
            <a:ext cx="5760719" cy="1325562"/>
          </a:xfrm>
        </p:spPr>
        <p:txBody>
          <a:bodyPr>
            <a:normAutofit/>
          </a:bodyPr>
          <a:lstStyle/>
          <a:p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Proceso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 la </a:t>
            </a:r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lotería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25236" y="1665768"/>
            <a:ext cx="10350036" cy="473366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Los fondos para el programa son limitados.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todas las personas en la lista de espera serán contactadas.</a:t>
            </a:r>
            <a:b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El personal contactará a los solicitantes en el orden que sean seleccionados por medio de una lotería computarizada que establecerá el orden numérico en que serán contactados hasta que los fondos se agoten    </a:t>
            </a:r>
            <a:b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Los resultados de la lotería se publicarán en el sitio de web de la Ciudad, incluyendo  nombre del padre/madre/ tutor legal, número de confirmación, y número de lotería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266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06589" y="658403"/>
            <a:ext cx="5760719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Pago al </a:t>
            </a:r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Proveedor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64419" y="1696229"/>
            <a:ext cx="10554185" cy="473366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 le pagará a los Proveedores a su tasa de pago normal o $6.66 por hora, o lo que sea menos, hasta 2.5 horas por día por 180 días, a no exceder $3000 por cada año escolar correspondiente a cada menor participante. 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Cualquier rebaja basada en nivel de ingreso u otra oferta ofrecida por el Proveedor disminuirá la cantidad adeudada por la Ciudad.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s-E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 el costo de la matrícula del Proveedor excede la tasa máxima de $6.66 por hora aprobada por CMB, el padre/madre/tutor legal se compromete a pagar cualquier cantidad  adicional al proveedor.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5653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in front of a fence&#10;&#10;Description automatically generated">
            <a:extLst>
              <a:ext uri="{FF2B5EF4-FFF2-40B4-BE49-F238E27FC236}">
                <a16:creationId xmlns:a16="http://schemas.microsoft.com/office/drawing/2014/main" id="{C9C10CE1-AC3D-4861-90F0-E4738D053C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64" y="0"/>
            <a:ext cx="12246864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CFED13-36B4-4008-AD98-F47E7D22DA59}"/>
              </a:ext>
            </a:extLst>
          </p:cNvPr>
          <p:cNvSpPr/>
          <p:nvPr/>
        </p:nvSpPr>
        <p:spPr>
          <a:xfrm>
            <a:off x="1127960" y="1557408"/>
            <a:ext cx="988121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Para </a:t>
            </a:r>
            <a:r>
              <a:rPr lang="en-US" sz="4400" b="1" dirty="0" err="1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aplicar</a:t>
            </a:r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: </a:t>
            </a:r>
            <a:r>
              <a:rPr lang="en-US" sz="4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www.miamibeachfl.gov/prek</a:t>
            </a:r>
          </a:p>
          <a:p>
            <a:pPr algn="ctr"/>
            <a:r>
              <a:rPr lang="en-US" sz="4400" b="1" dirty="0" err="1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Envíenos</a:t>
            </a:r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un </a:t>
            </a:r>
            <a:r>
              <a:rPr lang="en-US" sz="4400" b="1" dirty="0" err="1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correo</a:t>
            </a:r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</a:t>
            </a:r>
            <a:r>
              <a:rPr lang="en-US" sz="4400" b="1" dirty="0" err="1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electrónico</a:t>
            </a:r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a: </a:t>
            </a:r>
            <a:r>
              <a:rPr lang="en-US" sz="4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education@miamibeachfl.gov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884E3BE-5057-42D0-AFEE-C04B4A30C868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2712A701-82DD-474D-9F59-351669676851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4405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E9DDF-0C1F-4517-B643-4BA6008936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42651" y="2209762"/>
            <a:ext cx="510669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Preguntas</a:t>
            </a:r>
            <a:r>
              <a:rPr lang="en-US" sz="72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 y </a:t>
            </a:r>
            <a:r>
              <a:rPr lang="en-US" sz="72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Respuestas</a:t>
            </a:r>
            <a:endParaRPr lang="en-US" sz="72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2AF41C-71C2-4D76-8309-500276F038C2}"/>
              </a:ext>
            </a:extLst>
          </p:cNvPr>
          <p:cNvSpPr/>
          <p:nvPr/>
        </p:nvSpPr>
        <p:spPr>
          <a:xfrm>
            <a:off x="0" y="6176356"/>
            <a:ext cx="12192000" cy="722273"/>
          </a:xfrm>
          <a:prstGeom prst="rect">
            <a:avLst/>
          </a:prstGeom>
          <a:solidFill>
            <a:srgbClr val="ACD1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ok Antiqu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69BBBA-58C2-455B-A126-D2772060F751}"/>
              </a:ext>
            </a:extLst>
          </p:cNvPr>
          <p:cNvSpPr txBox="1"/>
          <p:nvPr/>
        </p:nvSpPr>
        <p:spPr>
          <a:xfrm>
            <a:off x="73195" y="6368215"/>
            <a:ext cx="47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00">
                <a:solidFill>
                  <a:srgbClr val="3576B2"/>
                </a:solidFill>
                <a:latin typeface="Futura Std Book" panose="020B05020202040203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Education and Performance Initiative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E59B47-CA5E-91AF-2429-35EAEB1F2F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066713" y="6112601"/>
            <a:ext cx="2052092" cy="745399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96019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21E1A098E79343845533E272081A49" ma:contentTypeVersion="11" ma:contentTypeDescription="Create a new document." ma:contentTypeScope="" ma:versionID="89b4135a52e3b9b809bb42e1a529259d">
  <xsd:schema xmlns:xsd="http://www.w3.org/2001/XMLSchema" xmlns:xs="http://www.w3.org/2001/XMLSchema" xmlns:p="http://schemas.microsoft.com/office/2006/metadata/properties" xmlns:ns3="4a0cab04-da1a-4c1a-9b6d-dfb4ba6e6ad8" xmlns:ns4="8140dac8-9186-45b2-b6a3-370fc8589def" targetNamespace="http://schemas.microsoft.com/office/2006/metadata/properties" ma:root="true" ma:fieldsID="66b7677ca1571e75f9352931ec9c9417" ns3:_="" ns4:_="">
    <xsd:import namespace="4a0cab04-da1a-4c1a-9b6d-dfb4ba6e6ad8"/>
    <xsd:import namespace="8140dac8-9186-45b2-b6a3-370fc8589de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0cab04-da1a-4c1a-9b6d-dfb4ba6e6a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40dac8-9186-45b2-b6a3-370fc8589d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0C443B-6EAE-411D-AB2C-AE3C1B3CFB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0cab04-da1a-4c1a-9b6d-dfb4ba6e6ad8"/>
    <ds:schemaRef ds:uri="8140dac8-9186-45b2-b6a3-370fc8589d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4241BB-86B3-46B3-BF2F-8397B27ECCDD}">
  <ds:schemaRefs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a0cab04-da1a-4c1a-9b6d-dfb4ba6e6ad8"/>
    <ds:schemaRef ds:uri="http://schemas.microsoft.com/office/2006/documentManagement/types"/>
    <ds:schemaRef ds:uri="http://www.w3.org/XML/1998/namespace"/>
    <ds:schemaRef ds:uri="8140dac8-9186-45b2-b6a3-370fc8589def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1443B42-944E-45FD-A3F9-CD38A1BAAA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2172</TotalTime>
  <Words>1386</Words>
  <Application>Microsoft Office PowerPoint</Application>
  <PresentationFormat>Widescreen</PresentationFormat>
  <Paragraphs>127</Paragraphs>
  <Slides>31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Abadi</vt:lpstr>
      <vt:lpstr>Abadi Extra Light</vt:lpstr>
      <vt:lpstr>Arial</vt:lpstr>
      <vt:lpstr>Avenir Black</vt:lpstr>
      <vt:lpstr>Book Antiqua</vt:lpstr>
      <vt:lpstr>Calibri</vt:lpstr>
      <vt:lpstr>Calibri Light</vt:lpstr>
      <vt:lpstr>Segoe UI Web (West European)</vt:lpstr>
      <vt:lpstr>Wingdings</vt:lpstr>
      <vt:lpstr>Office Theme</vt:lpstr>
      <vt:lpstr>PowerPoint Presentation</vt:lpstr>
      <vt:lpstr>PowerPoint Presentation</vt:lpstr>
      <vt:lpstr>PowerPoint Presentation</vt:lpstr>
      <vt:lpstr>        Propósito de la Sesión Informativa</vt:lpstr>
      <vt:lpstr>Descripción General</vt:lpstr>
      <vt:lpstr>Elegibilidad de los Participantes</vt:lpstr>
      <vt:lpstr>Constancia de Residencia en Miami Beach:</vt:lpstr>
      <vt:lpstr>Comprobante de la edad del Menor</vt:lpstr>
      <vt:lpstr>Solicitud de Participante: Proceso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Proceso de la lotería</vt:lpstr>
      <vt:lpstr>Pago al Proveedor</vt:lpstr>
      <vt:lpstr>PowerPoint Presentation</vt:lpstr>
      <vt:lpstr>Preguntas y Respuestas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Ramos Perez, Manuel</dc:creator>
  <cp:lastModifiedBy>Brown, Maggie</cp:lastModifiedBy>
  <cp:revision>76</cp:revision>
  <dcterms:created xsi:type="dcterms:W3CDTF">2020-10-22T14:58:10Z</dcterms:created>
  <dcterms:modified xsi:type="dcterms:W3CDTF">2026-09-09T19:53:24Z</dcterms:modified>
</cp:coreProperties>
</file>