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1177" r:id="rId5"/>
    <p:sldId id="1166" r:id="rId6"/>
    <p:sldId id="1169" r:id="rId7"/>
    <p:sldId id="1179" r:id="rId8"/>
    <p:sldId id="1210" r:id="rId9"/>
    <p:sldId id="1180" r:id="rId10"/>
    <p:sldId id="1209" r:id="rId11"/>
    <p:sldId id="1182" r:id="rId12"/>
    <p:sldId id="1200" r:id="rId13"/>
    <p:sldId id="1201" r:id="rId14"/>
    <p:sldId id="1203" r:id="rId15"/>
    <p:sldId id="1204" r:id="rId16"/>
    <p:sldId id="1197" r:id="rId17"/>
    <p:sldId id="1205" r:id="rId18"/>
    <p:sldId id="1211" r:id="rId19"/>
    <p:sldId id="1196" r:id="rId20"/>
    <p:sldId id="1208" r:id="rId21"/>
    <p:sldId id="105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to, Ines" initials="MI" lastIdx="5" clrIdx="0">
    <p:extLst>
      <p:ext uri="{19B8F6BF-5375-455C-9EA6-DF929625EA0E}">
        <p15:presenceInfo xmlns:p15="http://schemas.microsoft.com/office/powerpoint/2012/main" userId="S::inesmato@miamibeachfl.gov::e3199610-24e5-44cf-b343-27fc5b3777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01" autoAdjust="0"/>
    <p:restoredTop sz="94660"/>
  </p:normalViewPr>
  <p:slideViewPr>
    <p:cSldViewPr snapToGrid="0">
      <p:cViewPr>
        <p:scale>
          <a:sx n="94" d="100"/>
          <a:sy n="94" d="100"/>
        </p:scale>
        <p:origin x="1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21A2B-EEC6-42C9-A5AE-F07DB2F8B47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DE6C777-C097-4B95-A4C3-F1B2914F9D81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1. City of Miami Beach Pre-Kindergarten Program Overview </a:t>
          </a:r>
        </a:p>
      </dgm:t>
    </dgm:pt>
    <dgm:pt modelId="{DD009F7A-D1D1-456F-AE2B-F5915BD7985D}" type="parTrans" cxnId="{92BE2EA1-0FB3-4D71-BDE8-45E624F92472}">
      <dgm:prSet/>
      <dgm:spPr/>
      <dgm:t>
        <a:bodyPr/>
        <a:lstStyle/>
        <a:p>
          <a:endParaRPr lang="en-US" sz="2000"/>
        </a:p>
      </dgm:t>
    </dgm:pt>
    <dgm:pt modelId="{6FBB3F43-9C95-4A56-86DA-D2165F4CD5FF}" type="sibTrans" cxnId="{92BE2EA1-0FB3-4D71-BDE8-45E624F92472}">
      <dgm:prSet/>
      <dgm:spPr/>
      <dgm:t>
        <a:bodyPr/>
        <a:lstStyle/>
        <a:p>
          <a:endParaRPr lang="en-US" sz="2000"/>
        </a:p>
      </dgm:t>
    </dgm:pt>
    <dgm:pt modelId="{9347C676-F7F3-491C-961B-3BA48D0DC66E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2.</a:t>
          </a:r>
          <a:r>
            <a:rPr lang="en-US" sz="2400" b="1" baseline="0" dirty="0">
              <a:latin typeface="Abadi" panose="020B0604020104020204" pitchFamily="34" charset="0"/>
            </a:rPr>
            <a:t> Provider Application Process (2027-2028) </a:t>
          </a:r>
          <a:endParaRPr lang="en-US" sz="2400" b="1" dirty="0">
            <a:latin typeface="Abadi" panose="020B0604020104020204" pitchFamily="34" charset="0"/>
          </a:endParaRPr>
        </a:p>
      </dgm:t>
    </dgm:pt>
    <dgm:pt modelId="{E8BE7E77-B5A6-444A-9EE6-42EBED300FFF}" type="parTrans" cxnId="{4540FB1F-0762-4A58-BF82-60711C7E9458}">
      <dgm:prSet/>
      <dgm:spPr/>
      <dgm:t>
        <a:bodyPr/>
        <a:lstStyle/>
        <a:p>
          <a:endParaRPr lang="en-US" sz="2000"/>
        </a:p>
      </dgm:t>
    </dgm:pt>
    <dgm:pt modelId="{94A38175-830A-42EF-B889-74BDA2F6918D}" type="sibTrans" cxnId="{4540FB1F-0762-4A58-BF82-60711C7E9458}">
      <dgm:prSet/>
      <dgm:spPr/>
      <dgm:t>
        <a:bodyPr/>
        <a:lstStyle/>
        <a:p>
          <a:endParaRPr lang="en-US" sz="2000"/>
        </a:p>
      </dgm:t>
    </dgm:pt>
    <dgm:pt modelId="{A9B25037-2639-4C74-A764-36620AAFAF40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3. Discuss next steps</a:t>
          </a:r>
        </a:p>
      </dgm:t>
    </dgm:pt>
    <dgm:pt modelId="{59F02AC9-323F-4392-B5D7-50BDBCEB8857}" type="parTrans" cxnId="{03D24997-13BF-4DBE-A0F1-FEB081EE5543}">
      <dgm:prSet/>
      <dgm:spPr/>
      <dgm:t>
        <a:bodyPr/>
        <a:lstStyle/>
        <a:p>
          <a:endParaRPr lang="en-US" sz="2000"/>
        </a:p>
      </dgm:t>
    </dgm:pt>
    <dgm:pt modelId="{899506D9-E601-4505-B91B-AD1E0DFFA540}" type="sibTrans" cxnId="{03D24997-13BF-4DBE-A0F1-FEB081EE5543}">
      <dgm:prSet/>
      <dgm:spPr/>
      <dgm:t>
        <a:bodyPr/>
        <a:lstStyle/>
        <a:p>
          <a:endParaRPr lang="en-US" sz="2000"/>
        </a:p>
      </dgm:t>
    </dgm:pt>
    <dgm:pt modelId="{26AFBFF8-6499-48ED-8C7D-F9470509E538}" type="pres">
      <dgm:prSet presAssocID="{31121A2B-EEC6-42C9-A5AE-F07DB2F8B479}" presName="linear" presStyleCnt="0">
        <dgm:presLayoutVars>
          <dgm:animLvl val="lvl"/>
          <dgm:resizeHandles val="exact"/>
        </dgm:presLayoutVars>
      </dgm:prSet>
      <dgm:spPr/>
    </dgm:pt>
    <dgm:pt modelId="{EB3E04D3-4B3D-4985-9C68-F877FA3D3B5B}" type="pres">
      <dgm:prSet presAssocID="{2DE6C777-C097-4B95-A4C3-F1B2914F9D8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D74E021-9C3D-4A0F-81F3-4B0E85F7AF79}" type="pres">
      <dgm:prSet presAssocID="{6FBB3F43-9C95-4A56-86DA-D2165F4CD5FF}" presName="spacer" presStyleCnt="0"/>
      <dgm:spPr/>
    </dgm:pt>
    <dgm:pt modelId="{52D0D718-72AE-42D4-84FE-2A38F9B491C2}" type="pres">
      <dgm:prSet presAssocID="{9347C676-F7F3-491C-961B-3BA48D0DC66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0F30026-4578-40C8-8669-7E0D25B0F797}" type="pres">
      <dgm:prSet presAssocID="{94A38175-830A-42EF-B889-74BDA2F6918D}" presName="spacer" presStyleCnt="0"/>
      <dgm:spPr/>
    </dgm:pt>
    <dgm:pt modelId="{6F5798FE-4B7D-417E-AE02-FCFABC2AD858}" type="pres">
      <dgm:prSet presAssocID="{A9B25037-2639-4C74-A764-36620AAFAF4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540FB1F-0762-4A58-BF82-60711C7E9458}" srcId="{31121A2B-EEC6-42C9-A5AE-F07DB2F8B479}" destId="{9347C676-F7F3-491C-961B-3BA48D0DC66E}" srcOrd="1" destOrd="0" parTransId="{E8BE7E77-B5A6-444A-9EE6-42EBED300FFF}" sibTransId="{94A38175-830A-42EF-B889-74BDA2F6918D}"/>
    <dgm:cxn modelId="{787A0A25-368C-41D5-BF88-4337935AB115}" type="presOf" srcId="{31121A2B-EEC6-42C9-A5AE-F07DB2F8B479}" destId="{26AFBFF8-6499-48ED-8C7D-F9470509E538}" srcOrd="0" destOrd="0" presId="urn:microsoft.com/office/officeart/2005/8/layout/vList2"/>
    <dgm:cxn modelId="{96AD1834-2671-43F9-B519-F4B22DB3B5E0}" type="presOf" srcId="{9347C676-F7F3-491C-961B-3BA48D0DC66E}" destId="{52D0D718-72AE-42D4-84FE-2A38F9B491C2}" srcOrd="0" destOrd="0" presId="urn:microsoft.com/office/officeart/2005/8/layout/vList2"/>
    <dgm:cxn modelId="{03D24997-13BF-4DBE-A0F1-FEB081EE5543}" srcId="{31121A2B-EEC6-42C9-A5AE-F07DB2F8B479}" destId="{A9B25037-2639-4C74-A764-36620AAFAF40}" srcOrd="2" destOrd="0" parTransId="{59F02AC9-323F-4392-B5D7-50BDBCEB8857}" sibTransId="{899506D9-E601-4505-B91B-AD1E0DFFA540}"/>
    <dgm:cxn modelId="{92BE2EA1-0FB3-4D71-BDE8-45E624F92472}" srcId="{31121A2B-EEC6-42C9-A5AE-F07DB2F8B479}" destId="{2DE6C777-C097-4B95-A4C3-F1B2914F9D81}" srcOrd="0" destOrd="0" parTransId="{DD009F7A-D1D1-456F-AE2B-F5915BD7985D}" sibTransId="{6FBB3F43-9C95-4A56-86DA-D2165F4CD5FF}"/>
    <dgm:cxn modelId="{6B4834A6-F880-41EB-9572-7E9B10B9DDA2}" type="presOf" srcId="{A9B25037-2639-4C74-A764-36620AAFAF40}" destId="{6F5798FE-4B7D-417E-AE02-FCFABC2AD858}" srcOrd="0" destOrd="0" presId="urn:microsoft.com/office/officeart/2005/8/layout/vList2"/>
    <dgm:cxn modelId="{148CF3F1-A1F1-4A36-B093-6079DD535F7A}" type="presOf" srcId="{2DE6C777-C097-4B95-A4C3-F1B2914F9D81}" destId="{EB3E04D3-4B3D-4985-9C68-F877FA3D3B5B}" srcOrd="0" destOrd="0" presId="urn:microsoft.com/office/officeart/2005/8/layout/vList2"/>
    <dgm:cxn modelId="{03B4FB4F-A8C4-4AE9-A221-89E5116DCD8D}" type="presParOf" srcId="{26AFBFF8-6499-48ED-8C7D-F9470509E538}" destId="{EB3E04D3-4B3D-4985-9C68-F877FA3D3B5B}" srcOrd="0" destOrd="0" presId="urn:microsoft.com/office/officeart/2005/8/layout/vList2"/>
    <dgm:cxn modelId="{21DF8CDB-4754-4AFA-A341-E12B1E369794}" type="presParOf" srcId="{26AFBFF8-6499-48ED-8C7D-F9470509E538}" destId="{5D74E021-9C3D-4A0F-81F3-4B0E85F7AF79}" srcOrd="1" destOrd="0" presId="urn:microsoft.com/office/officeart/2005/8/layout/vList2"/>
    <dgm:cxn modelId="{B8474912-DAC3-430B-8C8F-375C58283C81}" type="presParOf" srcId="{26AFBFF8-6499-48ED-8C7D-F9470509E538}" destId="{52D0D718-72AE-42D4-84FE-2A38F9B491C2}" srcOrd="2" destOrd="0" presId="urn:microsoft.com/office/officeart/2005/8/layout/vList2"/>
    <dgm:cxn modelId="{F3A9E4BE-B409-4E95-ACC7-57643D309317}" type="presParOf" srcId="{26AFBFF8-6499-48ED-8C7D-F9470509E538}" destId="{B0F30026-4578-40C8-8669-7E0D25B0F797}" srcOrd="3" destOrd="0" presId="urn:microsoft.com/office/officeart/2005/8/layout/vList2"/>
    <dgm:cxn modelId="{DBD728A4-3DA0-4B55-848E-6F2BA72BC7F6}" type="presParOf" srcId="{26AFBFF8-6499-48ED-8C7D-F9470509E538}" destId="{6F5798FE-4B7D-417E-AE02-FCFABC2AD85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9E0067-2B60-4C94-9304-CBF83616478F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4C56FEE-93F7-4A54-ADB8-CBAD6DFA7F15}">
      <dgm:prSet phldrT="[Text]" custT="1"/>
      <dgm:spPr>
        <a:solidFill>
          <a:srgbClr val="FEC00F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Dec.2026</a:t>
          </a:r>
        </a:p>
      </dgm:t>
    </dgm:pt>
    <dgm:pt modelId="{78D89A4E-CDFE-4F77-BEC6-5637FE1CA9BD}" type="par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4940DF9C-0553-4442-80A3-3678FF426EE9}" type="sib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57382F6-4BF1-4927-B88C-B5726CBD17B8}">
      <dgm:prSet custT="1"/>
      <dgm:spPr>
        <a:solidFill>
          <a:srgbClr val="511B73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Aug. 2026</a:t>
          </a:r>
          <a:endParaRPr lang="en-US" sz="2400" b="1" dirty="0">
            <a:latin typeface="Abadi" panose="020B0604020104020204" pitchFamily="34" charset="0"/>
          </a:endParaRPr>
        </a:p>
      </dgm:t>
    </dgm:pt>
    <dgm:pt modelId="{CA21F870-3353-40BE-B163-C9977093195E}" type="par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A4537548-AC2D-47BA-A282-7A9492D29C36}" type="sib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CB141B5A-A546-4494-88BE-FD26A1E201ED}">
      <dgm:prSet phldrT="[Text]" custT="1"/>
      <dgm:spPr>
        <a:solidFill>
          <a:srgbClr val="85C441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Jan. 2027</a:t>
          </a:r>
        </a:p>
      </dgm:t>
    </dgm:pt>
    <dgm:pt modelId="{6DA29689-229E-4C46-BF4D-AE3FF8EB4AAE}" type="sib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B417A10-E00F-40CB-8D06-BC0DACB56E2C}" type="par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8AEE9434-5353-4C3A-8B3F-11AF1CE89E4D}" type="pres">
      <dgm:prSet presAssocID="{079E0067-2B60-4C94-9304-CBF83616478F}" presName="Name0" presStyleCnt="0">
        <dgm:presLayoutVars>
          <dgm:dir/>
          <dgm:animLvl val="lvl"/>
          <dgm:resizeHandles val="exact"/>
        </dgm:presLayoutVars>
      </dgm:prSet>
      <dgm:spPr/>
    </dgm:pt>
    <dgm:pt modelId="{D4238457-F4B9-4E09-8DAB-F4E84597934B}" type="pres">
      <dgm:prSet presAssocID="{257382F6-4BF1-4927-B88C-B5726CBD17B8}" presName="parTxOnly" presStyleLbl="node1" presStyleIdx="0" presStyleCnt="3" custScaleY="49908">
        <dgm:presLayoutVars>
          <dgm:chMax val="0"/>
          <dgm:chPref val="0"/>
          <dgm:bulletEnabled val="1"/>
        </dgm:presLayoutVars>
      </dgm:prSet>
      <dgm:spPr/>
    </dgm:pt>
    <dgm:pt modelId="{C3277FCB-0F20-47F9-A926-F4F4D747602B}" type="pres">
      <dgm:prSet presAssocID="{A4537548-AC2D-47BA-A282-7A9492D29C36}" presName="parTxOnlySpace" presStyleCnt="0"/>
      <dgm:spPr/>
    </dgm:pt>
    <dgm:pt modelId="{9D4C6F68-2F5C-456D-84D4-FFCBF1BE30CC}" type="pres">
      <dgm:prSet presAssocID="{84C56FEE-93F7-4A54-ADB8-CBAD6DFA7F15}" presName="parTxOnly" presStyleLbl="node1" presStyleIdx="1" presStyleCnt="3" custScaleY="49921" custLinFactNeighborX="-2409" custLinFactNeighborY="-136">
        <dgm:presLayoutVars>
          <dgm:chMax val="0"/>
          <dgm:chPref val="0"/>
          <dgm:bulletEnabled val="1"/>
        </dgm:presLayoutVars>
      </dgm:prSet>
      <dgm:spPr/>
    </dgm:pt>
    <dgm:pt modelId="{3CBBC478-CD6E-4AA1-A1DF-4DCF0A741583}" type="pres">
      <dgm:prSet presAssocID="{4940DF9C-0553-4442-80A3-3678FF426EE9}" presName="parTxOnlySpace" presStyleCnt="0"/>
      <dgm:spPr/>
    </dgm:pt>
    <dgm:pt modelId="{BDA98A49-9967-4BA6-A8E4-ECB234A232DA}" type="pres">
      <dgm:prSet presAssocID="{CB141B5A-A546-4494-88BE-FD26A1E201ED}" presName="parTxOnly" presStyleLbl="node1" presStyleIdx="2" presStyleCnt="3" custScaleY="50264" custLinFactNeighborX="-6733" custLinFactNeighborY="178">
        <dgm:presLayoutVars>
          <dgm:chMax val="0"/>
          <dgm:chPref val="0"/>
          <dgm:bulletEnabled val="1"/>
        </dgm:presLayoutVars>
      </dgm:prSet>
      <dgm:spPr/>
    </dgm:pt>
  </dgm:ptLst>
  <dgm:cxnLst>
    <dgm:cxn modelId="{2B0A430D-2E7D-4330-8715-53A673A075F2}" type="presOf" srcId="{CB141B5A-A546-4494-88BE-FD26A1E201ED}" destId="{BDA98A49-9967-4BA6-A8E4-ECB234A232DA}" srcOrd="0" destOrd="0" presId="urn:microsoft.com/office/officeart/2005/8/layout/chevron1"/>
    <dgm:cxn modelId="{8AC0142D-60FB-48A7-925C-08663591CD2C}" type="presOf" srcId="{257382F6-4BF1-4927-B88C-B5726CBD17B8}" destId="{D4238457-F4B9-4E09-8DAB-F4E84597934B}" srcOrd="0" destOrd="0" presId="urn:microsoft.com/office/officeart/2005/8/layout/chevron1"/>
    <dgm:cxn modelId="{82F30035-FC91-4F3D-96FD-5411B47B3801}" type="presOf" srcId="{079E0067-2B60-4C94-9304-CBF83616478F}" destId="{8AEE9434-5353-4C3A-8B3F-11AF1CE89E4D}" srcOrd="0" destOrd="0" presId="urn:microsoft.com/office/officeart/2005/8/layout/chevron1"/>
    <dgm:cxn modelId="{07588E3D-9E40-4A30-8099-C3B001A44DD3}" srcId="{079E0067-2B60-4C94-9304-CBF83616478F}" destId="{CB141B5A-A546-4494-88BE-FD26A1E201ED}" srcOrd="2" destOrd="0" parTransId="{2B417A10-E00F-40CB-8D06-BC0DACB56E2C}" sibTransId="{6DA29689-229E-4C46-BF4D-AE3FF8EB4AAE}"/>
    <dgm:cxn modelId="{BEE80C6B-01D3-44EE-8EF1-CF90CD6F67AF}" srcId="{079E0067-2B60-4C94-9304-CBF83616478F}" destId="{257382F6-4BF1-4927-B88C-B5726CBD17B8}" srcOrd="0" destOrd="0" parTransId="{CA21F870-3353-40BE-B163-C9977093195E}" sibTransId="{A4537548-AC2D-47BA-A282-7A9492D29C36}"/>
    <dgm:cxn modelId="{64EC6C91-B6D1-408A-AC0B-CF08252C09B0}" srcId="{079E0067-2B60-4C94-9304-CBF83616478F}" destId="{84C56FEE-93F7-4A54-ADB8-CBAD6DFA7F15}" srcOrd="1" destOrd="0" parTransId="{78D89A4E-CDFE-4F77-BEC6-5637FE1CA9BD}" sibTransId="{4940DF9C-0553-4442-80A3-3678FF426EE9}"/>
    <dgm:cxn modelId="{9C3893F0-4ABE-405C-A138-A82FE19EECCD}" type="presOf" srcId="{84C56FEE-93F7-4A54-ADB8-CBAD6DFA7F15}" destId="{9D4C6F68-2F5C-456D-84D4-FFCBF1BE30CC}" srcOrd="0" destOrd="0" presId="urn:microsoft.com/office/officeart/2005/8/layout/chevron1"/>
    <dgm:cxn modelId="{A07D48A9-6933-44E6-85A0-2B8EF56B0D69}" type="presParOf" srcId="{8AEE9434-5353-4C3A-8B3F-11AF1CE89E4D}" destId="{D4238457-F4B9-4E09-8DAB-F4E84597934B}" srcOrd="0" destOrd="0" presId="urn:microsoft.com/office/officeart/2005/8/layout/chevron1"/>
    <dgm:cxn modelId="{C76ED598-A624-4D17-890E-366D2AA63CF3}" type="presParOf" srcId="{8AEE9434-5353-4C3A-8B3F-11AF1CE89E4D}" destId="{C3277FCB-0F20-47F9-A926-F4F4D747602B}" srcOrd="1" destOrd="0" presId="urn:microsoft.com/office/officeart/2005/8/layout/chevron1"/>
    <dgm:cxn modelId="{A36F1015-3B7F-401E-AD17-11FE66E4FFB7}" type="presParOf" srcId="{8AEE9434-5353-4C3A-8B3F-11AF1CE89E4D}" destId="{9D4C6F68-2F5C-456D-84D4-FFCBF1BE30CC}" srcOrd="2" destOrd="0" presId="urn:microsoft.com/office/officeart/2005/8/layout/chevron1"/>
    <dgm:cxn modelId="{759410B1-831F-454D-8CE7-91F0A8FF4707}" type="presParOf" srcId="{8AEE9434-5353-4C3A-8B3F-11AF1CE89E4D}" destId="{3CBBC478-CD6E-4AA1-A1DF-4DCF0A741583}" srcOrd="3" destOrd="0" presId="urn:microsoft.com/office/officeart/2005/8/layout/chevron1"/>
    <dgm:cxn modelId="{6D0B8000-2D89-45DF-AC3F-9721860A91C0}" type="presParOf" srcId="{8AEE9434-5353-4C3A-8B3F-11AF1CE89E4D}" destId="{BDA98A49-9967-4BA6-A8E4-ECB234A232DA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E04D3-4B3D-4985-9C68-F877FA3D3B5B}">
      <dsp:nvSpPr>
        <dsp:cNvPr id="0" name=""/>
        <dsp:cNvSpPr/>
      </dsp:nvSpPr>
      <dsp:spPr>
        <a:xfrm>
          <a:off x="0" y="268735"/>
          <a:ext cx="10419945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1. City of Miami Beach Pre-Kindergarten Program Overview </a:t>
          </a:r>
        </a:p>
      </dsp:txBody>
      <dsp:txXfrm>
        <a:off x="59399" y="328134"/>
        <a:ext cx="10301147" cy="1098002"/>
      </dsp:txXfrm>
    </dsp:sp>
    <dsp:sp modelId="{52D0D718-72AE-42D4-84FE-2A38F9B491C2}">
      <dsp:nvSpPr>
        <dsp:cNvPr id="0" name=""/>
        <dsp:cNvSpPr/>
      </dsp:nvSpPr>
      <dsp:spPr>
        <a:xfrm>
          <a:off x="0" y="1672736"/>
          <a:ext cx="10419945" cy="12168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2.</a:t>
          </a:r>
          <a:r>
            <a:rPr lang="en-US" sz="2400" b="1" kern="1200" baseline="0" dirty="0">
              <a:latin typeface="Abadi" panose="020B0604020104020204" pitchFamily="34" charset="0"/>
            </a:rPr>
            <a:t> Provider Application Process (2027-2028) 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59399" y="1732135"/>
        <a:ext cx="10301147" cy="1098002"/>
      </dsp:txXfrm>
    </dsp:sp>
    <dsp:sp modelId="{6F5798FE-4B7D-417E-AE02-FCFABC2AD858}">
      <dsp:nvSpPr>
        <dsp:cNvPr id="0" name=""/>
        <dsp:cNvSpPr/>
      </dsp:nvSpPr>
      <dsp:spPr>
        <a:xfrm>
          <a:off x="0" y="3076736"/>
          <a:ext cx="10419945" cy="12168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3. Discuss next steps</a:t>
          </a:r>
        </a:p>
      </dsp:txBody>
      <dsp:txXfrm>
        <a:off x="59399" y="3136135"/>
        <a:ext cx="10301147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38457-F4B9-4E09-8DAB-F4E84597934B}">
      <dsp:nvSpPr>
        <dsp:cNvPr id="0" name=""/>
        <dsp:cNvSpPr/>
      </dsp:nvSpPr>
      <dsp:spPr>
        <a:xfrm>
          <a:off x="3573" y="1876032"/>
          <a:ext cx="4354218" cy="869241"/>
        </a:xfrm>
        <a:prstGeom prst="chevron">
          <a:avLst/>
        </a:prstGeom>
        <a:solidFill>
          <a:srgbClr val="511B7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Aug. 2026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438194" y="1876032"/>
        <a:ext cx="3484977" cy="869241"/>
      </dsp:txXfrm>
    </dsp:sp>
    <dsp:sp modelId="{9D4C6F68-2F5C-456D-84D4-FFCBF1BE30CC}">
      <dsp:nvSpPr>
        <dsp:cNvPr id="0" name=""/>
        <dsp:cNvSpPr/>
      </dsp:nvSpPr>
      <dsp:spPr>
        <a:xfrm>
          <a:off x="3911881" y="1873550"/>
          <a:ext cx="4354218" cy="869467"/>
        </a:xfrm>
        <a:prstGeom prst="chevron">
          <a:avLst/>
        </a:prstGeom>
        <a:solidFill>
          <a:srgbClr val="FEC00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Dec.2026</a:t>
          </a:r>
        </a:p>
      </dsp:txBody>
      <dsp:txXfrm>
        <a:off x="4346615" y="1873550"/>
        <a:ext cx="3484751" cy="869467"/>
      </dsp:txXfrm>
    </dsp:sp>
    <dsp:sp modelId="{BDA98A49-9967-4BA6-A8E4-ECB234A232DA}">
      <dsp:nvSpPr>
        <dsp:cNvPr id="0" name=""/>
        <dsp:cNvSpPr/>
      </dsp:nvSpPr>
      <dsp:spPr>
        <a:xfrm>
          <a:off x="7811849" y="1876032"/>
          <a:ext cx="4354218" cy="875441"/>
        </a:xfrm>
        <a:prstGeom prst="chevron">
          <a:avLst/>
        </a:prstGeom>
        <a:solidFill>
          <a:srgbClr val="85C4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Jan. 2027</a:t>
          </a:r>
        </a:p>
      </dsp:txBody>
      <dsp:txXfrm>
        <a:off x="8249570" y="1876032"/>
        <a:ext cx="3478777" cy="875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E1DC2-8A83-4D96-B984-7E88C276A27C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9CC6D-EA54-4E65-97FE-431E7C4E0C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46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258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32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947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372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82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16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322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957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24963-FFD6-4021-B684-3600962804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5015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49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357E-6D1E-4F47-B396-631C5C4B4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33E74-D591-49E0-902F-3BB68983A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095BF-F463-4019-B7EA-2A0CE9C62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14317-7024-4A81-9CD9-596E7A37B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52B47-9ECE-4664-8C10-389C2ADC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1E780-57B3-4392-A959-D16F8B2EA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D7EAD-DEFA-4FAB-A9FF-943E903A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3E00B-23F2-45F0-9630-DE62B38F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52140-2CAF-44C8-B2AA-2E2CED1B1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A4766-C44C-4333-AA7D-442740355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91D4B-CDCB-4437-AE15-BBFCC4ADA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845C6-2F91-4C37-A751-F1596B3B6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41AA4-EF05-4359-9D43-1DCA3F767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337DB-B56C-49BE-A554-88906041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4D940-21E5-4660-9169-EA7B6A405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59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0838D-6A51-4ED7-813C-7D211E398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C37FF-419B-4CA3-BA7E-92F13EA9B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EEDCD-623D-4676-8872-AE4D5160C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B72C9-E9AC-4170-B0F6-DF9E14A30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F799A-F6F0-445C-B413-4ADC2F304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9773B-B184-488C-A11C-D6058F1A5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54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D86B-0ECF-4B22-B8FA-857B9ECA6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B270E-4698-4132-99F0-7B9CA7775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2A1FC-F41B-4F3F-AFD4-EA13F178C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84A673-8AAC-4164-8010-E1378CD38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3DFE56-AF77-4F57-9328-B6419635BC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9045E-E21F-433C-A54A-A4CA9978B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5AD45-96C3-43EC-9647-DD34E6FCB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196C0-02C2-4AB2-ACAC-998804579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29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32980-3F6D-47BD-A1D5-B037337C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839B98-54E2-4959-837B-DBD0188BE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E10CC-DB02-4B14-9B50-851C15F7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FC429-3B92-4F95-9AD4-3948B88DC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5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94CDA1-F110-498C-B3AB-D775A1F70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DE294A-3D64-4626-B730-ACCCA3CAC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1A9C0-3BD8-4834-82C8-39737B0CA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65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428C6-2CCB-49D3-83ED-5129A390A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C7084-1028-486B-B565-3F7F53ED1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B3A2E-EEB9-4F10-BF36-E3989A572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12EF9-99B2-45B8-AC04-4D8A836A0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DE387-0E45-44A5-85CA-5EE393564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FC13B8-F2D2-4573-9F7D-E60FCE60D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10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CEEB5-9DAD-4FCA-9BF4-7C7E1F22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0313F6-300A-44DC-9055-3B4C276F7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55CDFF-7B3E-44DA-BF82-4E703CE93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167758-D226-418C-9868-19DEC04E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9A2680-4136-432B-B2D7-3F6FAB74E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BF920-EEE3-4DA2-9F51-7B8B39AAB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3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1C98A-EE53-4FC8-8991-15F65D2F5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25E93-EDA3-4C3E-9446-625A03EB2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9F77A-3D1B-4FD1-AE4A-141C9508F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BAC88-2411-4EBF-91E4-F3DF5DE0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E74B9-7AFB-432B-8B94-CEA078100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41E132-DC4D-45C7-AB4F-5BD0CB906E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EAB145-A25C-4AC4-B31B-B346F4A869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0760F-1051-4F99-87E2-A3C78B214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E5DC-F0B5-4AD2-A7A3-120E0688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909B-D81B-4F85-B330-F1C217B4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33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1345A0-672A-4009-96FD-48672A21D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2B05F-0946-4D21-B0CD-7DF448F34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247C1-4DF0-4F4B-9F19-F524C7537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6BBF-BB28-4431-B2E0-0936A1318D6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AB096-C55D-4956-B5FD-0C671B93D5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D0AC93-26E1-4441-9CE7-633EAEB4E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74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qualitypre-k.earlysuccess.org/home/policy-2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qualitypre-k.earlysuccess.org/home/practice-2/" TargetMode="Externa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9B81A44F-FA69-4B80-A703-2673221C29DD}"/>
              </a:ext>
            </a:extLst>
          </p:cNvPr>
          <p:cNvSpPr/>
          <p:nvPr/>
        </p:nvSpPr>
        <p:spPr>
          <a:xfrm>
            <a:off x="0" y="3784061"/>
            <a:ext cx="9805482" cy="3073940"/>
          </a:xfrm>
          <a:prstGeom prst="rtTriangle">
            <a:avLst/>
          </a:prstGeom>
          <a:solidFill>
            <a:srgbClr val="0070C0">
              <a:alpha val="5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Dr. Leslie Rosenfeld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Chief Education Officer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Maggie Brown </a:t>
            </a:r>
            <a:b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Pre-K Administrator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</a:t>
            </a:r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6BC3F2D7-C42A-40B0-AB81-4CF9F578B769}"/>
              </a:ext>
            </a:extLst>
          </p:cNvPr>
          <p:cNvSpPr/>
          <p:nvPr/>
        </p:nvSpPr>
        <p:spPr>
          <a:xfrm flipH="1">
            <a:off x="6555544" y="4037428"/>
            <a:ext cx="5632587" cy="2820572"/>
          </a:xfrm>
          <a:prstGeom prst="rtTriangle">
            <a:avLst/>
          </a:prstGeom>
          <a:solidFill>
            <a:schemeClr val="bg1">
              <a:lumMod val="95000"/>
              <a:alpha val="7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109694-3DB1-4DDE-A290-50DA7FA07214}"/>
              </a:ext>
            </a:extLst>
          </p:cNvPr>
          <p:cNvSpPr txBox="1"/>
          <p:nvPr/>
        </p:nvSpPr>
        <p:spPr>
          <a:xfrm>
            <a:off x="1244845" y="1508400"/>
            <a:ext cx="9702310" cy="2003625"/>
          </a:xfrm>
          <a:prstGeom prst="rect">
            <a:avLst/>
          </a:prstGeom>
          <a:noFill/>
          <a:effectLst>
            <a:softEdge rad="12700"/>
          </a:effectLst>
          <a:scene3d>
            <a:camera prst="orthographicFront"/>
            <a:lightRig rig="threePt" dir="t"/>
          </a:scene3d>
          <a:sp3d z="50800"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cs typeface="Arial" panose="020B0604020202020204" pitchFamily="34" charset="0"/>
              </a:rPr>
              <a:t>City of Miami Beach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en-U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PreK Scholarship Program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cs typeface="Arial" panose="020B0604020202020204" pitchFamily="34" charset="0"/>
              </a:rPr>
              <a:t>Provider Information Session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79BE15-523C-4B31-AFF4-581163133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12480" y="4224526"/>
            <a:ext cx="4005944" cy="4005944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531864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2656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      Purpose of Informational Session 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FD33CBF-0CF1-46F8-A10A-65B8A2D3D4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4037559"/>
              </p:ext>
            </p:extLst>
          </p:nvPr>
        </p:nvGraphicFramePr>
        <p:xfrm>
          <a:off x="933855" y="1324820"/>
          <a:ext cx="10419945" cy="456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BD377DA-4910-5A48-AB00-D89AD3D04FF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81161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82793" y="237314"/>
            <a:ext cx="5751817" cy="13255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Overview of Prekindergarten </a:t>
            </a:r>
            <a:b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Scholarship Program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905112-274F-49CB-B45B-E31845E101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682793" y="1734312"/>
            <a:ext cx="8110277" cy="4783137"/>
          </a:xfrm>
        </p:spPr>
        <p:txBody>
          <a:bodyPr>
            <a:norm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Funds for the Prekindergarten Scholarship Program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to expand hourly access to prekindergarten for four-year old students by increasing the availability of high-quality prekindergarten placements for Miami Beach children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Builds on the foundation established by the State of Florida’s investment in prekindergarten across the state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State funded program currently provides three (3) hours of VPK services for 180 school days </a:t>
            </a:r>
          </a:p>
          <a:p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F652E4A-7488-853A-C6E6-83B46C66A2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7D38111-FB8D-0A48-CE1F-044485422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1538"/>
            <a:ext cx="3303380" cy="2342273"/>
          </a:xfrm>
          <a:prstGeom prst="rect">
            <a:avLst/>
          </a:prstGeom>
        </p:spPr>
      </p:pic>
      <p:pic>
        <p:nvPicPr>
          <p:cNvPr id="20" name="Picture 19" descr="A group of children in a classroom&#10;&#10;Description automatically generated with low confidence">
            <a:extLst>
              <a:ext uri="{FF2B5EF4-FFF2-40B4-BE49-F238E27FC236}">
                <a16:creationId xmlns:a16="http://schemas.microsoft.com/office/drawing/2014/main" id="{F425BBB6-36F4-D742-606D-9B5F1BC203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0"/>
            <a:ext cx="3303380" cy="2171538"/>
          </a:xfrm>
          <a:prstGeom prst="rect">
            <a:avLst/>
          </a:prstGeom>
        </p:spPr>
      </p:pic>
      <p:pic>
        <p:nvPicPr>
          <p:cNvPr id="22" name="Picture 21" descr="A picture containing text, book, shelf, person&#10;&#10;Description automatically generated">
            <a:extLst>
              <a:ext uri="{FF2B5EF4-FFF2-40B4-BE49-F238E27FC236}">
                <a16:creationId xmlns:a16="http://schemas.microsoft.com/office/drawing/2014/main" id="{3F2A32B3-6677-08F4-17AA-85749FEB43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-211979" y="4513811"/>
            <a:ext cx="3515359" cy="234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16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905112-274F-49CB-B45B-E31845E101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17871" y="1544638"/>
            <a:ext cx="9450387" cy="2451100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Current State funded VPK participants requesting additional 2.5 hours (full-day) pay between $4.80 and $6.00 per hour in public Miami-Dade schools</a:t>
            </a:r>
            <a:endParaRPr lang="en-US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A2F604-7213-4B89-B359-479641A685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245010"/>
              </p:ext>
            </p:extLst>
          </p:nvPr>
        </p:nvGraphicFramePr>
        <p:xfrm>
          <a:off x="958323" y="3278079"/>
          <a:ext cx="10121702" cy="27617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8672">
                  <a:extLst>
                    <a:ext uri="{9D8B030D-6E8A-4147-A177-3AD203B41FA5}">
                      <a16:colId xmlns:a16="http://schemas.microsoft.com/office/drawing/2014/main" val="351552388"/>
                    </a:ext>
                  </a:extLst>
                </a:gridCol>
                <a:gridCol w="1881096">
                  <a:extLst>
                    <a:ext uri="{9D8B030D-6E8A-4147-A177-3AD203B41FA5}">
                      <a16:colId xmlns:a16="http://schemas.microsoft.com/office/drawing/2014/main" val="3779472988"/>
                    </a:ext>
                  </a:extLst>
                </a:gridCol>
                <a:gridCol w="2530967">
                  <a:extLst>
                    <a:ext uri="{9D8B030D-6E8A-4147-A177-3AD203B41FA5}">
                      <a16:colId xmlns:a16="http://schemas.microsoft.com/office/drawing/2014/main" val="3714677276"/>
                    </a:ext>
                  </a:extLst>
                </a:gridCol>
                <a:gridCol w="2530967">
                  <a:extLst>
                    <a:ext uri="{9D8B030D-6E8A-4147-A177-3AD203B41FA5}">
                      <a16:colId xmlns:a16="http://schemas.microsoft.com/office/drawing/2014/main" val="1488480933"/>
                    </a:ext>
                  </a:extLst>
                </a:gridCol>
              </a:tblGrid>
              <a:tr h="3615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badi" panose="020B0604020104020204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badi" panose="020B0604020104020204" pitchFamily="34" charset="0"/>
                        </a:rPr>
                        <a:t>Number of Hours</a:t>
                      </a:r>
                      <a:endParaRPr lang="en-US" sz="20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badi" panose="020B0604020104020204" pitchFamily="34" charset="0"/>
                        </a:rPr>
                        <a:t>Hourly Cost</a:t>
                      </a:r>
                      <a:endParaRPr lang="en-US" sz="20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badi" panose="020B0604020104020204" pitchFamily="34" charset="0"/>
                        </a:rPr>
                        <a:t>180 School Days</a:t>
                      </a:r>
                      <a:endParaRPr lang="en-US" sz="200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19239859"/>
                  </a:ext>
                </a:extLst>
              </a:tr>
              <a:tr h="3455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badi" panose="020B0604020104020204" pitchFamily="34" charset="0"/>
                        </a:rPr>
                        <a:t>Florida VPK</a:t>
                      </a:r>
                      <a:endParaRPr lang="en-US" sz="200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3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$4.58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badi" panose="020B0604020104020204" pitchFamily="34" charset="0"/>
                        </a:rPr>
                        <a:t>$2,473.20</a:t>
                      </a:r>
                      <a:endParaRPr lang="en-US" sz="180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63186330"/>
                  </a:ext>
                </a:extLst>
              </a:tr>
              <a:tr h="7437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Abadi" panose="020B0604020104020204" pitchFamily="34" charset="0"/>
                        </a:rPr>
                        <a:t>Public fee-supported pre-K</a:t>
                      </a:r>
                      <a:endParaRPr lang="en-US" sz="2000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2.5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$6.66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$3,000.00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79710967"/>
                  </a:ext>
                </a:extLst>
              </a:tr>
              <a:tr h="10364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badi" panose="020B0604020104020204" pitchFamily="34" charset="0"/>
                        </a:rPr>
                        <a:t>Public fee-supported pre-K (free or reduced lunch)</a:t>
                      </a:r>
                      <a:endParaRPr lang="en-US" sz="20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2.5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$4.80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badi" panose="020B0604020104020204" pitchFamily="34" charset="0"/>
                        </a:rPr>
                        <a:t>$2,160.00</a:t>
                      </a:r>
                      <a:endParaRPr lang="en-US" sz="1800" dirty="0">
                        <a:effectLst/>
                        <a:latin typeface="Abadi" panose="020B06040201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2348515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A3DCE5D8-54C1-63F2-34DD-D598C255F7BF}"/>
              </a:ext>
            </a:extLst>
          </p:cNvPr>
          <p:cNvSpPr txBox="1">
            <a:spLocks/>
          </p:cNvSpPr>
          <p:nvPr/>
        </p:nvSpPr>
        <p:spPr>
          <a:xfrm>
            <a:off x="0" y="424388"/>
            <a:ext cx="12094346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Overview of Prekindergarten Scholarship Program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48E42D-7532-177E-8355-CE52705493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705537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292817"/>
            <a:ext cx="8685007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Payment Rate 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347050"/>
            <a:ext cx="9263231" cy="469066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City will provide funding to Provider monthly at Provider’s regular rate or $6.66 per hour, whichever is less, for up to 2.5 hours per day for up to180 days, not to exceed $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3000.00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26-27 school year 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Any discounts based on income or other Provider offerings available to the eligible participant will decrease the amount due from the CITY, as applicable</a:t>
            </a: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761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292817"/>
            <a:ext cx="8685007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City of Miami Beach Funding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347050"/>
            <a:ext cx="9263231" cy="469066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City of Miami Beach funds may fund the expansion of current half-day State funded licensed voluntary pre-kindergarten programs to full-day options for eligible families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Funding may be used to reduce family contribution for hours not currently funded under the State funded VPK and non-State funded pre-kindergarten programs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Providers may 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bill families in advance or during the school year for the City of Miami Beach PreK Scholarship Program funding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Providers must provide a signed agreement with families reflecting a tuition reduction noting the City of Miami Beach PreK Scholarship awarded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368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26328" y="897945"/>
            <a:ext cx="5760719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Continuity of Care Model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26328" y="1952178"/>
            <a:ext cx="9056812" cy="441890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Children receiving full-day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rekindergarten should remain in the same location throughout the day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child in the program should keep the same caregiver/teacher throughout the day to help foster a secure attachment with their caregiver/teacher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26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55392" y="2921168"/>
            <a:ext cx="9881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453981-130B-2FF0-9335-728AA9F7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1066312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2BD036-2B44-3E50-40E7-DD099A56DB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941" y="0"/>
            <a:ext cx="7680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30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B9609B-06F6-B175-6315-D1FC128204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383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085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0820D-6081-839A-77B1-524D01AFE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49" y="1612372"/>
            <a:ext cx="11801302" cy="363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FFDC07-9887-5B5B-EE65-7B5DEA7FB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825" y="4371055"/>
            <a:ext cx="4789862" cy="511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7480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C13BDA-69F7-8DF3-38FA-6FAB0F5A3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0668"/>
            <a:ext cx="12192000" cy="5809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4014" y="2116840"/>
            <a:ext cx="3288366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Provider Dashboard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AF66DB-C536-F606-6029-C782264DAFD0}"/>
              </a:ext>
            </a:extLst>
          </p:cNvPr>
          <p:cNvSpPr txBox="1"/>
          <p:nvPr/>
        </p:nvSpPr>
        <p:spPr>
          <a:xfrm>
            <a:off x="7468891" y="3631073"/>
            <a:ext cx="2428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ighlight>
                  <a:srgbClr val="FFFF00"/>
                </a:highlight>
              </a:rPr>
              <a:t>Submit invoices here</a:t>
            </a: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404F4836-5AA1-A0CF-3AD6-CF82F9368FBB}"/>
              </a:ext>
            </a:extLst>
          </p:cNvPr>
          <p:cNvCxnSpPr>
            <a:cxnSpLocks/>
          </p:cNvCxnSpPr>
          <p:nvPr/>
        </p:nvCxnSpPr>
        <p:spPr>
          <a:xfrm rot="5400000">
            <a:off x="8190975" y="4529949"/>
            <a:ext cx="1220262" cy="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E378390-CA6B-232B-3C4B-B77723CABFCD}"/>
              </a:ext>
            </a:extLst>
          </p:cNvPr>
          <p:cNvSpPr txBox="1"/>
          <p:nvPr/>
        </p:nvSpPr>
        <p:spPr>
          <a:xfrm>
            <a:off x="249477" y="5695122"/>
            <a:ext cx="343189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Submit provider application here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AE2A1C54-1FFD-3A21-F7A8-841522E28C4D}"/>
              </a:ext>
            </a:extLst>
          </p:cNvPr>
          <p:cNvCxnSpPr>
            <a:cxnSpLocks/>
          </p:cNvCxnSpPr>
          <p:nvPr/>
        </p:nvCxnSpPr>
        <p:spPr>
          <a:xfrm>
            <a:off x="3523129" y="5892488"/>
            <a:ext cx="407724" cy="1270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293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ABC6BAC-87C6-B8AC-68C5-0E3F5C28E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0908"/>
            <a:ext cx="12192000" cy="36761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B68169-55FE-38B5-D57B-5CC410BD6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0044">
            <a:off x="11165551" y="891750"/>
            <a:ext cx="318237" cy="8132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7CE0AD-8E6A-2DEF-BB34-154CB8089F43}"/>
              </a:ext>
            </a:extLst>
          </p:cNvPr>
          <p:cNvSpPr txBox="1"/>
          <p:nvPr/>
        </p:nvSpPr>
        <p:spPr>
          <a:xfrm>
            <a:off x="8982636" y="522418"/>
            <a:ext cx="293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Select School Year 2027-2028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9017C6-8572-209F-BB12-971B640951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103" y="949211"/>
            <a:ext cx="318237" cy="23103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5E14956-22CD-D10C-34BA-757957D527FE}"/>
              </a:ext>
            </a:extLst>
          </p:cNvPr>
          <p:cNvSpPr txBox="1"/>
          <p:nvPr/>
        </p:nvSpPr>
        <p:spPr>
          <a:xfrm>
            <a:off x="805781" y="632012"/>
            <a:ext cx="289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Select Renewal Application</a:t>
            </a:r>
          </a:p>
        </p:txBody>
      </p:sp>
    </p:spTree>
    <p:extLst>
      <p:ext uri="{BB962C8B-B14F-4D97-AF65-F5344CB8AC3E}">
        <p14:creationId xmlns:p14="http://schemas.microsoft.com/office/powerpoint/2010/main" val="961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760ED5-2A36-050D-62CD-ED88EAE1F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585" y="0"/>
            <a:ext cx="7078830" cy="685800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4E1E011-3480-12A3-6D88-7D7CFCE849DF}"/>
              </a:ext>
            </a:extLst>
          </p:cNvPr>
          <p:cNvCxnSpPr>
            <a:cxnSpLocks/>
          </p:cNvCxnSpPr>
          <p:nvPr/>
        </p:nvCxnSpPr>
        <p:spPr>
          <a:xfrm>
            <a:off x="1438835" y="5156947"/>
            <a:ext cx="3025589" cy="15262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4E5357A-24AE-AD51-9647-3CC4D8A3A052}"/>
              </a:ext>
            </a:extLst>
          </p:cNvPr>
          <p:cNvSpPr txBox="1"/>
          <p:nvPr/>
        </p:nvSpPr>
        <p:spPr>
          <a:xfrm>
            <a:off x="420220" y="4797469"/>
            <a:ext cx="2262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Select Save Entry</a:t>
            </a:r>
          </a:p>
        </p:txBody>
      </p:sp>
    </p:spTree>
    <p:extLst>
      <p:ext uri="{BB962C8B-B14F-4D97-AF65-F5344CB8AC3E}">
        <p14:creationId xmlns:p14="http://schemas.microsoft.com/office/powerpoint/2010/main" val="1804520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26328" y="897945"/>
            <a:ext cx="5760719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Once you’ve applied. . . 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26328" y="1852595"/>
            <a:ext cx="9056812" cy="441890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We’ll review and process your application. Once approved you’ll receive a link to the PreK Provider contract via DocuSign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Submit a copy of the tuition agreement with the PreK Family being awarded reflecting the City’s PreK scholarship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 a line item that reduces parental tuition contribution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uploaded into the PreK Portal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9275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7927393"/>
              </p:ext>
            </p:extLst>
          </p:nvPr>
        </p:nvGraphicFramePr>
        <p:xfrm>
          <a:off x="0" y="1071219"/>
          <a:ext cx="12198959" cy="4621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21E26096-29D3-474B-93C8-2FBF1533D3F7}"/>
              </a:ext>
            </a:extLst>
          </p:cNvPr>
          <p:cNvSpPr txBox="1"/>
          <p:nvPr/>
        </p:nvSpPr>
        <p:spPr>
          <a:xfrm>
            <a:off x="619886" y="3815088"/>
            <a:ext cx="3543417" cy="37548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Prekindergarten Providers informational sessions scheduled 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Application for Providers available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www.miamibeachfl.gov/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Miami Beach Family 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informational sessions scheduled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Provider Invoicing Session Sept 1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st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Oct 1</a:t>
            </a: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Application for Families available on </a:t>
            </a: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September 10, 2026 </a:t>
            </a:r>
          </a:p>
          <a:p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/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98B3740-3F06-4C0C-A052-3B71093379EA}"/>
              </a:ext>
            </a:extLst>
          </p:cNvPr>
          <p:cNvCxnSpPr>
            <a:cxnSpLocks/>
          </p:cNvCxnSpPr>
          <p:nvPr/>
        </p:nvCxnSpPr>
        <p:spPr>
          <a:xfrm>
            <a:off x="6227146" y="4188382"/>
            <a:ext cx="13538" cy="2533093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71AF145-B146-4F5D-8638-9E6160D876E6}"/>
              </a:ext>
            </a:extLst>
          </p:cNvPr>
          <p:cNvCxnSpPr>
            <a:cxnSpLocks/>
          </p:cNvCxnSpPr>
          <p:nvPr/>
        </p:nvCxnSpPr>
        <p:spPr>
          <a:xfrm>
            <a:off x="4085508" y="474509"/>
            <a:ext cx="1" cy="224766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53BC4781-06B7-4B13-859E-E20FB4A0A6A5}"/>
              </a:ext>
            </a:extLst>
          </p:cNvPr>
          <p:cNvCxnSpPr>
            <a:cxnSpLocks/>
          </p:cNvCxnSpPr>
          <p:nvPr/>
        </p:nvCxnSpPr>
        <p:spPr>
          <a:xfrm>
            <a:off x="9144770" y="474509"/>
            <a:ext cx="0" cy="224766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F60AE6F-D80E-45A5-852B-2854A709D87B}"/>
              </a:ext>
            </a:extLst>
          </p:cNvPr>
          <p:cNvSpPr txBox="1"/>
          <p:nvPr/>
        </p:nvSpPr>
        <p:spPr>
          <a:xfrm>
            <a:off x="4219809" y="548640"/>
            <a:ext cx="2641034" cy="2031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Last day for Family Applications </a:t>
            </a: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November 30, 2026 </a:t>
            </a:r>
          </a:p>
          <a:p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/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US" sz="1400" b="1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Lottery </a:t>
            </a:r>
            <a:r>
              <a:rPr lang="en-US" sz="1400" b="1" u="sng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December 4, 2026</a:t>
            </a: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99D2066-1496-4EAE-BA1B-4755312BC02B}"/>
              </a:ext>
            </a:extLst>
          </p:cNvPr>
          <p:cNvSpPr txBox="1"/>
          <p:nvPr/>
        </p:nvSpPr>
        <p:spPr>
          <a:xfrm>
            <a:off x="9241680" y="1188720"/>
            <a:ext cx="2749299" cy="13080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Family/ provider executed Confirmatory Letter due to CMB 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dirty="0">
              <a:solidFill>
                <a:prstClr val="black"/>
              </a:solidFill>
              <a:latin typeface="Calibri" panose="020F0502020204030204"/>
              <a:cs typeface="Calibri" panose="020F0502020204030204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6D50DC-5B12-48DC-A9E4-566A23E59109}"/>
              </a:ext>
            </a:extLst>
          </p:cNvPr>
          <p:cNvCxnSpPr>
            <a:cxnSpLocks/>
          </p:cNvCxnSpPr>
          <p:nvPr/>
        </p:nvCxnSpPr>
        <p:spPr>
          <a:xfrm>
            <a:off x="619886" y="4188382"/>
            <a:ext cx="0" cy="2312431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A211067-BEDB-4BC9-A5F7-D4DE6E481FE8}"/>
              </a:ext>
            </a:extLst>
          </p:cNvPr>
          <p:cNvSpPr txBox="1"/>
          <p:nvPr/>
        </p:nvSpPr>
        <p:spPr>
          <a:xfrm>
            <a:off x="6403612" y="4114800"/>
            <a:ext cx="24425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Provider Student Enrollment Info Session </a:t>
            </a: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December 11, 2026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Notification to Families and public posting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Notification to Provider of MB family selection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srgbClr val="4472C4">
                  <a:lumMod val="75000"/>
                </a:srgb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95A027-FCD7-35BA-D1CE-0FCAE674A0C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620099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27960" y="2705725"/>
            <a:ext cx="988121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Apply: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</a:p>
          <a:p>
            <a:pPr algn="ctr"/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Email us: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education@miamibeachfl.gov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440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E9DDF-0C1F-4517-B643-4BA6008936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019897" y="2332725"/>
            <a:ext cx="2895676" cy="1325563"/>
          </a:xfrm>
        </p:spPr>
        <p:txBody>
          <a:bodyPr>
            <a:normAutofit/>
          </a:bodyPr>
          <a:lstStyle/>
          <a:p>
            <a:r>
              <a:rPr lang="en-US" sz="72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Q &amp; 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2AF41C-71C2-4D76-8309-500276F038C2}"/>
              </a:ext>
            </a:extLst>
          </p:cNvPr>
          <p:cNvSpPr/>
          <p:nvPr/>
        </p:nvSpPr>
        <p:spPr>
          <a:xfrm>
            <a:off x="0" y="6176356"/>
            <a:ext cx="12192000" cy="722273"/>
          </a:xfrm>
          <a:prstGeom prst="rect">
            <a:avLst/>
          </a:prstGeom>
          <a:solidFill>
            <a:srgbClr val="ACD1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ok Antiqu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69BBBA-58C2-455B-A126-D2772060F751}"/>
              </a:ext>
            </a:extLst>
          </p:cNvPr>
          <p:cNvSpPr txBox="1"/>
          <p:nvPr/>
        </p:nvSpPr>
        <p:spPr>
          <a:xfrm>
            <a:off x="73195" y="6368215"/>
            <a:ext cx="47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00">
                <a:solidFill>
                  <a:srgbClr val="3576B2"/>
                </a:solidFill>
                <a:latin typeface="Futura Std Book" panose="020B05020202040203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Education and Performance Initiative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E59B47-CA5E-91AF-2429-35EAEB1F2F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066713" y="6112601"/>
            <a:ext cx="2052092" cy="745399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96019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21E1A098E79343845533E272081A49" ma:contentTypeVersion="11" ma:contentTypeDescription="Create a new document." ma:contentTypeScope="" ma:versionID="89b4135a52e3b9b809bb42e1a529259d">
  <xsd:schema xmlns:xsd="http://www.w3.org/2001/XMLSchema" xmlns:xs="http://www.w3.org/2001/XMLSchema" xmlns:p="http://schemas.microsoft.com/office/2006/metadata/properties" xmlns:ns3="4a0cab04-da1a-4c1a-9b6d-dfb4ba6e6ad8" xmlns:ns4="8140dac8-9186-45b2-b6a3-370fc8589def" targetNamespace="http://schemas.microsoft.com/office/2006/metadata/properties" ma:root="true" ma:fieldsID="66b7677ca1571e75f9352931ec9c9417" ns3:_="" ns4:_="">
    <xsd:import namespace="4a0cab04-da1a-4c1a-9b6d-dfb4ba6e6ad8"/>
    <xsd:import namespace="8140dac8-9186-45b2-b6a3-370fc8589d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0cab04-da1a-4c1a-9b6d-dfb4ba6e6a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40dac8-9186-45b2-b6a3-370fc8589d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443B42-944E-45FD-A3F9-CD38A1BAAA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0C443B-6EAE-411D-AB2C-AE3C1B3CFB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0cab04-da1a-4c1a-9b6d-dfb4ba6e6ad8"/>
    <ds:schemaRef ds:uri="8140dac8-9186-45b2-b6a3-370fc8589d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E4241BB-86B3-46B3-BF2F-8397B27ECCDD}">
  <ds:schemaRefs>
    <ds:schemaRef ds:uri="http://schemas.microsoft.com/office/2006/documentManagement/types"/>
    <ds:schemaRef ds:uri="8140dac8-9186-45b2-b6a3-370fc8589def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4a0cab04-da1a-4c1a-9b6d-dfb4ba6e6ad8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5697</TotalTime>
  <Words>641</Words>
  <Application>Microsoft Office PowerPoint</Application>
  <PresentationFormat>Widescreen</PresentationFormat>
  <Paragraphs>109</Paragraphs>
  <Slides>18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Abadi</vt:lpstr>
      <vt:lpstr>Arial</vt:lpstr>
      <vt:lpstr>Avenir Black</vt:lpstr>
      <vt:lpstr>Book Antiqua</vt:lpstr>
      <vt:lpstr>Calibri</vt:lpstr>
      <vt:lpstr>Calibri Light</vt:lpstr>
      <vt:lpstr>Wingdings</vt:lpstr>
      <vt:lpstr>Office Theme</vt:lpstr>
      <vt:lpstr>PowerPoint Presentation</vt:lpstr>
      <vt:lpstr>       Purpose of Informational Session  </vt:lpstr>
      <vt:lpstr>Overview of Prekindergarten  Scholarship Program</vt:lpstr>
      <vt:lpstr>PowerPoint Presentation</vt:lpstr>
      <vt:lpstr>Payment Rate </vt:lpstr>
      <vt:lpstr>City of Miami Beach Funding</vt:lpstr>
      <vt:lpstr>Continuity of Care Model</vt:lpstr>
      <vt:lpstr>PowerPoint Presentation</vt:lpstr>
      <vt:lpstr>PowerPoint Presentation</vt:lpstr>
      <vt:lpstr>PowerPoint Presentation</vt:lpstr>
      <vt:lpstr>PowerPoint Presentation</vt:lpstr>
      <vt:lpstr>Provider Dashboard</vt:lpstr>
      <vt:lpstr>PowerPoint Presentation</vt:lpstr>
      <vt:lpstr>PowerPoint Presentation</vt:lpstr>
      <vt:lpstr>Once you’ve applied. . . </vt:lpstr>
      <vt:lpstr>PowerPoint Presentation</vt:lpstr>
      <vt:lpstr>PowerPoint Presentation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Ramos Perez, Manuel</dc:creator>
  <cp:lastModifiedBy>Brown, Maggie</cp:lastModifiedBy>
  <cp:revision>59</cp:revision>
  <dcterms:created xsi:type="dcterms:W3CDTF">2020-10-22T14:58:10Z</dcterms:created>
  <dcterms:modified xsi:type="dcterms:W3CDTF">2026-08-20T20:28:14Z</dcterms:modified>
</cp:coreProperties>
</file>