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1213" r:id="rId5"/>
    <p:sldId id="1222" r:id="rId6"/>
    <p:sldId id="1214" r:id="rId7"/>
    <p:sldId id="1189" r:id="rId8"/>
    <p:sldId id="1223" r:id="rId9"/>
    <p:sldId id="1230" r:id="rId10"/>
    <p:sldId id="1226" r:id="rId11"/>
    <p:sldId id="1228" r:id="rId12"/>
    <p:sldId id="1225" r:id="rId13"/>
    <p:sldId id="1229" r:id="rId14"/>
    <p:sldId id="1221" r:id="rId15"/>
    <p:sldId id="123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to, Ines" initials="MI" lastIdx="5" clrIdx="0">
    <p:extLst>
      <p:ext uri="{19B8F6BF-5375-455C-9EA6-DF929625EA0E}">
        <p15:presenceInfo xmlns:p15="http://schemas.microsoft.com/office/powerpoint/2012/main" userId="S::inesmato@miamibeachfl.gov::e3199610-24e5-44cf-b343-27fc5b377739" providerId="AD"/>
      </p:ext>
    </p:extLst>
  </p:cmAuthor>
  <p:cmAuthor id="2" name="Brown, Maggie" initials="BM" lastIdx="1" clrIdx="1">
    <p:extLst>
      <p:ext uri="{19B8F6BF-5375-455C-9EA6-DF929625EA0E}">
        <p15:presenceInfo xmlns:p15="http://schemas.microsoft.com/office/powerpoint/2012/main" userId="S::MaggieBrown@miamibeachfl.gov::448fcf2b-68db-4aae-bbf1-f4389ea5c88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03" autoAdjust="0"/>
    <p:restoredTop sz="94660"/>
  </p:normalViewPr>
  <p:slideViewPr>
    <p:cSldViewPr snapToGrid="0">
      <p:cViewPr varScale="1">
        <p:scale>
          <a:sx n="96" d="100"/>
          <a:sy n="96" d="100"/>
        </p:scale>
        <p:origin x="24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121A2B-EEC6-42C9-A5AE-F07DB2F8B479}"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2DE6C777-C097-4B95-A4C3-F1B2914F9D81}">
      <dgm:prSet phldrT="[Text]" custT="1"/>
      <dgm:spPr/>
      <dgm:t>
        <a:bodyPr/>
        <a:lstStyle/>
        <a:p>
          <a:pPr algn="ctr"/>
          <a:r>
            <a:rPr lang="en-US" sz="4800" b="1" dirty="0">
              <a:latin typeface="Abadi" panose="020B0604020104020204" pitchFamily="34" charset="0"/>
            </a:rPr>
            <a:t>How to Create Invoices </a:t>
          </a:r>
        </a:p>
      </dgm:t>
    </dgm:pt>
    <dgm:pt modelId="{DD009F7A-D1D1-456F-AE2B-F5915BD7985D}" type="parTrans" cxnId="{92BE2EA1-0FB3-4D71-BDE8-45E624F92472}">
      <dgm:prSet/>
      <dgm:spPr/>
      <dgm:t>
        <a:bodyPr/>
        <a:lstStyle/>
        <a:p>
          <a:endParaRPr lang="en-US" sz="2000"/>
        </a:p>
      </dgm:t>
    </dgm:pt>
    <dgm:pt modelId="{6FBB3F43-9C95-4A56-86DA-D2165F4CD5FF}" type="sibTrans" cxnId="{92BE2EA1-0FB3-4D71-BDE8-45E624F92472}">
      <dgm:prSet/>
      <dgm:spPr/>
      <dgm:t>
        <a:bodyPr/>
        <a:lstStyle/>
        <a:p>
          <a:endParaRPr lang="en-US" sz="2000"/>
        </a:p>
      </dgm:t>
    </dgm:pt>
    <dgm:pt modelId="{26AFBFF8-6499-48ED-8C7D-F9470509E538}" type="pres">
      <dgm:prSet presAssocID="{31121A2B-EEC6-42C9-A5AE-F07DB2F8B479}" presName="linear" presStyleCnt="0">
        <dgm:presLayoutVars>
          <dgm:animLvl val="lvl"/>
          <dgm:resizeHandles val="exact"/>
        </dgm:presLayoutVars>
      </dgm:prSet>
      <dgm:spPr/>
    </dgm:pt>
    <dgm:pt modelId="{EB3E04D3-4B3D-4985-9C68-F877FA3D3B5B}" type="pres">
      <dgm:prSet presAssocID="{2DE6C777-C097-4B95-A4C3-F1B2914F9D81}" presName="parentText" presStyleLbl="node1" presStyleIdx="0" presStyleCnt="1">
        <dgm:presLayoutVars>
          <dgm:chMax val="0"/>
          <dgm:bulletEnabled val="1"/>
        </dgm:presLayoutVars>
      </dgm:prSet>
      <dgm:spPr/>
    </dgm:pt>
  </dgm:ptLst>
  <dgm:cxnLst>
    <dgm:cxn modelId="{787A0A25-368C-41D5-BF88-4337935AB115}" type="presOf" srcId="{31121A2B-EEC6-42C9-A5AE-F07DB2F8B479}" destId="{26AFBFF8-6499-48ED-8C7D-F9470509E538}" srcOrd="0" destOrd="0" presId="urn:microsoft.com/office/officeart/2005/8/layout/vList2"/>
    <dgm:cxn modelId="{92BE2EA1-0FB3-4D71-BDE8-45E624F92472}" srcId="{31121A2B-EEC6-42C9-A5AE-F07DB2F8B479}" destId="{2DE6C777-C097-4B95-A4C3-F1B2914F9D81}" srcOrd="0" destOrd="0" parTransId="{DD009F7A-D1D1-456F-AE2B-F5915BD7985D}" sibTransId="{6FBB3F43-9C95-4A56-86DA-D2165F4CD5FF}"/>
    <dgm:cxn modelId="{148CF3F1-A1F1-4A36-B093-6079DD535F7A}" type="presOf" srcId="{2DE6C777-C097-4B95-A4C3-F1B2914F9D81}" destId="{EB3E04D3-4B3D-4985-9C68-F877FA3D3B5B}" srcOrd="0" destOrd="0" presId="urn:microsoft.com/office/officeart/2005/8/layout/vList2"/>
    <dgm:cxn modelId="{03B4FB4F-A8C4-4AE9-A221-89E5116DCD8D}" type="presParOf" srcId="{26AFBFF8-6499-48ED-8C7D-F9470509E538}" destId="{EB3E04D3-4B3D-4985-9C68-F877FA3D3B5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121A2B-EEC6-42C9-A5AE-F07DB2F8B479}"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2DE6C777-C097-4B95-A4C3-F1B2914F9D81}">
      <dgm:prSet phldrT="[Text]" custT="1"/>
      <dgm:spPr/>
      <dgm:t>
        <a:bodyPr/>
        <a:lstStyle/>
        <a:p>
          <a:pPr algn="ctr"/>
          <a:r>
            <a:rPr lang="en-US" sz="4800" b="1" dirty="0">
              <a:latin typeface="Abadi" panose="020B0604020104020204" pitchFamily="34" charset="0"/>
            </a:rPr>
            <a:t>What Happens Next!</a:t>
          </a:r>
        </a:p>
      </dgm:t>
    </dgm:pt>
    <dgm:pt modelId="{DD009F7A-D1D1-456F-AE2B-F5915BD7985D}" type="parTrans" cxnId="{92BE2EA1-0FB3-4D71-BDE8-45E624F92472}">
      <dgm:prSet/>
      <dgm:spPr/>
      <dgm:t>
        <a:bodyPr/>
        <a:lstStyle/>
        <a:p>
          <a:endParaRPr lang="en-US" sz="2000"/>
        </a:p>
      </dgm:t>
    </dgm:pt>
    <dgm:pt modelId="{6FBB3F43-9C95-4A56-86DA-D2165F4CD5FF}" type="sibTrans" cxnId="{92BE2EA1-0FB3-4D71-BDE8-45E624F92472}">
      <dgm:prSet/>
      <dgm:spPr/>
      <dgm:t>
        <a:bodyPr/>
        <a:lstStyle/>
        <a:p>
          <a:endParaRPr lang="en-US" sz="2000"/>
        </a:p>
      </dgm:t>
    </dgm:pt>
    <dgm:pt modelId="{26AFBFF8-6499-48ED-8C7D-F9470509E538}" type="pres">
      <dgm:prSet presAssocID="{31121A2B-EEC6-42C9-A5AE-F07DB2F8B479}" presName="linear" presStyleCnt="0">
        <dgm:presLayoutVars>
          <dgm:animLvl val="lvl"/>
          <dgm:resizeHandles val="exact"/>
        </dgm:presLayoutVars>
      </dgm:prSet>
      <dgm:spPr/>
    </dgm:pt>
    <dgm:pt modelId="{EB3E04D3-4B3D-4985-9C68-F877FA3D3B5B}" type="pres">
      <dgm:prSet presAssocID="{2DE6C777-C097-4B95-A4C3-F1B2914F9D81}" presName="parentText" presStyleLbl="node1" presStyleIdx="0" presStyleCnt="1" custLinFactY="-27334" custLinFactNeighborX="731" custLinFactNeighborY="-100000">
        <dgm:presLayoutVars>
          <dgm:chMax val="0"/>
          <dgm:bulletEnabled val="1"/>
        </dgm:presLayoutVars>
      </dgm:prSet>
      <dgm:spPr/>
    </dgm:pt>
  </dgm:ptLst>
  <dgm:cxnLst>
    <dgm:cxn modelId="{787A0A25-368C-41D5-BF88-4337935AB115}" type="presOf" srcId="{31121A2B-EEC6-42C9-A5AE-F07DB2F8B479}" destId="{26AFBFF8-6499-48ED-8C7D-F9470509E538}" srcOrd="0" destOrd="0" presId="urn:microsoft.com/office/officeart/2005/8/layout/vList2"/>
    <dgm:cxn modelId="{92BE2EA1-0FB3-4D71-BDE8-45E624F92472}" srcId="{31121A2B-EEC6-42C9-A5AE-F07DB2F8B479}" destId="{2DE6C777-C097-4B95-A4C3-F1B2914F9D81}" srcOrd="0" destOrd="0" parTransId="{DD009F7A-D1D1-456F-AE2B-F5915BD7985D}" sibTransId="{6FBB3F43-9C95-4A56-86DA-D2165F4CD5FF}"/>
    <dgm:cxn modelId="{148CF3F1-A1F1-4A36-B093-6079DD535F7A}" type="presOf" srcId="{2DE6C777-C097-4B95-A4C3-F1B2914F9D81}" destId="{EB3E04D3-4B3D-4985-9C68-F877FA3D3B5B}" srcOrd="0" destOrd="0" presId="urn:microsoft.com/office/officeart/2005/8/layout/vList2"/>
    <dgm:cxn modelId="{03B4FB4F-A8C4-4AE9-A221-89E5116DCD8D}" type="presParOf" srcId="{26AFBFF8-6499-48ED-8C7D-F9470509E538}" destId="{EB3E04D3-4B3D-4985-9C68-F877FA3D3B5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A8BC67-B60B-4CF8-A4CB-ED102EE61B3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FAC35D5-170B-4543-91F0-78B08594718E}">
      <dgm:prSet/>
      <dgm:spPr/>
      <dgm:t>
        <a:bodyPr/>
        <a:lstStyle/>
        <a:p>
          <a:pPr>
            <a:lnSpc>
              <a:spcPct val="100000"/>
            </a:lnSpc>
          </a:pPr>
          <a:r>
            <a:rPr lang="en-US"/>
            <a:t>Once you click Save &amp; Submit the invoice is automatically sent to the </a:t>
          </a:r>
          <a:r>
            <a:rPr lang="en-US" u="sng"/>
            <a:t>parent</a:t>
          </a:r>
          <a:r>
            <a:rPr lang="en-US"/>
            <a:t>, </a:t>
          </a:r>
          <a:r>
            <a:rPr lang="en-US" u="sng"/>
            <a:t>provider</a:t>
          </a:r>
          <a:r>
            <a:rPr lang="en-US"/>
            <a:t> and </a:t>
          </a:r>
          <a:r>
            <a:rPr lang="en-US" u="sng"/>
            <a:t>program director </a:t>
          </a:r>
          <a:r>
            <a:rPr lang="en-US"/>
            <a:t>for signatures via DocuSign. </a:t>
          </a:r>
        </a:p>
      </dgm:t>
    </dgm:pt>
    <dgm:pt modelId="{64D037BD-405D-45DF-A55A-2CE5B4B7DA25}" type="parTrans" cxnId="{F8DA3169-37E0-4BF0-920B-C87C12848081}">
      <dgm:prSet/>
      <dgm:spPr/>
      <dgm:t>
        <a:bodyPr/>
        <a:lstStyle/>
        <a:p>
          <a:endParaRPr lang="en-US"/>
        </a:p>
      </dgm:t>
    </dgm:pt>
    <dgm:pt modelId="{8B1410B6-BC14-457B-935A-BBD637012BF4}" type="sibTrans" cxnId="{F8DA3169-37E0-4BF0-920B-C87C12848081}">
      <dgm:prSet/>
      <dgm:spPr/>
      <dgm:t>
        <a:bodyPr/>
        <a:lstStyle/>
        <a:p>
          <a:endParaRPr lang="en-US"/>
        </a:p>
      </dgm:t>
    </dgm:pt>
    <dgm:pt modelId="{BD963398-7C0E-422F-9508-CDB47EE6EC09}">
      <dgm:prSet/>
      <dgm:spPr/>
      <dgm:t>
        <a:bodyPr/>
        <a:lstStyle/>
        <a:p>
          <a:pPr>
            <a:lnSpc>
              <a:spcPct val="100000"/>
            </a:lnSpc>
          </a:pPr>
          <a:r>
            <a:rPr lang="en-US" dirty="0"/>
            <a:t>Providers, please inform parents the invoice will be coming to them in DocuSign for signature. </a:t>
          </a:r>
        </a:p>
      </dgm:t>
    </dgm:pt>
    <dgm:pt modelId="{9CF17075-ECA9-4CA1-91BC-A3C4348D57DC}" type="parTrans" cxnId="{0E5155A5-8603-44DA-9C95-4A64ACDDA59A}">
      <dgm:prSet/>
      <dgm:spPr/>
      <dgm:t>
        <a:bodyPr/>
        <a:lstStyle/>
        <a:p>
          <a:endParaRPr lang="en-US"/>
        </a:p>
      </dgm:t>
    </dgm:pt>
    <dgm:pt modelId="{33003035-AB80-43B4-8D35-D610E331C9DB}" type="sibTrans" cxnId="{0E5155A5-8603-44DA-9C95-4A64ACDDA59A}">
      <dgm:prSet/>
      <dgm:spPr/>
      <dgm:t>
        <a:bodyPr/>
        <a:lstStyle/>
        <a:p>
          <a:endParaRPr lang="en-US"/>
        </a:p>
      </dgm:t>
    </dgm:pt>
    <dgm:pt modelId="{E078C9B7-FC4B-4637-9471-E8EA11E8DA88}">
      <dgm:prSet/>
      <dgm:spPr/>
      <dgm:t>
        <a:bodyPr/>
        <a:lstStyle/>
        <a:p>
          <a:pPr>
            <a:lnSpc>
              <a:spcPct val="100000"/>
            </a:lnSpc>
          </a:pPr>
          <a:r>
            <a:rPr lang="en-US" dirty="0"/>
            <a:t>For any assistance please email education@miamibeachfl.gov</a:t>
          </a:r>
        </a:p>
      </dgm:t>
    </dgm:pt>
    <dgm:pt modelId="{5114809C-9C4F-4B41-804C-4C295B2062D2}" type="parTrans" cxnId="{808FD810-B0DB-4B4A-AFF7-E8D177FA2C84}">
      <dgm:prSet/>
      <dgm:spPr/>
      <dgm:t>
        <a:bodyPr/>
        <a:lstStyle/>
        <a:p>
          <a:endParaRPr lang="en-US"/>
        </a:p>
      </dgm:t>
    </dgm:pt>
    <dgm:pt modelId="{E2D51974-2C07-4D92-8C6C-916D5923DBEC}" type="sibTrans" cxnId="{808FD810-B0DB-4B4A-AFF7-E8D177FA2C84}">
      <dgm:prSet/>
      <dgm:spPr/>
      <dgm:t>
        <a:bodyPr/>
        <a:lstStyle/>
        <a:p>
          <a:endParaRPr lang="en-US"/>
        </a:p>
      </dgm:t>
    </dgm:pt>
    <dgm:pt modelId="{4EA7FA14-A2F0-45CD-8EEB-E2BA002AFF41}" type="pres">
      <dgm:prSet presAssocID="{90A8BC67-B60B-4CF8-A4CB-ED102EE61B35}" presName="root" presStyleCnt="0">
        <dgm:presLayoutVars>
          <dgm:dir/>
          <dgm:resizeHandles val="exact"/>
        </dgm:presLayoutVars>
      </dgm:prSet>
      <dgm:spPr/>
    </dgm:pt>
    <dgm:pt modelId="{57D7FB54-A8DA-4A8A-AA3B-BC5A71C8E76A}" type="pres">
      <dgm:prSet presAssocID="{2FAC35D5-170B-4543-91F0-78B08594718E}" presName="compNode" presStyleCnt="0"/>
      <dgm:spPr/>
    </dgm:pt>
    <dgm:pt modelId="{9DC513D0-6EF9-4BC5-8908-1FB57B5F53CA}" type="pres">
      <dgm:prSet presAssocID="{2FAC35D5-170B-4543-91F0-78B08594718E}" presName="bgRect" presStyleLbl="bgShp" presStyleIdx="0" presStyleCnt="3"/>
      <dgm:spPr/>
    </dgm:pt>
    <dgm:pt modelId="{79E5F005-E1C5-41BB-8FC7-627B2BFC538F}" type="pres">
      <dgm:prSet presAssocID="{2FAC35D5-170B-4543-91F0-78B08594718E}"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Open envelope"/>
        </a:ext>
      </dgm:extLst>
    </dgm:pt>
    <dgm:pt modelId="{549C19DA-E369-4AC4-8A86-1186102D555B}" type="pres">
      <dgm:prSet presAssocID="{2FAC35D5-170B-4543-91F0-78B08594718E}" presName="spaceRect" presStyleCnt="0"/>
      <dgm:spPr/>
    </dgm:pt>
    <dgm:pt modelId="{2E7CF391-0C15-4DE1-BED0-C480A2DE20FB}" type="pres">
      <dgm:prSet presAssocID="{2FAC35D5-170B-4543-91F0-78B08594718E}" presName="parTx" presStyleLbl="revTx" presStyleIdx="0" presStyleCnt="3">
        <dgm:presLayoutVars>
          <dgm:chMax val="0"/>
          <dgm:chPref val="0"/>
        </dgm:presLayoutVars>
      </dgm:prSet>
      <dgm:spPr/>
    </dgm:pt>
    <dgm:pt modelId="{A8832821-0F48-4998-985D-8E2F45C64B16}" type="pres">
      <dgm:prSet presAssocID="{8B1410B6-BC14-457B-935A-BBD637012BF4}" presName="sibTrans" presStyleCnt="0"/>
      <dgm:spPr/>
    </dgm:pt>
    <dgm:pt modelId="{85166602-F816-46F1-BA73-E52D141E4D01}" type="pres">
      <dgm:prSet presAssocID="{BD963398-7C0E-422F-9508-CDB47EE6EC09}" presName="compNode" presStyleCnt="0"/>
      <dgm:spPr/>
    </dgm:pt>
    <dgm:pt modelId="{394E0ECD-EB65-47FB-8594-A98FC656D982}" type="pres">
      <dgm:prSet presAssocID="{BD963398-7C0E-422F-9508-CDB47EE6EC09}" presName="bgRect" presStyleLbl="bgShp" presStyleIdx="1" presStyleCnt="3"/>
      <dgm:spPr/>
    </dgm:pt>
    <dgm:pt modelId="{2805E248-339D-40A6-AB4F-256FDB9B629A}" type="pres">
      <dgm:prSet presAssocID="{BD963398-7C0E-422F-9508-CDB47EE6EC09}"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tract"/>
        </a:ext>
      </dgm:extLst>
    </dgm:pt>
    <dgm:pt modelId="{257DBC48-62C8-4ABF-9D12-D9095B4650F5}" type="pres">
      <dgm:prSet presAssocID="{BD963398-7C0E-422F-9508-CDB47EE6EC09}" presName="spaceRect" presStyleCnt="0"/>
      <dgm:spPr/>
    </dgm:pt>
    <dgm:pt modelId="{82C0D437-2A94-4BF3-8695-59D364D0B3AF}" type="pres">
      <dgm:prSet presAssocID="{BD963398-7C0E-422F-9508-CDB47EE6EC09}" presName="parTx" presStyleLbl="revTx" presStyleIdx="1" presStyleCnt="3">
        <dgm:presLayoutVars>
          <dgm:chMax val="0"/>
          <dgm:chPref val="0"/>
        </dgm:presLayoutVars>
      </dgm:prSet>
      <dgm:spPr/>
    </dgm:pt>
    <dgm:pt modelId="{35CA712D-F6D8-4EBB-9DA0-03D0BBC2CFC7}" type="pres">
      <dgm:prSet presAssocID="{33003035-AB80-43B4-8D35-D610E331C9DB}" presName="sibTrans" presStyleCnt="0"/>
      <dgm:spPr/>
    </dgm:pt>
    <dgm:pt modelId="{11E86A67-783C-4928-BB48-15EF6DC65EA6}" type="pres">
      <dgm:prSet presAssocID="{E078C9B7-FC4B-4637-9471-E8EA11E8DA88}" presName="compNode" presStyleCnt="0"/>
      <dgm:spPr/>
    </dgm:pt>
    <dgm:pt modelId="{B730B106-0A5C-4A2C-A476-C974377BE41E}" type="pres">
      <dgm:prSet presAssocID="{E078C9B7-FC4B-4637-9471-E8EA11E8DA88}" presName="bgRect" presStyleLbl="bgShp" presStyleIdx="2" presStyleCnt="3"/>
      <dgm:spPr/>
    </dgm:pt>
    <dgm:pt modelId="{00EB6705-64D2-4932-BDB3-0C5216465161}" type="pres">
      <dgm:prSet presAssocID="{E078C9B7-FC4B-4637-9471-E8EA11E8DA88}"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Email"/>
        </a:ext>
      </dgm:extLst>
    </dgm:pt>
    <dgm:pt modelId="{E57FB4C5-546E-4449-ACFA-191E7D878453}" type="pres">
      <dgm:prSet presAssocID="{E078C9B7-FC4B-4637-9471-E8EA11E8DA88}" presName="spaceRect" presStyleCnt="0"/>
      <dgm:spPr/>
    </dgm:pt>
    <dgm:pt modelId="{7C5FA3BD-30B9-4CA1-9D9B-F7D0A8AC1835}" type="pres">
      <dgm:prSet presAssocID="{E078C9B7-FC4B-4637-9471-E8EA11E8DA88}" presName="parTx" presStyleLbl="revTx" presStyleIdx="2" presStyleCnt="3">
        <dgm:presLayoutVars>
          <dgm:chMax val="0"/>
          <dgm:chPref val="0"/>
        </dgm:presLayoutVars>
      </dgm:prSet>
      <dgm:spPr/>
    </dgm:pt>
  </dgm:ptLst>
  <dgm:cxnLst>
    <dgm:cxn modelId="{808FD810-B0DB-4B4A-AFF7-E8D177FA2C84}" srcId="{90A8BC67-B60B-4CF8-A4CB-ED102EE61B35}" destId="{E078C9B7-FC4B-4637-9471-E8EA11E8DA88}" srcOrd="2" destOrd="0" parTransId="{5114809C-9C4F-4B41-804C-4C295B2062D2}" sibTransId="{E2D51974-2C07-4D92-8C6C-916D5923DBEC}"/>
    <dgm:cxn modelId="{04D40B32-1B6B-42D2-90D4-ECE1B5673739}" type="presOf" srcId="{E078C9B7-FC4B-4637-9471-E8EA11E8DA88}" destId="{7C5FA3BD-30B9-4CA1-9D9B-F7D0A8AC1835}" srcOrd="0" destOrd="0" presId="urn:microsoft.com/office/officeart/2018/2/layout/IconVerticalSolidList"/>
    <dgm:cxn modelId="{177B3443-5E14-4017-92C8-4D2DAB069F89}" type="presOf" srcId="{2FAC35D5-170B-4543-91F0-78B08594718E}" destId="{2E7CF391-0C15-4DE1-BED0-C480A2DE20FB}" srcOrd="0" destOrd="0" presId="urn:microsoft.com/office/officeart/2018/2/layout/IconVerticalSolidList"/>
    <dgm:cxn modelId="{F8DA3169-37E0-4BF0-920B-C87C12848081}" srcId="{90A8BC67-B60B-4CF8-A4CB-ED102EE61B35}" destId="{2FAC35D5-170B-4543-91F0-78B08594718E}" srcOrd="0" destOrd="0" parTransId="{64D037BD-405D-45DF-A55A-2CE5B4B7DA25}" sibTransId="{8B1410B6-BC14-457B-935A-BBD637012BF4}"/>
    <dgm:cxn modelId="{7E27584C-E83F-48FF-8A5A-9586CA1F26AF}" type="presOf" srcId="{BD963398-7C0E-422F-9508-CDB47EE6EC09}" destId="{82C0D437-2A94-4BF3-8695-59D364D0B3AF}" srcOrd="0" destOrd="0" presId="urn:microsoft.com/office/officeart/2018/2/layout/IconVerticalSolidList"/>
    <dgm:cxn modelId="{0E5155A5-8603-44DA-9C95-4A64ACDDA59A}" srcId="{90A8BC67-B60B-4CF8-A4CB-ED102EE61B35}" destId="{BD963398-7C0E-422F-9508-CDB47EE6EC09}" srcOrd="1" destOrd="0" parTransId="{9CF17075-ECA9-4CA1-91BC-A3C4348D57DC}" sibTransId="{33003035-AB80-43B4-8D35-D610E331C9DB}"/>
    <dgm:cxn modelId="{5F441BAF-71F1-4C73-8C8C-75332F4D97E6}" type="presOf" srcId="{90A8BC67-B60B-4CF8-A4CB-ED102EE61B35}" destId="{4EA7FA14-A2F0-45CD-8EEB-E2BA002AFF41}" srcOrd="0" destOrd="0" presId="urn:microsoft.com/office/officeart/2018/2/layout/IconVerticalSolidList"/>
    <dgm:cxn modelId="{DC26E992-3F45-4728-929A-B24E9301A245}" type="presParOf" srcId="{4EA7FA14-A2F0-45CD-8EEB-E2BA002AFF41}" destId="{57D7FB54-A8DA-4A8A-AA3B-BC5A71C8E76A}" srcOrd="0" destOrd="0" presId="urn:microsoft.com/office/officeart/2018/2/layout/IconVerticalSolidList"/>
    <dgm:cxn modelId="{74E3F2BE-57DF-4F69-A082-560188C9046E}" type="presParOf" srcId="{57D7FB54-A8DA-4A8A-AA3B-BC5A71C8E76A}" destId="{9DC513D0-6EF9-4BC5-8908-1FB57B5F53CA}" srcOrd="0" destOrd="0" presId="urn:microsoft.com/office/officeart/2018/2/layout/IconVerticalSolidList"/>
    <dgm:cxn modelId="{A6080A7F-9D3D-46E8-BF29-0B20B5FD4B58}" type="presParOf" srcId="{57D7FB54-A8DA-4A8A-AA3B-BC5A71C8E76A}" destId="{79E5F005-E1C5-41BB-8FC7-627B2BFC538F}" srcOrd="1" destOrd="0" presId="urn:microsoft.com/office/officeart/2018/2/layout/IconVerticalSolidList"/>
    <dgm:cxn modelId="{1D4A0F16-D0B4-4FE2-A9B3-F30DA64EB2AC}" type="presParOf" srcId="{57D7FB54-A8DA-4A8A-AA3B-BC5A71C8E76A}" destId="{549C19DA-E369-4AC4-8A86-1186102D555B}" srcOrd="2" destOrd="0" presId="urn:microsoft.com/office/officeart/2018/2/layout/IconVerticalSolidList"/>
    <dgm:cxn modelId="{C15F313F-0668-4260-9C1A-4A5AC86CD81F}" type="presParOf" srcId="{57D7FB54-A8DA-4A8A-AA3B-BC5A71C8E76A}" destId="{2E7CF391-0C15-4DE1-BED0-C480A2DE20FB}" srcOrd="3" destOrd="0" presId="urn:microsoft.com/office/officeart/2018/2/layout/IconVerticalSolidList"/>
    <dgm:cxn modelId="{91BBB9FF-8C1A-4DBC-9F94-4FA42A5D5783}" type="presParOf" srcId="{4EA7FA14-A2F0-45CD-8EEB-E2BA002AFF41}" destId="{A8832821-0F48-4998-985D-8E2F45C64B16}" srcOrd="1" destOrd="0" presId="urn:microsoft.com/office/officeart/2018/2/layout/IconVerticalSolidList"/>
    <dgm:cxn modelId="{6B6B1700-C814-4574-B684-06F646CAB683}" type="presParOf" srcId="{4EA7FA14-A2F0-45CD-8EEB-E2BA002AFF41}" destId="{85166602-F816-46F1-BA73-E52D141E4D01}" srcOrd="2" destOrd="0" presId="urn:microsoft.com/office/officeart/2018/2/layout/IconVerticalSolidList"/>
    <dgm:cxn modelId="{361AB178-7B0E-4333-9D39-DA1E70EA91B6}" type="presParOf" srcId="{85166602-F816-46F1-BA73-E52D141E4D01}" destId="{394E0ECD-EB65-47FB-8594-A98FC656D982}" srcOrd="0" destOrd="0" presId="urn:microsoft.com/office/officeart/2018/2/layout/IconVerticalSolidList"/>
    <dgm:cxn modelId="{456E4EED-F702-41BE-AB62-6F78672930AD}" type="presParOf" srcId="{85166602-F816-46F1-BA73-E52D141E4D01}" destId="{2805E248-339D-40A6-AB4F-256FDB9B629A}" srcOrd="1" destOrd="0" presId="urn:microsoft.com/office/officeart/2018/2/layout/IconVerticalSolidList"/>
    <dgm:cxn modelId="{A489458A-F908-45F0-98E4-D99FE9AE4557}" type="presParOf" srcId="{85166602-F816-46F1-BA73-E52D141E4D01}" destId="{257DBC48-62C8-4ABF-9D12-D9095B4650F5}" srcOrd="2" destOrd="0" presId="urn:microsoft.com/office/officeart/2018/2/layout/IconVerticalSolidList"/>
    <dgm:cxn modelId="{8BA46382-9A99-4E31-8828-CF9C937F97DA}" type="presParOf" srcId="{85166602-F816-46F1-BA73-E52D141E4D01}" destId="{82C0D437-2A94-4BF3-8695-59D364D0B3AF}" srcOrd="3" destOrd="0" presId="urn:microsoft.com/office/officeart/2018/2/layout/IconVerticalSolidList"/>
    <dgm:cxn modelId="{E052DD05-4352-4955-8E3C-3A74DF67D5B4}" type="presParOf" srcId="{4EA7FA14-A2F0-45CD-8EEB-E2BA002AFF41}" destId="{35CA712D-F6D8-4EBB-9DA0-03D0BBC2CFC7}" srcOrd="3" destOrd="0" presId="urn:microsoft.com/office/officeart/2018/2/layout/IconVerticalSolidList"/>
    <dgm:cxn modelId="{EC10FC8D-3192-4760-8421-437EF03CF302}" type="presParOf" srcId="{4EA7FA14-A2F0-45CD-8EEB-E2BA002AFF41}" destId="{11E86A67-783C-4928-BB48-15EF6DC65EA6}" srcOrd="4" destOrd="0" presId="urn:microsoft.com/office/officeart/2018/2/layout/IconVerticalSolidList"/>
    <dgm:cxn modelId="{14EAA309-01D3-4ED0-A8F8-41A1AA3E2160}" type="presParOf" srcId="{11E86A67-783C-4928-BB48-15EF6DC65EA6}" destId="{B730B106-0A5C-4A2C-A476-C974377BE41E}" srcOrd="0" destOrd="0" presId="urn:microsoft.com/office/officeart/2018/2/layout/IconVerticalSolidList"/>
    <dgm:cxn modelId="{CCDC9C9D-807B-47CD-B043-5731CEB930D7}" type="presParOf" srcId="{11E86A67-783C-4928-BB48-15EF6DC65EA6}" destId="{00EB6705-64D2-4932-BDB3-0C5216465161}" srcOrd="1" destOrd="0" presId="urn:microsoft.com/office/officeart/2018/2/layout/IconVerticalSolidList"/>
    <dgm:cxn modelId="{76FADF55-3E44-4292-A750-B8D739635524}" type="presParOf" srcId="{11E86A67-783C-4928-BB48-15EF6DC65EA6}" destId="{E57FB4C5-546E-4449-ACFA-191E7D878453}" srcOrd="2" destOrd="0" presId="urn:microsoft.com/office/officeart/2018/2/layout/IconVerticalSolidList"/>
    <dgm:cxn modelId="{0BBF3AFB-EC93-4FE5-A27F-E42012633ACF}" type="presParOf" srcId="{11E86A67-783C-4928-BB48-15EF6DC65EA6}" destId="{7C5FA3BD-30B9-4CA1-9D9B-F7D0A8AC1835}" srcOrd="3" destOrd="0" presId="urn:microsoft.com/office/officeart/2018/2/layout/IconVerticalSoli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3E04D3-4B3D-4985-9C68-F877FA3D3B5B}">
      <dsp:nvSpPr>
        <dsp:cNvPr id="0" name=""/>
        <dsp:cNvSpPr/>
      </dsp:nvSpPr>
      <dsp:spPr>
        <a:xfrm>
          <a:off x="0" y="1672736"/>
          <a:ext cx="10419945" cy="12168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US" sz="4800" b="1" kern="1200" dirty="0">
              <a:latin typeface="Abadi" panose="020B0604020104020204" pitchFamily="34" charset="0"/>
            </a:rPr>
            <a:t>How to Create Invoices </a:t>
          </a:r>
        </a:p>
      </dsp:txBody>
      <dsp:txXfrm>
        <a:off x="59399" y="1732135"/>
        <a:ext cx="10301147" cy="1098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3E04D3-4B3D-4985-9C68-F877FA3D3B5B}">
      <dsp:nvSpPr>
        <dsp:cNvPr id="0" name=""/>
        <dsp:cNvSpPr/>
      </dsp:nvSpPr>
      <dsp:spPr>
        <a:xfrm>
          <a:off x="0" y="123335"/>
          <a:ext cx="10419945" cy="12168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US" sz="4800" b="1" kern="1200" dirty="0">
              <a:latin typeface="Abadi" panose="020B0604020104020204" pitchFamily="34" charset="0"/>
            </a:rPr>
            <a:t>What Happens Next!</a:t>
          </a:r>
        </a:p>
      </dsp:txBody>
      <dsp:txXfrm>
        <a:off x="59399" y="182734"/>
        <a:ext cx="10301147" cy="1098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C513D0-6EF9-4BC5-8908-1FB57B5F53CA}">
      <dsp:nvSpPr>
        <dsp:cNvPr id="0" name=""/>
        <dsp:cNvSpPr/>
      </dsp:nvSpPr>
      <dsp:spPr>
        <a:xfrm>
          <a:off x="0" y="362"/>
          <a:ext cx="9523301" cy="8480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E5F005-E1C5-41BB-8FC7-627B2BFC538F}">
      <dsp:nvSpPr>
        <dsp:cNvPr id="0" name=""/>
        <dsp:cNvSpPr/>
      </dsp:nvSpPr>
      <dsp:spPr>
        <a:xfrm>
          <a:off x="256540" y="191177"/>
          <a:ext cx="466437" cy="46643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7CF391-0C15-4DE1-BED0-C480A2DE20FB}">
      <dsp:nvSpPr>
        <dsp:cNvPr id="0" name=""/>
        <dsp:cNvSpPr/>
      </dsp:nvSpPr>
      <dsp:spPr>
        <a:xfrm>
          <a:off x="979518" y="362"/>
          <a:ext cx="8543783" cy="848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754" tIns="89754" rIns="89754" bIns="89754" numCol="1" spcCol="1270" anchor="ctr" anchorCtr="0">
          <a:noAutofit/>
        </a:bodyPr>
        <a:lstStyle/>
        <a:p>
          <a:pPr marL="0" lvl="0" indent="0" algn="l" defTabSz="933450">
            <a:lnSpc>
              <a:spcPct val="100000"/>
            </a:lnSpc>
            <a:spcBef>
              <a:spcPct val="0"/>
            </a:spcBef>
            <a:spcAft>
              <a:spcPct val="35000"/>
            </a:spcAft>
            <a:buNone/>
          </a:pPr>
          <a:r>
            <a:rPr lang="en-US" sz="2100" kern="1200"/>
            <a:t>Once you click Save &amp; Submit the invoice is automatically sent to the </a:t>
          </a:r>
          <a:r>
            <a:rPr lang="en-US" sz="2100" u="sng" kern="1200"/>
            <a:t>parent</a:t>
          </a:r>
          <a:r>
            <a:rPr lang="en-US" sz="2100" kern="1200"/>
            <a:t>, </a:t>
          </a:r>
          <a:r>
            <a:rPr lang="en-US" sz="2100" u="sng" kern="1200"/>
            <a:t>provider</a:t>
          </a:r>
          <a:r>
            <a:rPr lang="en-US" sz="2100" kern="1200"/>
            <a:t> and </a:t>
          </a:r>
          <a:r>
            <a:rPr lang="en-US" sz="2100" u="sng" kern="1200"/>
            <a:t>program director </a:t>
          </a:r>
          <a:r>
            <a:rPr lang="en-US" sz="2100" kern="1200"/>
            <a:t>for signatures via DocuSign. </a:t>
          </a:r>
        </a:p>
      </dsp:txBody>
      <dsp:txXfrm>
        <a:off x="979518" y="362"/>
        <a:ext cx="8543783" cy="848068"/>
      </dsp:txXfrm>
    </dsp:sp>
    <dsp:sp modelId="{394E0ECD-EB65-47FB-8594-A98FC656D982}">
      <dsp:nvSpPr>
        <dsp:cNvPr id="0" name=""/>
        <dsp:cNvSpPr/>
      </dsp:nvSpPr>
      <dsp:spPr>
        <a:xfrm>
          <a:off x="0" y="1060447"/>
          <a:ext cx="9523301" cy="8480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05E248-339D-40A6-AB4F-256FDB9B629A}">
      <dsp:nvSpPr>
        <dsp:cNvPr id="0" name=""/>
        <dsp:cNvSpPr/>
      </dsp:nvSpPr>
      <dsp:spPr>
        <a:xfrm>
          <a:off x="256540" y="1251263"/>
          <a:ext cx="466437" cy="46643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C0D437-2A94-4BF3-8695-59D364D0B3AF}">
      <dsp:nvSpPr>
        <dsp:cNvPr id="0" name=""/>
        <dsp:cNvSpPr/>
      </dsp:nvSpPr>
      <dsp:spPr>
        <a:xfrm>
          <a:off x="979518" y="1060447"/>
          <a:ext cx="8543783" cy="848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754" tIns="89754" rIns="89754" bIns="89754" numCol="1" spcCol="1270" anchor="ctr" anchorCtr="0">
          <a:noAutofit/>
        </a:bodyPr>
        <a:lstStyle/>
        <a:p>
          <a:pPr marL="0" lvl="0" indent="0" algn="l" defTabSz="933450">
            <a:lnSpc>
              <a:spcPct val="100000"/>
            </a:lnSpc>
            <a:spcBef>
              <a:spcPct val="0"/>
            </a:spcBef>
            <a:spcAft>
              <a:spcPct val="35000"/>
            </a:spcAft>
            <a:buNone/>
          </a:pPr>
          <a:r>
            <a:rPr lang="en-US" sz="2100" kern="1200" dirty="0"/>
            <a:t>Providers, please inform parents the invoice will be coming to them in DocuSign for signature. </a:t>
          </a:r>
        </a:p>
      </dsp:txBody>
      <dsp:txXfrm>
        <a:off x="979518" y="1060447"/>
        <a:ext cx="8543783" cy="848068"/>
      </dsp:txXfrm>
    </dsp:sp>
    <dsp:sp modelId="{B730B106-0A5C-4A2C-A476-C974377BE41E}">
      <dsp:nvSpPr>
        <dsp:cNvPr id="0" name=""/>
        <dsp:cNvSpPr/>
      </dsp:nvSpPr>
      <dsp:spPr>
        <a:xfrm>
          <a:off x="0" y="2120533"/>
          <a:ext cx="9523301" cy="8480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EB6705-64D2-4932-BDB3-0C5216465161}">
      <dsp:nvSpPr>
        <dsp:cNvPr id="0" name=""/>
        <dsp:cNvSpPr/>
      </dsp:nvSpPr>
      <dsp:spPr>
        <a:xfrm>
          <a:off x="256540" y="2311348"/>
          <a:ext cx="466437" cy="46643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5FA3BD-30B9-4CA1-9D9B-F7D0A8AC1835}">
      <dsp:nvSpPr>
        <dsp:cNvPr id="0" name=""/>
        <dsp:cNvSpPr/>
      </dsp:nvSpPr>
      <dsp:spPr>
        <a:xfrm>
          <a:off x="979518" y="2120533"/>
          <a:ext cx="8543783" cy="848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754" tIns="89754" rIns="89754" bIns="89754" numCol="1" spcCol="1270" anchor="ctr" anchorCtr="0">
          <a:noAutofit/>
        </a:bodyPr>
        <a:lstStyle/>
        <a:p>
          <a:pPr marL="0" lvl="0" indent="0" algn="l" defTabSz="933450">
            <a:lnSpc>
              <a:spcPct val="100000"/>
            </a:lnSpc>
            <a:spcBef>
              <a:spcPct val="0"/>
            </a:spcBef>
            <a:spcAft>
              <a:spcPct val="35000"/>
            </a:spcAft>
            <a:buNone/>
          </a:pPr>
          <a:r>
            <a:rPr lang="en-US" sz="2100" kern="1200" dirty="0"/>
            <a:t>For any assistance please email education@miamibeachfl.gov</a:t>
          </a:r>
        </a:p>
      </dsp:txBody>
      <dsp:txXfrm>
        <a:off x="979518" y="2120533"/>
        <a:ext cx="8543783" cy="84806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1E1DC2-8A83-4D96-B984-7E88C276A27C}" type="datetimeFigureOut">
              <a:rPr lang="en-US" smtClean="0"/>
              <a:t>8/20/2026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09CC6D-EA54-4E65-97FE-431E7C4E0C26}" type="slidenum">
              <a:rPr lang="en-US" smtClean="0"/>
              <a:t>‹#›</a:t>
            </a:fld>
            <a:endParaRPr lang="en-US" dirty="0"/>
          </a:p>
        </p:txBody>
      </p:sp>
    </p:spTree>
    <p:extLst>
      <p:ext uri="{BB962C8B-B14F-4D97-AF65-F5344CB8AC3E}">
        <p14:creationId xmlns:p14="http://schemas.microsoft.com/office/powerpoint/2010/main" val="3909546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09CC6D-EA54-4E65-97FE-431E7C4E0C26}" type="slidenum">
              <a:rPr lang="en-US" smtClean="0"/>
              <a:t>2</a:t>
            </a:fld>
            <a:endParaRPr lang="en-US"/>
          </a:p>
        </p:txBody>
      </p:sp>
    </p:spTree>
    <p:extLst>
      <p:ext uri="{BB962C8B-B14F-4D97-AF65-F5344CB8AC3E}">
        <p14:creationId xmlns:p14="http://schemas.microsoft.com/office/powerpoint/2010/main" val="29500574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2C18A8-21C4-4876-A70D-695A1F0B9E1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9258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2C18A8-21C4-4876-A70D-695A1F0B9E1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195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2C18A8-21C4-4876-A70D-695A1F0B9E1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5434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2C18A8-21C4-4876-A70D-695A1F0B9E1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6541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2C18A8-21C4-4876-A70D-695A1F0B9E1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057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357E-6D1E-4F47-B396-631C5C4B47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B33E74-D591-49E0-902F-3BB68983A3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2095BF-F463-4019-B7EA-2A0CE9C624AA}"/>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5" name="Footer Placeholder 4">
            <a:extLst>
              <a:ext uri="{FF2B5EF4-FFF2-40B4-BE49-F238E27FC236}">
                <a16:creationId xmlns:a16="http://schemas.microsoft.com/office/drawing/2014/main" id="{E5D14317-7024-4A81-9CD9-596E7A37BCF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B852B47-9ECE-4664-8C10-389C2ADC82C1}"/>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2614692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1E780-57B3-4392-A959-D16F8B2EA47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6D7EAD-DEFA-4FAB-A9FF-943E903ACE7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93E00B-23F2-45F0-9630-DE62B38F15D0}"/>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5" name="Footer Placeholder 4">
            <a:extLst>
              <a:ext uri="{FF2B5EF4-FFF2-40B4-BE49-F238E27FC236}">
                <a16:creationId xmlns:a16="http://schemas.microsoft.com/office/drawing/2014/main" id="{A1652140-2CAF-44C8-B2AA-2E2CED1B12C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3BA4766-C44C-4333-AA7D-442740355C84}"/>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77770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91D4B-CDCB-4437-AE15-BBFCC4ADA8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3D845C6-2F91-4C37-A751-F1596B3B63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C41AA4-EF05-4359-9D43-1DCA3F767944}"/>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5" name="Footer Placeholder 4">
            <a:extLst>
              <a:ext uri="{FF2B5EF4-FFF2-40B4-BE49-F238E27FC236}">
                <a16:creationId xmlns:a16="http://schemas.microsoft.com/office/drawing/2014/main" id="{7B7337DB-B56C-49BE-A554-88906041C1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04D940-21E5-4660-9169-EA7B6A405C6B}"/>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1268599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0838D-6A51-4ED7-813C-7D211E39827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94C37FF-419B-4CA3-BA7E-92F13EA9B3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FEEDCD-623D-4676-8872-AE4D5160C4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9CB72C9-E9AC-4170-B0F6-DF9E14A309B8}"/>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6" name="Footer Placeholder 5">
            <a:extLst>
              <a:ext uri="{FF2B5EF4-FFF2-40B4-BE49-F238E27FC236}">
                <a16:creationId xmlns:a16="http://schemas.microsoft.com/office/drawing/2014/main" id="{BE7F799A-F6F0-445C-B413-4ADC2F304F8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479773B-B184-488C-A11C-D6058F1A5A44}"/>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1676541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FD86B-0ECF-4B22-B8FA-857B9ECA6E9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2DB270E-4698-4132-99F0-7B9CA7775B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812A1FC-F41B-4F3F-AFD4-EA13F178CF2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884A673-8AAC-4164-8010-E1378CD387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E3DFE56-AF77-4F57-9328-B6419635BC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079045E-E21F-433C-A54A-A4CA9978BEC3}"/>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8" name="Footer Placeholder 7">
            <a:extLst>
              <a:ext uri="{FF2B5EF4-FFF2-40B4-BE49-F238E27FC236}">
                <a16:creationId xmlns:a16="http://schemas.microsoft.com/office/drawing/2014/main" id="{5075AD45-96C3-43EC-9647-DD34E6FCB7D9}"/>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6E196C0-02C2-4AB2-ACAC-998804579996}"/>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2137529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32980-3F6D-47BD-A1D5-B037337CDC9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D839B98-54E2-4959-837B-DBD0188BEAFD}"/>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4" name="Footer Placeholder 3">
            <a:extLst>
              <a:ext uri="{FF2B5EF4-FFF2-40B4-BE49-F238E27FC236}">
                <a16:creationId xmlns:a16="http://schemas.microsoft.com/office/drawing/2014/main" id="{53DE10CC-DB02-4B14-9B50-851C15F76B7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74CFC429-3B92-4F95-9AD4-3948B88DCEB6}"/>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2187255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94CDA1-F110-498C-B3AB-D775A1F709E6}"/>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3" name="Footer Placeholder 2">
            <a:extLst>
              <a:ext uri="{FF2B5EF4-FFF2-40B4-BE49-F238E27FC236}">
                <a16:creationId xmlns:a16="http://schemas.microsoft.com/office/drawing/2014/main" id="{7FDE294A-3D64-4626-B730-ACCCA3CAC09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581A9C0-3BD8-4834-82C8-39737B0CA07E}"/>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1380657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428C6-2CCB-49D3-83ED-5129A390A6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C8C7084-1028-486B-B565-3F7F53ED15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5DB3A2E-EEB9-4F10-BF36-E3989A5728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212EF9-99B2-45B8-AC04-4D8A836A04CF}"/>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6" name="Footer Placeholder 5">
            <a:extLst>
              <a:ext uri="{FF2B5EF4-FFF2-40B4-BE49-F238E27FC236}">
                <a16:creationId xmlns:a16="http://schemas.microsoft.com/office/drawing/2014/main" id="{009DE387-0E45-44A5-85CA-5EE393564CF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4FC13B8-F2D2-4573-9F7D-E60FCE60DBE9}"/>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2679610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CEEB5-9DAD-4FCA-9BF4-7C7E1F22AF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0313F6-300A-44DC-9055-3B4C276F78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255CDFF-7B3E-44DA-BF82-4E703CE93C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167758-D226-418C-9868-19DEC04E124C}"/>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6" name="Footer Placeholder 5">
            <a:extLst>
              <a:ext uri="{FF2B5EF4-FFF2-40B4-BE49-F238E27FC236}">
                <a16:creationId xmlns:a16="http://schemas.microsoft.com/office/drawing/2014/main" id="{959A2680-4136-432B-B2D7-3F6FAB74E65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B4BF920-EEE3-4DA2-9F51-7B8B39AAB2B7}"/>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2521738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C98A-EE53-4FC8-8991-15F65D2F528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F125E93-EDA3-4C3E-9446-625A03EB2E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59F77A-3D1B-4FD1-AE4A-141C9508F1DD}"/>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5" name="Footer Placeholder 4">
            <a:extLst>
              <a:ext uri="{FF2B5EF4-FFF2-40B4-BE49-F238E27FC236}">
                <a16:creationId xmlns:a16="http://schemas.microsoft.com/office/drawing/2014/main" id="{94DBAC88-2411-4EBF-91E4-F3DF5DE0E5E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E74B9-7AFB-432B-8B94-CEA078100A14}"/>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1967372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41E132-DC4D-45C7-AB4F-5BD0CB906E9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0EAB145-A25C-4AC4-B31B-B346F4A8697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40760F-1051-4F99-87E2-A3C78B21401C}"/>
              </a:ext>
            </a:extLst>
          </p:cNvPr>
          <p:cNvSpPr>
            <a:spLocks noGrp="1"/>
          </p:cNvSpPr>
          <p:nvPr>
            <p:ph type="dt" sz="half" idx="10"/>
          </p:nvPr>
        </p:nvSpPr>
        <p:spPr/>
        <p:txBody>
          <a:bodyPr/>
          <a:lstStyle/>
          <a:p>
            <a:fld id="{C32D6BBF-BB28-4431-B2E0-0936A1318D6A}" type="datetimeFigureOut">
              <a:rPr lang="en-US" smtClean="0"/>
              <a:t>8/20/2026</a:t>
            </a:fld>
            <a:endParaRPr lang="en-US" dirty="0"/>
          </a:p>
        </p:txBody>
      </p:sp>
      <p:sp>
        <p:nvSpPr>
          <p:cNvPr id="5" name="Footer Placeholder 4">
            <a:extLst>
              <a:ext uri="{FF2B5EF4-FFF2-40B4-BE49-F238E27FC236}">
                <a16:creationId xmlns:a16="http://schemas.microsoft.com/office/drawing/2014/main" id="{0715E5DC-F0B5-4AD2-A7A3-120E068861F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293909B-D81B-4F85-B330-F1C217B4C502}"/>
              </a:ext>
            </a:extLst>
          </p:cNvPr>
          <p:cNvSpPr>
            <a:spLocks noGrp="1"/>
          </p:cNvSpPr>
          <p:nvPr>
            <p:ph type="sldNum" sz="quarter" idx="12"/>
          </p:nvPr>
        </p:nvSpPr>
        <p:spPr/>
        <p:txBody>
          <a:bodyPr/>
          <a:lstStyle/>
          <a:p>
            <a:fld id="{7C1EB735-6345-4BFF-9347-5428DF7F87EF}" type="slidenum">
              <a:rPr lang="en-US" smtClean="0"/>
              <a:t>‹#›</a:t>
            </a:fld>
            <a:endParaRPr lang="en-US" dirty="0"/>
          </a:p>
        </p:txBody>
      </p:sp>
    </p:spTree>
    <p:extLst>
      <p:ext uri="{BB962C8B-B14F-4D97-AF65-F5344CB8AC3E}">
        <p14:creationId xmlns:p14="http://schemas.microsoft.com/office/powerpoint/2010/main" val="2197336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1345A0-672A-4009-96FD-48672A21D7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C82B05F-0946-4D21-B0CD-7DF448F340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C247C1-4DF0-4F4B-9F19-F524C7537C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2D6BBF-BB28-4431-B2E0-0936A1318D6A}" type="datetimeFigureOut">
              <a:rPr lang="en-US" smtClean="0"/>
              <a:t>8/20/2026</a:t>
            </a:fld>
            <a:endParaRPr lang="en-US" dirty="0"/>
          </a:p>
        </p:txBody>
      </p:sp>
      <p:sp>
        <p:nvSpPr>
          <p:cNvPr id="5" name="Footer Placeholder 4">
            <a:extLst>
              <a:ext uri="{FF2B5EF4-FFF2-40B4-BE49-F238E27FC236}">
                <a16:creationId xmlns:a16="http://schemas.microsoft.com/office/drawing/2014/main" id="{4C8AB096-C55D-4956-B5FD-0C671B93D5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6D0AC93-26E1-4441-9CE7-633EAEB4E6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1EB735-6345-4BFF-9347-5428DF7F87EF}" type="slidenum">
              <a:rPr lang="en-US" smtClean="0"/>
              <a:t>‹#›</a:t>
            </a:fld>
            <a:endParaRPr lang="en-US" dirty="0"/>
          </a:p>
        </p:txBody>
      </p:sp>
    </p:spTree>
    <p:extLst>
      <p:ext uri="{BB962C8B-B14F-4D97-AF65-F5344CB8AC3E}">
        <p14:creationId xmlns:p14="http://schemas.microsoft.com/office/powerpoint/2010/main" val="39617417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miamibeachfl.gov/prek/"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image" Target="../media/image1.png"/><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hyperlink" Target="mailto:Education@miamibeachfl.gov"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9B81A44F-FA69-4B80-A703-2673221C29DD}"/>
              </a:ext>
            </a:extLst>
          </p:cNvPr>
          <p:cNvSpPr/>
          <p:nvPr/>
        </p:nvSpPr>
        <p:spPr>
          <a:xfrm>
            <a:off x="0" y="3784061"/>
            <a:ext cx="9805482" cy="3073940"/>
          </a:xfrm>
          <a:prstGeom prst="rtTriangle">
            <a:avLst/>
          </a:prstGeom>
          <a:solidFill>
            <a:srgbClr val="0070C0">
              <a:alpha val="5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solidFill>
                  <a:schemeClr val="bg1"/>
                </a:solidFill>
                <a:effectLst>
                  <a:outerShdw blurRad="38100" dist="38100" dir="2700000" algn="tl">
                    <a:srgbClr val="000000">
                      <a:alpha val="43137"/>
                    </a:srgbClr>
                  </a:outerShdw>
                </a:effectLst>
                <a:latin typeface="Abadi" panose="020B0604020104020204" pitchFamily="34" charset="0"/>
              </a:rPr>
              <a:t>Dr. Leslie Rosenfeld</a:t>
            </a:r>
          </a:p>
          <a:p>
            <a:r>
              <a:rPr lang="en-US" sz="1600" dirty="0">
                <a:solidFill>
                  <a:schemeClr val="bg1"/>
                </a:solidFill>
                <a:effectLst>
                  <a:outerShdw blurRad="38100" dist="38100" dir="2700000" algn="tl">
                    <a:srgbClr val="000000">
                      <a:alpha val="43137"/>
                    </a:srgbClr>
                  </a:outerShdw>
                </a:effectLst>
                <a:latin typeface="Abadi" panose="020B0604020104020204" pitchFamily="34" charset="0"/>
              </a:rPr>
              <a:t>Chief Education Officer</a:t>
            </a:r>
          </a:p>
          <a:p>
            <a:r>
              <a:rPr lang="en-US" sz="1600" dirty="0">
                <a:solidFill>
                  <a:schemeClr val="bg1"/>
                </a:solidFill>
                <a:effectLst>
                  <a:outerShdw blurRad="38100" dist="38100" dir="2700000" algn="tl">
                    <a:srgbClr val="000000">
                      <a:alpha val="43137"/>
                    </a:srgbClr>
                  </a:outerShdw>
                </a:effectLst>
                <a:latin typeface="Abadi" panose="020B0604020104020204" pitchFamily="34" charset="0"/>
              </a:rPr>
              <a:t>Education and Performance Initiatives</a:t>
            </a:r>
          </a:p>
          <a:p>
            <a:endParaRPr lang="en-US" sz="1600" b="1" dirty="0">
              <a:solidFill>
                <a:schemeClr val="bg1"/>
              </a:solidFill>
              <a:effectLst>
                <a:outerShdw blurRad="38100" dist="38100" dir="2700000" algn="tl">
                  <a:srgbClr val="000000">
                    <a:alpha val="43137"/>
                  </a:srgbClr>
                </a:outerShdw>
              </a:effectLst>
              <a:latin typeface="Abadi" panose="020B0604020104020204" pitchFamily="34" charset="0"/>
            </a:endParaRPr>
          </a:p>
          <a:p>
            <a:r>
              <a:rPr lang="en-US" sz="1600" b="1" dirty="0">
                <a:solidFill>
                  <a:schemeClr val="bg1"/>
                </a:solidFill>
                <a:effectLst>
                  <a:outerShdw blurRad="38100" dist="38100" dir="2700000" algn="tl">
                    <a:srgbClr val="000000">
                      <a:alpha val="43137"/>
                    </a:srgbClr>
                  </a:outerShdw>
                </a:effectLst>
                <a:latin typeface="Abadi" panose="020B0604020104020204" pitchFamily="34" charset="0"/>
              </a:rPr>
              <a:t>Maggie Brown</a:t>
            </a:r>
            <a:br>
              <a:rPr lang="en-US" sz="1600" b="1" dirty="0">
                <a:solidFill>
                  <a:schemeClr val="bg1"/>
                </a:solidFill>
                <a:effectLst>
                  <a:outerShdw blurRad="38100" dist="38100" dir="2700000" algn="tl">
                    <a:srgbClr val="000000">
                      <a:alpha val="43137"/>
                    </a:srgbClr>
                  </a:outerShdw>
                </a:effectLst>
                <a:latin typeface="Abadi" panose="020B0604020104020204" pitchFamily="34" charset="0"/>
              </a:rPr>
            </a:br>
            <a:r>
              <a:rPr lang="en-US" sz="1600" b="1" dirty="0">
                <a:solidFill>
                  <a:schemeClr val="bg1"/>
                </a:solidFill>
                <a:effectLst>
                  <a:outerShdw blurRad="38100" dist="38100" dir="2700000" algn="tl">
                    <a:srgbClr val="000000">
                      <a:alpha val="43137"/>
                    </a:srgbClr>
                  </a:outerShdw>
                </a:effectLst>
                <a:latin typeface="Abadi" panose="020B0604020104020204" pitchFamily="34" charset="0"/>
              </a:rPr>
              <a:t>Pre-K Administrator</a:t>
            </a:r>
            <a:endParaRPr lang="en-US" sz="1600" dirty="0">
              <a:solidFill>
                <a:schemeClr val="bg1"/>
              </a:solidFill>
              <a:effectLst>
                <a:outerShdw blurRad="38100" dist="38100" dir="2700000" algn="tl">
                  <a:srgbClr val="000000">
                    <a:alpha val="43137"/>
                  </a:srgbClr>
                </a:outerShdw>
              </a:effectLst>
              <a:latin typeface="Abadi" panose="020B0604020104020204" pitchFamily="34" charset="0"/>
            </a:endParaRPr>
          </a:p>
          <a:p>
            <a:r>
              <a:rPr lang="en-US" sz="1600" dirty="0">
                <a:solidFill>
                  <a:schemeClr val="bg1"/>
                </a:solidFill>
                <a:effectLst>
                  <a:outerShdw blurRad="38100" dist="38100" dir="2700000" algn="tl">
                    <a:srgbClr val="000000">
                      <a:alpha val="43137"/>
                    </a:srgbClr>
                  </a:outerShdw>
                </a:effectLst>
                <a:latin typeface="Abadi" panose="020B0604020104020204" pitchFamily="34" charset="0"/>
              </a:rPr>
              <a:t>Education and Performance Initiatives</a:t>
            </a:r>
          </a:p>
          <a:p>
            <a:endParaRPr lang="en-US" sz="1600" b="1" dirty="0">
              <a:solidFill>
                <a:schemeClr val="bg1"/>
              </a:solidFill>
              <a:effectLst>
                <a:outerShdw blurRad="38100" dist="38100" dir="2700000" algn="tl">
                  <a:srgbClr val="000000">
                    <a:alpha val="43137"/>
                  </a:srgbClr>
                </a:outerShdw>
              </a:effectLst>
              <a:latin typeface="Abadi" panose="020B0604020104020204" pitchFamily="34" charset="0"/>
            </a:endParaRPr>
          </a:p>
          <a:p>
            <a:r>
              <a:rPr lang="en-US" sz="1400" b="1" dirty="0">
                <a:solidFill>
                  <a:schemeClr val="bg1"/>
                </a:solidFill>
                <a:effectLst>
                  <a:outerShdw blurRad="38100" dist="38100" dir="2700000" algn="tl">
                    <a:srgbClr val="000000">
                      <a:alpha val="43137"/>
                    </a:srgbClr>
                  </a:outerShdw>
                </a:effectLst>
                <a:latin typeface="Abadi" panose="020B0604020104020204" pitchFamily="34" charset="0"/>
              </a:rPr>
              <a:t> </a:t>
            </a:r>
          </a:p>
        </p:txBody>
      </p:sp>
      <p:sp>
        <p:nvSpPr>
          <p:cNvPr id="5" name="Right Triangle 4">
            <a:extLst>
              <a:ext uri="{FF2B5EF4-FFF2-40B4-BE49-F238E27FC236}">
                <a16:creationId xmlns:a16="http://schemas.microsoft.com/office/drawing/2014/main" id="{6BC3F2D7-C42A-40B0-AB81-4CF9F578B769}"/>
              </a:ext>
            </a:extLst>
          </p:cNvPr>
          <p:cNvSpPr/>
          <p:nvPr/>
        </p:nvSpPr>
        <p:spPr>
          <a:xfrm flipH="1">
            <a:off x="6555544" y="4037428"/>
            <a:ext cx="5632587" cy="2820572"/>
          </a:xfrm>
          <a:prstGeom prst="rtTriangle">
            <a:avLst/>
          </a:prstGeom>
          <a:solidFill>
            <a:schemeClr val="bg1">
              <a:lumMod val="95000"/>
              <a:alpha val="7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1109694-3DB1-4DDE-A290-50DA7FA07214}"/>
              </a:ext>
            </a:extLst>
          </p:cNvPr>
          <p:cNvSpPr txBox="1"/>
          <p:nvPr/>
        </p:nvSpPr>
        <p:spPr>
          <a:xfrm>
            <a:off x="1244845" y="1508400"/>
            <a:ext cx="9702310" cy="2003625"/>
          </a:xfrm>
          <a:prstGeom prst="rect">
            <a:avLst/>
          </a:prstGeom>
          <a:noFill/>
          <a:effectLst>
            <a:softEdge rad="12700"/>
          </a:effectLst>
          <a:scene3d>
            <a:camera prst="orthographicFront"/>
            <a:lightRig rig="threePt" dir="t"/>
          </a:scene3d>
          <a:sp3d z="50800"/>
        </p:spPr>
        <p:txBody>
          <a:bodyPr wrap="square">
            <a:spAutoFit/>
          </a:bodyPr>
          <a:lstStyle/>
          <a:p>
            <a:pPr lvl="0" algn="ctr">
              <a:lnSpc>
                <a:spcPct val="90000"/>
              </a:lnSpc>
              <a:spcBef>
                <a:spcPct val="0"/>
              </a:spcBef>
              <a:defRPr/>
            </a:pPr>
            <a:r>
              <a:rPr kumimoji="0" lang="en-US" sz="4600" b="1" u="none" strike="noStrike" kern="1200" cap="none" spc="0" normalizeH="0" baseline="0" noProof="0" dirty="0">
                <a:ln>
                  <a:noFill/>
                </a:ln>
                <a:solidFill>
                  <a:schemeClr val="accent1">
                    <a:lumMod val="75000"/>
                  </a:schemeClr>
                </a:solidFill>
                <a:effectLst>
                  <a:outerShdw blurRad="38100" dist="38100" dir="2700000" algn="tl">
                    <a:srgbClr val="000000">
                      <a:alpha val="43137"/>
                    </a:srgbClr>
                  </a:outerShdw>
                </a:effectLst>
                <a:uLnTx/>
                <a:uFillTx/>
                <a:latin typeface="Abadi" panose="020B0604020104020204" pitchFamily="34" charset="0"/>
                <a:ea typeface="+mj-ea"/>
                <a:cs typeface="Arial" panose="020B0604020202020204" pitchFamily="34" charset="0"/>
              </a:rPr>
              <a:t>City of Miami Beach </a:t>
            </a:r>
          </a:p>
          <a:p>
            <a:pPr lvl="0" algn="ctr">
              <a:lnSpc>
                <a:spcPct val="90000"/>
              </a:lnSpc>
              <a:spcBef>
                <a:spcPct val="0"/>
              </a:spcBef>
              <a:defRPr/>
            </a:pPr>
            <a:r>
              <a:rPr kumimoji="0" lang="en-US" sz="4600" b="1" u="none" strike="noStrike" kern="1200" cap="none" spc="0" normalizeH="0" baseline="0" noProof="0" dirty="0">
                <a:ln>
                  <a:noFill/>
                </a:ln>
                <a:solidFill>
                  <a:schemeClr val="accent1">
                    <a:lumMod val="75000"/>
                  </a:schemeClr>
                </a:solidFill>
                <a:effectLst>
                  <a:outerShdw blurRad="38100" dist="38100" dir="2700000" algn="tl">
                    <a:srgbClr val="000000">
                      <a:alpha val="43137"/>
                    </a:srgbClr>
                  </a:outerShdw>
                </a:effectLst>
                <a:uLnTx/>
                <a:uFillTx/>
                <a:latin typeface="Abadi" panose="020B0604020104020204" pitchFamily="34" charset="0"/>
                <a:ea typeface="+mj-ea"/>
                <a:cs typeface="Arial" panose="020B0604020202020204" pitchFamily="34" charset="0"/>
              </a:rPr>
              <a:t>PreK Scholarship</a:t>
            </a:r>
          </a:p>
          <a:p>
            <a:pPr lvl="0" algn="ctr">
              <a:lnSpc>
                <a:spcPct val="90000"/>
              </a:lnSpc>
              <a:spcBef>
                <a:spcPct val="0"/>
              </a:spcBef>
              <a:defRPr/>
            </a:pPr>
            <a:r>
              <a:rPr kumimoji="0" lang="en-US" sz="4600" b="1" u="none" strike="noStrike" kern="1200" cap="none" spc="0" normalizeH="0" baseline="0" noProof="0" dirty="0">
                <a:ln>
                  <a:noFill/>
                </a:ln>
                <a:solidFill>
                  <a:schemeClr val="accent1">
                    <a:lumMod val="75000"/>
                  </a:schemeClr>
                </a:solidFill>
                <a:effectLst>
                  <a:outerShdw blurRad="38100" dist="38100" dir="2700000" algn="tl">
                    <a:srgbClr val="000000">
                      <a:alpha val="43137"/>
                    </a:srgbClr>
                  </a:outerShdw>
                </a:effectLst>
                <a:uLnTx/>
                <a:uFillTx/>
                <a:latin typeface="Abadi" panose="020B0604020104020204" pitchFamily="34" charset="0"/>
                <a:ea typeface="+mj-ea"/>
                <a:cs typeface="Arial" panose="020B0604020202020204" pitchFamily="34" charset="0"/>
              </a:rPr>
              <a:t>Provider Invoicing </a:t>
            </a:r>
          </a:p>
        </p:txBody>
      </p:sp>
      <p:pic>
        <p:nvPicPr>
          <p:cNvPr id="9" name="Picture 8">
            <a:extLst>
              <a:ext uri="{FF2B5EF4-FFF2-40B4-BE49-F238E27FC236}">
                <a16:creationId xmlns:a16="http://schemas.microsoft.com/office/drawing/2014/main" id="{7C79BE15-523C-4B31-AFF4-581163133D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412480" y="4224526"/>
            <a:ext cx="4005944" cy="4005944"/>
          </a:xfrm>
          <a:prstGeom prst="rect">
            <a:avLst/>
          </a:prstGeom>
          <a:ln w="57150">
            <a:noFill/>
          </a:ln>
        </p:spPr>
      </p:pic>
    </p:spTree>
    <p:extLst>
      <p:ext uri="{BB962C8B-B14F-4D97-AF65-F5344CB8AC3E}">
        <p14:creationId xmlns:p14="http://schemas.microsoft.com/office/powerpoint/2010/main" val="235402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A9C1FE-33D6-34D6-074B-78C7D8F10103}"/>
              </a:ext>
            </a:extLst>
          </p:cNvPr>
          <p:cNvPicPr>
            <a:picLocks noChangeAspect="1"/>
          </p:cNvPicPr>
          <p:nvPr/>
        </p:nvPicPr>
        <p:blipFill>
          <a:blip r:embed="rId3"/>
          <a:stretch>
            <a:fillRect/>
          </a:stretch>
        </p:blipFill>
        <p:spPr>
          <a:xfrm>
            <a:off x="2233607" y="0"/>
            <a:ext cx="7724785" cy="6858000"/>
          </a:xfrm>
          <a:prstGeom prst="rect">
            <a:avLst/>
          </a:prstGeom>
        </p:spPr>
      </p:pic>
      <p:sp>
        <p:nvSpPr>
          <p:cNvPr id="7" name="Rectangle 6">
            <a:extLst>
              <a:ext uri="{FF2B5EF4-FFF2-40B4-BE49-F238E27FC236}">
                <a16:creationId xmlns:a16="http://schemas.microsoft.com/office/drawing/2014/main" id="{77927A4C-EE25-4529-ADBE-93065D044EE9}"/>
              </a:ext>
            </a:extLst>
          </p:cNvPr>
          <p:cNvSpPr/>
          <p:nvPr/>
        </p:nvSpPr>
        <p:spPr>
          <a:xfrm>
            <a:off x="0" y="0"/>
            <a:ext cx="12180517" cy="47707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9698362-23EC-C3F0-2358-3BA5F6D2A533}"/>
              </a:ext>
            </a:extLst>
          </p:cNvPr>
          <p:cNvPicPr>
            <a:picLocks noChangeAspect="1"/>
          </p:cNvPicPr>
          <p:nvPr/>
        </p:nvPicPr>
        <p:blipFill rotWithShape="1">
          <a:blip r:embed="rId4"/>
          <a:srcRect t="9804"/>
          <a:stretch/>
        </p:blipFill>
        <p:spPr>
          <a:xfrm>
            <a:off x="296004" y="643429"/>
            <a:ext cx="2118120" cy="666344"/>
          </a:xfrm>
          <a:prstGeom prst="rect">
            <a:avLst/>
          </a:prstGeom>
        </p:spPr>
      </p:pic>
      <p:sp>
        <p:nvSpPr>
          <p:cNvPr id="6" name="Rectangle 5">
            <a:extLst>
              <a:ext uri="{FF2B5EF4-FFF2-40B4-BE49-F238E27FC236}">
                <a16:creationId xmlns:a16="http://schemas.microsoft.com/office/drawing/2014/main" id="{B979A4D8-D272-670D-B042-B3A3122C384C}"/>
              </a:ext>
            </a:extLst>
          </p:cNvPr>
          <p:cNvSpPr/>
          <p:nvPr/>
        </p:nvSpPr>
        <p:spPr>
          <a:xfrm>
            <a:off x="4203392" y="0"/>
            <a:ext cx="9881216" cy="461665"/>
          </a:xfrm>
          <a:prstGeom prst="rect">
            <a:avLst/>
          </a:prstGeom>
        </p:spPr>
        <p:txBody>
          <a:bodyPr wrap="square">
            <a:spAutoFit/>
          </a:bodyPr>
          <a:lstStyle/>
          <a:p>
            <a:r>
              <a:rPr lang="en-US" sz="2400" dirty="0">
                <a:ln w="22225">
                  <a:solidFill>
                    <a:schemeClr val="tx1"/>
                  </a:solidFill>
                  <a:prstDash val="solid"/>
                </a:ln>
                <a:effectLst>
                  <a:outerShdw blurRad="38100" dist="38100" dir="2700000" algn="tl">
                    <a:srgbClr val="000000">
                      <a:alpha val="43137"/>
                    </a:srgbClr>
                  </a:outerShdw>
                </a:effectLst>
                <a:latin typeface="Abadi Extra Light" panose="020B0204020104020204" pitchFamily="34" charset="0"/>
              </a:rPr>
              <a:t>www.miamibeachfl.gov/prek</a:t>
            </a:r>
            <a:endParaRPr lang="en-US" sz="2400" dirty="0">
              <a:effectLst>
                <a:outerShdw blurRad="38100" dist="38100" dir="2700000" algn="tl">
                  <a:srgbClr val="000000">
                    <a:alpha val="43137"/>
                  </a:srgbClr>
                </a:outerShdw>
              </a:effectLst>
              <a:latin typeface="Abadi Extra Light" panose="020B0204020104020204" pitchFamily="34" charset="0"/>
            </a:endParaRPr>
          </a:p>
        </p:txBody>
      </p:sp>
      <p:sp>
        <p:nvSpPr>
          <p:cNvPr id="4" name="Arrow: Right 3">
            <a:extLst>
              <a:ext uri="{FF2B5EF4-FFF2-40B4-BE49-F238E27FC236}">
                <a16:creationId xmlns:a16="http://schemas.microsoft.com/office/drawing/2014/main" id="{8E97BC55-BF3D-C272-13D3-C61AAEDC79E5}"/>
              </a:ext>
            </a:extLst>
          </p:cNvPr>
          <p:cNvSpPr/>
          <p:nvPr/>
        </p:nvSpPr>
        <p:spPr>
          <a:xfrm>
            <a:off x="421871" y="5850135"/>
            <a:ext cx="1992253" cy="438912"/>
          </a:xfrm>
          <a:prstGeom prst="rightArrow">
            <a:avLst/>
          </a:prstGeo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E3783A0-F15F-C188-EAB2-6BA5FB4C8E9A}"/>
              </a:ext>
            </a:extLst>
          </p:cNvPr>
          <p:cNvSpPr txBox="1"/>
          <p:nvPr/>
        </p:nvSpPr>
        <p:spPr>
          <a:xfrm>
            <a:off x="363265" y="4519765"/>
            <a:ext cx="2079802" cy="1200329"/>
          </a:xfrm>
          <a:prstGeom prst="rect">
            <a:avLst/>
          </a:prstGeom>
          <a:solidFill>
            <a:srgbClr val="FFFF00"/>
          </a:solidFill>
        </p:spPr>
        <p:txBody>
          <a:bodyPr wrap="square" rtlCol="0">
            <a:spAutoFit/>
          </a:bodyPr>
          <a:lstStyle/>
          <a:p>
            <a:pPr algn="ctr"/>
            <a:r>
              <a:rPr lang="en-US" b="1" dirty="0"/>
              <a:t>A copy of this presentation and additional sources can be found here: </a:t>
            </a:r>
          </a:p>
        </p:txBody>
      </p:sp>
    </p:spTree>
    <p:extLst>
      <p:ext uri="{BB962C8B-B14F-4D97-AF65-F5344CB8AC3E}">
        <p14:creationId xmlns:p14="http://schemas.microsoft.com/office/powerpoint/2010/main" val="37580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0FD33CBF-0CF1-46F8-A10A-65B8A2D3D4C6}"/>
              </a:ext>
            </a:extLst>
          </p:cNvPr>
          <p:cNvGraphicFramePr/>
          <p:nvPr/>
        </p:nvGraphicFramePr>
        <p:xfrm>
          <a:off x="933855" y="1324820"/>
          <a:ext cx="10419945" cy="4562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ABD377DA-4910-5A48-AB00-D89AD3D04FF6}"/>
              </a:ext>
            </a:extLst>
          </p:cNvPr>
          <p:cNvPicPr>
            <a:picLocks noChangeAspect="1"/>
          </p:cNvPicPr>
          <p:nvPr/>
        </p:nvPicPr>
        <p:blipFill rotWithShape="1">
          <a:blip r:embed="rId8">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Tree>
    <p:extLst>
      <p:ext uri="{BB962C8B-B14F-4D97-AF65-F5344CB8AC3E}">
        <p14:creationId xmlns:p14="http://schemas.microsoft.com/office/powerpoint/2010/main" val="3535810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3">
            <a:extLst>
              <a:ext uri="{FF2B5EF4-FFF2-40B4-BE49-F238E27FC236}">
                <a16:creationId xmlns:a16="http://schemas.microsoft.com/office/drawing/2014/main" id="{B5FA7C47-B7C1-4D2E-AB49-ED23BA34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6">
            <a:extLst>
              <a:ext uri="{FF2B5EF4-FFF2-40B4-BE49-F238E27FC236}">
                <a16:creationId xmlns:a16="http://schemas.microsoft.com/office/drawing/2014/main" id="{596EE156-ABF1-4329-A6BA-03B4254E0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521144" y="911116"/>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Rectangle 8">
            <a:extLst>
              <a:ext uri="{FF2B5EF4-FFF2-40B4-BE49-F238E27FC236}">
                <a16:creationId xmlns:a16="http://schemas.microsoft.com/office/drawing/2014/main" id="{19B9933F-AAB3-444A-8BB5-9CA194A8B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0" y="1370435"/>
            <a:ext cx="527226"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7D20183A-0B1D-4A1F-89B1-ADBEDBC6E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00164" y="643467"/>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Rectangle 8">
            <a:extLst>
              <a:ext uri="{FF2B5EF4-FFF2-40B4-BE49-F238E27FC236}">
                <a16:creationId xmlns:a16="http://schemas.microsoft.com/office/drawing/2014/main" id="{131031D3-26CD-4214-A9A4-5857EFA15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529" y="644382"/>
            <a:ext cx="3856024"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Title 1">
            <a:extLst>
              <a:ext uri="{FF2B5EF4-FFF2-40B4-BE49-F238E27FC236}">
                <a16:creationId xmlns:a16="http://schemas.microsoft.com/office/drawing/2014/main" id="{CBE6C165-32D3-46D5-9E09-4DA0D0532CCB}"/>
              </a:ext>
            </a:extLst>
          </p:cNvPr>
          <p:cNvSpPr txBox="1">
            <a:spLocks/>
          </p:cNvSpPr>
          <p:nvPr/>
        </p:nvSpPr>
        <p:spPr>
          <a:xfrm>
            <a:off x="1139635" y="2320667"/>
            <a:ext cx="3392608" cy="321142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fontAlgn="auto">
              <a:spcBef>
                <a:spcPts val="0"/>
              </a:spcBef>
              <a:spcAft>
                <a:spcPts val="600"/>
              </a:spcAft>
              <a:buClrTx/>
              <a:buSzTx/>
              <a:buFont typeface="Arial" panose="020B0604020202020204" pitchFamily="34" charset="0"/>
              <a:buChar char="•"/>
              <a:tabLst/>
              <a:defRPr/>
            </a:pPr>
            <a:r>
              <a:rPr kumimoji="0" lang="en-US" sz="1600" b="1" i="0" u="none" strike="noStrike" cap="none" spc="0" normalizeH="0" baseline="0" noProof="0" dirty="0">
                <a:ln>
                  <a:noFill/>
                </a:ln>
                <a:solidFill>
                  <a:schemeClr val="bg1"/>
                </a:solidFill>
                <a:effectLst/>
                <a:uLnTx/>
                <a:uFillTx/>
                <a:latin typeface="+mn-lt"/>
                <a:ea typeface="+mn-ea"/>
                <a:cs typeface="+mn-cs"/>
              </a:rPr>
              <a:t>Go to Website </a:t>
            </a:r>
            <a:r>
              <a:rPr kumimoji="0" lang="en-US" sz="1200" b="1" i="0" u="none" strike="noStrike" cap="none" spc="0" normalizeH="0" baseline="0" noProof="0" dirty="0">
                <a:ln>
                  <a:noFill/>
                </a:ln>
                <a:solidFill>
                  <a:schemeClr val="bg1"/>
                </a:solidFill>
                <a:effectLst/>
                <a:uLnTx/>
                <a:uFillTx/>
                <a:latin typeface="+mn-lt"/>
                <a:ea typeface="+mn-ea"/>
                <a:cs typeface="+mn-cs"/>
                <a:hlinkClick r:id="rId3">
                  <a:extLst>
                    <a:ext uri="{A12FA001-AC4F-418D-AE19-62706E023703}">
                      <ahyp:hlinkClr xmlns:ahyp="http://schemas.microsoft.com/office/drawing/2018/hyperlinkcolor" val="tx"/>
                    </a:ext>
                  </a:extLst>
                </a:hlinkClick>
              </a:rPr>
              <a:t>https://www.miamibeachfl.gov/prek/</a:t>
            </a:r>
            <a:endParaRPr kumimoji="0" lang="en-US" sz="1200" b="1" i="0" u="none" strike="noStrike" cap="none" spc="0" normalizeH="0" baseline="0" noProof="0" dirty="0">
              <a:ln>
                <a:noFill/>
              </a:ln>
              <a:solidFill>
                <a:schemeClr val="bg1"/>
              </a:solidFill>
              <a:effectLst/>
              <a:uLnTx/>
              <a:uFillTx/>
              <a:latin typeface="+mn-lt"/>
              <a:ea typeface="+mn-ea"/>
              <a:cs typeface="+mn-cs"/>
            </a:endParaRPr>
          </a:p>
          <a:p>
            <a:pPr marR="0" lvl="0" fontAlgn="auto">
              <a:spcBef>
                <a:spcPts val="0"/>
              </a:spcBef>
              <a:spcAft>
                <a:spcPts val="600"/>
              </a:spcAft>
              <a:buClrTx/>
              <a:buSzTx/>
              <a:tabLst/>
              <a:defRPr/>
            </a:pPr>
            <a:endParaRPr kumimoji="0" lang="en-US" sz="1200" b="1" i="0" u="none" strike="noStrike" cap="none" spc="0" normalizeH="0" baseline="0" noProof="0" dirty="0">
              <a:ln>
                <a:noFill/>
              </a:ln>
              <a:solidFill>
                <a:schemeClr val="bg1"/>
              </a:solidFill>
              <a:effectLst/>
              <a:uLnTx/>
              <a:uFillTx/>
              <a:latin typeface="+mn-lt"/>
              <a:ea typeface="+mn-ea"/>
              <a:cs typeface="+mn-cs"/>
            </a:endParaRPr>
          </a:p>
          <a:p>
            <a:pPr marL="228600" marR="0" lvl="0" indent="-228600" fontAlgn="auto">
              <a:spcBef>
                <a:spcPts val="0"/>
              </a:spcBef>
              <a:spcAft>
                <a:spcPts val="600"/>
              </a:spcAft>
              <a:buClrTx/>
              <a:buSzTx/>
              <a:buFont typeface="Arial" panose="020B0604020202020204" pitchFamily="34" charset="0"/>
              <a:buChar char="•"/>
              <a:tabLst/>
              <a:defRPr/>
            </a:pPr>
            <a:r>
              <a:rPr kumimoji="0" lang="en-US" sz="1600" b="1" i="0" u="none" strike="noStrike" cap="none" spc="0" normalizeH="0" baseline="0" noProof="0" dirty="0">
                <a:ln>
                  <a:noFill/>
                </a:ln>
                <a:solidFill>
                  <a:srgbClr val="FEFFFF"/>
                </a:solidFill>
                <a:effectLst/>
                <a:uLnTx/>
                <a:uFillTx/>
                <a:latin typeface="+mn-lt"/>
                <a:ea typeface="+mn-ea"/>
                <a:cs typeface="+mn-cs"/>
              </a:rPr>
              <a:t>Click “Provider Account”</a:t>
            </a:r>
          </a:p>
          <a:p>
            <a:pPr marL="228600" marR="0" lvl="0" indent="-228600" fontAlgn="auto">
              <a:spcBef>
                <a:spcPts val="0"/>
              </a:spcBef>
              <a:spcAft>
                <a:spcPts val="600"/>
              </a:spcAft>
              <a:buClrTx/>
              <a:buSzTx/>
              <a:buFont typeface="Arial" panose="020B0604020202020204" pitchFamily="34" charset="0"/>
              <a:buChar char="•"/>
              <a:tabLst/>
              <a:defRPr/>
            </a:pPr>
            <a:endParaRPr kumimoji="0" lang="en-US" sz="1600" b="1" i="0" u="none" strike="noStrike" cap="none" spc="0" normalizeH="0" baseline="0" noProof="0" dirty="0">
              <a:ln>
                <a:noFill/>
              </a:ln>
              <a:solidFill>
                <a:srgbClr val="FEFFFF"/>
              </a:solidFill>
              <a:effectLst/>
              <a:uLnTx/>
              <a:uFillTx/>
              <a:latin typeface="+mn-lt"/>
              <a:ea typeface="+mn-ea"/>
              <a:cs typeface="+mn-cs"/>
            </a:endParaRPr>
          </a:p>
          <a:p>
            <a:pPr marL="228600" marR="0" lvl="0" indent="-228600" fontAlgn="auto">
              <a:spcBef>
                <a:spcPts val="0"/>
              </a:spcBef>
              <a:spcAft>
                <a:spcPts val="600"/>
              </a:spcAft>
              <a:buClrTx/>
              <a:buSzTx/>
              <a:buFont typeface="Arial" panose="020B0604020202020204" pitchFamily="34" charset="0"/>
              <a:buChar char="•"/>
              <a:tabLst/>
              <a:defRPr/>
            </a:pPr>
            <a:r>
              <a:rPr kumimoji="0" lang="en-US" sz="1600" b="1" i="0" u="none" strike="noStrike" cap="none" spc="0" normalizeH="0" baseline="0" noProof="0" dirty="0">
                <a:ln>
                  <a:noFill/>
                </a:ln>
                <a:solidFill>
                  <a:srgbClr val="FEFFFF"/>
                </a:solidFill>
                <a:effectLst/>
                <a:uLnTx/>
                <a:uFillTx/>
                <a:latin typeface="+mn-lt"/>
                <a:ea typeface="+mn-ea"/>
                <a:cs typeface="+mn-cs"/>
              </a:rPr>
              <a:t>Enter your Login ID</a:t>
            </a:r>
          </a:p>
          <a:p>
            <a:pPr marL="228600" marR="0" lvl="0" indent="-228600" fontAlgn="auto">
              <a:spcBef>
                <a:spcPts val="0"/>
              </a:spcBef>
              <a:spcAft>
                <a:spcPts val="600"/>
              </a:spcAft>
              <a:buClrTx/>
              <a:buSzTx/>
              <a:buFont typeface="Arial" panose="020B0604020202020204" pitchFamily="34" charset="0"/>
              <a:buChar char="•"/>
              <a:tabLst/>
              <a:defRPr/>
            </a:pPr>
            <a:endParaRPr kumimoji="0" lang="en-US" sz="1600" b="1" i="0" u="none" strike="noStrike" cap="none" spc="0" normalizeH="0" baseline="0" noProof="0" dirty="0">
              <a:ln>
                <a:noFill/>
              </a:ln>
              <a:solidFill>
                <a:srgbClr val="FEFFFF"/>
              </a:solidFill>
              <a:effectLst/>
              <a:uLnTx/>
              <a:uFillTx/>
              <a:latin typeface="+mn-lt"/>
              <a:ea typeface="+mn-ea"/>
              <a:cs typeface="+mn-cs"/>
            </a:endParaRPr>
          </a:p>
          <a:p>
            <a:pPr marL="228600" marR="0" lvl="0" indent="-228600" fontAlgn="auto">
              <a:spcBef>
                <a:spcPts val="0"/>
              </a:spcBef>
              <a:spcAft>
                <a:spcPts val="600"/>
              </a:spcAft>
              <a:buClrTx/>
              <a:buSzTx/>
              <a:buFont typeface="Arial" panose="020B0604020202020204" pitchFamily="34" charset="0"/>
              <a:buChar char="•"/>
              <a:tabLst/>
              <a:defRPr/>
            </a:pPr>
            <a:r>
              <a:rPr kumimoji="0" lang="en-US" sz="1600" b="1" i="0" u="none" strike="noStrike" cap="none" spc="0" normalizeH="0" baseline="0" noProof="0" dirty="0">
                <a:ln>
                  <a:noFill/>
                </a:ln>
                <a:solidFill>
                  <a:srgbClr val="FEFFFF"/>
                </a:solidFill>
                <a:effectLst/>
                <a:uLnTx/>
                <a:uFillTx/>
                <a:latin typeface="+mn-lt"/>
                <a:ea typeface="+mn-ea"/>
                <a:cs typeface="+mn-cs"/>
              </a:rPr>
              <a:t>Enter your Password </a:t>
            </a:r>
          </a:p>
          <a:p>
            <a:pPr marR="0" lvl="0" fontAlgn="auto">
              <a:spcBef>
                <a:spcPts val="0"/>
              </a:spcBef>
              <a:spcAft>
                <a:spcPts val="600"/>
              </a:spcAft>
              <a:buClrTx/>
              <a:buSzTx/>
              <a:tabLst/>
              <a:defRPr/>
            </a:pPr>
            <a:endParaRPr kumimoji="0" lang="en-US" sz="1600" b="1" i="0" u="none" strike="noStrike" cap="none" spc="0" normalizeH="0" baseline="0" noProof="0" dirty="0">
              <a:ln>
                <a:noFill/>
              </a:ln>
              <a:solidFill>
                <a:srgbClr val="FEFFFF"/>
              </a:solidFill>
              <a:effectLst/>
              <a:uLnTx/>
              <a:uFillTx/>
              <a:latin typeface="+mn-lt"/>
              <a:ea typeface="+mn-ea"/>
              <a:cs typeface="+mn-cs"/>
            </a:endParaRPr>
          </a:p>
          <a:p>
            <a:pPr marL="228600" marR="0" lvl="0" indent="-228600" fontAlgn="auto">
              <a:spcBef>
                <a:spcPts val="0"/>
              </a:spcBef>
              <a:spcAft>
                <a:spcPts val="600"/>
              </a:spcAft>
              <a:buClrTx/>
              <a:buSzTx/>
              <a:buFont typeface="Arial" panose="020B0604020202020204" pitchFamily="34" charset="0"/>
              <a:buChar char="•"/>
              <a:tabLst/>
              <a:defRPr/>
            </a:pPr>
            <a:r>
              <a:rPr lang="en-US" sz="1600" b="1" dirty="0">
                <a:solidFill>
                  <a:srgbClr val="FEFFFF"/>
                </a:solidFill>
                <a:latin typeface="+mn-lt"/>
                <a:ea typeface="+mn-ea"/>
                <a:cs typeface="+mn-cs"/>
              </a:rPr>
              <a:t>Click Sign In</a:t>
            </a:r>
            <a:endParaRPr kumimoji="0" lang="en-US" sz="1600" b="1" i="0" u="none" strike="noStrike" cap="none" spc="0" normalizeH="0" baseline="0" noProof="0" dirty="0">
              <a:ln>
                <a:noFill/>
              </a:ln>
              <a:solidFill>
                <a:srgbClr val="FEFFFF"/>
              </a:solidFill>
              <a:effectLst/>
              <a:uLnTx/>
              <a:uFillTx/>
              <a:latin typeface="+mn-lt"/>
              <a:ea typeface="+mn-ea"/>
              <a:cs typeface="+mn-cs"/>
            </a:endParaRPr>
          </a:p>
          <a:p>
            <a:pPr indent="-228600">
              <a:spcAft>
                <a:spcPts val="600"/>
              </a:spcAft>
              <a:buFont typeface="Arial" panose="020B0604020202020204" pitchFamily="34" charset="0"/>
              <a:buChar char="•"/>
            </a:pPr>
            <a:endParaRPr lang="en-US" sz="1900" dirty="0">
              <a:solidFill>
                <a:srgbClr val="FEFFFF"/>
              </a:solidFill>
              <a:latin typeface="+mn-lt"/>
              <a:ea typeface="+mn-ea"/>
              <a:cs typeface="+mn-cs"/>
            </a:endParaRPr>
          </a:p>
        </p:txBody>
      </p:sp>
      <p:sp>
        <p:nvSpPr>
          <p:cNvPr id="25" name="TextBox 24">
            <a:extLst>
              <a:ext uri="{FF2B5EF4-FFF2-40B4-BE49-F238E27FC236}">
                <a16:creationId xmlns:a16="http://schemas.microsoft.com/office/drawing/2014/main" id="{B24F0EA6-7F75-4268-B05F-D0A02E2DA26F}"/>
              </a:ext>
            </a:extLst>
          </p:cNvPr>
          <p:cNvSpPr txBox="1"/>
          <p:nvPr/>
        </p:nvSpPr>
        <p:spPr>
          <a:xfrm>
            <a:off x="1246696" y="1120337"/>
            <a:ext cx="2912349" cy="1200329"/>
          </a:xfrm>
          <a:prstGeom prst="rect">
            <a:avLst/>
          </a:prstGeom>
          <a:noFill/>
        </p:spPr>
        <p:txBody>
          <a:bodyPr wrap="square">
            <a:spAutoFit/>
          </a:bodyPr>
          <a:lstStyle/>
          <a:p>
            <a:r>
              <a:rPr kumimoji="0" lang="en-US" sz="3600" b="1" i="0" u="none" strike="noStrike" kern="1200" cap="none" spc="0" normalizeH="0" baseline="0" noProof="0" dirty="0">
                <a:ln>
                  <a:noFill/>
                </a:ln>
                <a:solidFill>
                  <a:srgbClr val="FEFFFF"/>
                </a:solidFill>
                <a:effectLst/>
                <a:uLnTx/>
                <a:uFillTx/>
                <a:latin typeface="Calibri" panose="020F0502020204030204"/>
                <a:ea typeface="+mn-ea"/>
                <a:cs typeface="+mn-cs"/>
              </a:rPr>
              <a:t>Log Into Your Dashboard</a:t>
            </a:r>
            <a:endParaRPr lang="en-US" sz="3600" dirty="0"/>
          </a:p>
        </p:txBody>
      </p:sp>
      <p:pic>
        <p:nvPicPr>
          <p:cNvPr id="3" name="Picture 2">
            <a:extLst>
              <a:ext uri="{FF2B5EF4-FFF2-40B4-BE49-F238E27FC236}">
                <a16:creationId xmlns:a16="http://schemas.microsoft.com/office/drawing/2014/main" id="{C31E2CED-C581-B289-196C-C83B1F5AE5EC}"/>
              </a:ext>
            </a:extLst>
          </p:cNvPr>
          <p:cNvPicPr>
            <a:picLocks noChangeAspect="1"/>
          </p:cNvPicPr>
          <p:nvPr/>
        </p:nvPicPr>
        <p:blipFill>
          <a:blip r:embed="rId4"/>
          <a:stretch>
            <a:fillRect/>
          </a:stretch>
        </p:blipFill>
        <p:spPr>
          <a:xfrm>
            <a:off x="5605391" y="911116"/>
            <a:ext cx="5446974" cy="4623543"/>
          </a:xfrm>
          <a:prstGeom prst="rect">
            <a:avLst/>
          </a:prstGeom>
        </p:spPr>
      </p:pic>
      <p:sp>
        <p:nvSpPr>
          <p:cNvPr id="5" name="Arrow: Right 4">
            <a:extLst>
              <a:ext uri="{FF2B5EF4-FFF2-40B4-BE49-F238E27FC236}">
                <a16:creationId xmlns:a16="http://schemas.microsoft.com/office/drawing/2014/main" id="{E3792E83-9C79-1012-FF1E-FC9D37D578CE}"/>
              </a:ext>
            </a:extLst>
          </p:cNvPr>
          <p:cNvSpPr/>
          <p:nvPr/>
        </p:nvSpPr>
        <p:spPr>
          <a:xfrm>
            <a:off x="5486081" y="3908872"/>
            <a:ext cx="1455313" cy="509188"/>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EBC46A5F-CAD4-02F8-1999-A021F4A64768}"/>
              </a:ext>
            </a:extLst>
          </p:cNvPr>
          <p:cNvPicPr>
            <a:picLocks noChangeAspect="1"/>
          </p:cNvPicPr>
          <p:nvPr/>
        </p:nvPicPr>
        <p:blipFill rotWithShape="1">
          <a:blip r:embed="rId5">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Tree>
    <p:extLst>
      <p:ext uri="{BB962C8B-B14F-4D97-AF65-F5344CB8AC3E}">
        <p14:creationId xmlns:p14="http://schemas.microsoft.com/office/powerpoint/2010/main" val="3086489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1AB7837-C9CA-531A-A550-CAA58CAF4161}"/>
              </a:ext>
            </a:extLst>
          </p:cNvPr>
          <p:cNvPicPr>
            <a:picLocks noChangeAspect="1"/>
          </p:cNvPicPr>
          <p:nvPr/>
        </p:nvPicPr>
        <p:blipFill>
          <a:blip r:embed="rId3"/>
          <a:stretch>
            <a:fillRect/>
          </a:stretch>
        </p:blipFill>
        <p:spPr>
          <a:xfrm>
            <a:off x="132752" y="229852"/>
            <a:ext cx="12192000" cy="5809488"/>
          </a:xfrm>
          <a:prstGeom prst="rect">
            <a:avLst/>
          </a:prstGeom>
        </p:spPr>
      </p:pic>
      <p:sp>
        <p:nvSpPr>
          <p:cNvPr id="2" name="Title 1">
            <a:extLst>
              <a:ext uri="{FF2B5EF4-FFF2-40B4-BE49-F238E27FC236}">
                <a16:creationId xmlns:a16="http://schemas.microsoft.com/office/drawing/2014/main" id="{24FEB69E-660C-6144-8C45-EEC1ED796165}"/>
              </a:ext>
            </a:extLst>
          </p:cNvPr>
          <p:cNvSpPr>
            <a:spLocks noGrp="1"/>
          </p:cNvSpPr>
          <p:nvPr>
            <p:ph type="title" idx="4294967295"/>
          </p:nvPr>
        </p:nvSpPr>
        <p:spPr>
          <a:xfrm>
            <a:off x="520958" y="3021989"/>
            <a:ext cx="3070382" cy="744836"/>
          </a:xfrm>
        </p:spPr>
        <p:txBody>
          <a:bodyPr vert="horz" lIns="91440" tIns="45720" rIns="91440" bIns="45720" rtlCol="0" anchor="ctr">
            <a:normAutofit fontScale="90000"/>
          </a:bodyPr>
          <a:lstStyle/>
          <a:p>
            <a:pPr algn="ctr"/>
            <a:r>
              <a:rPr lang="en-US" sz="3600" b="1" dirty="0">
                <a:solidFill>
                  <a:schemeClr val="tx1">
                    <a:lumMod val="85000"/>
                    <a:lumOff val="15000"/>
                  </a:schemeClr>
                </a:solidFill>
              </a:rPr>
              <a:t>Provider Dashboard</a:t>
            </a:r>
          </a:p>
        </p:txBody>
      </p:sp>
      <p:sp>
        <p:nvSpPr>
          <p:cNvPr id="8" name="TextBox 7">
            <a:extLst>
              <a:ext uri="{FF2B5EF4-FFF2-40B4-BE49-F238E27FC236}">
                <a16:creationId xmlns:a16="http://schemas.microsoft.com/office/drawing/2014/main" id="{31F167B2-8640-3C46-6613-6538E0D08BED}"/>
              </a:ext>
            </a:extLst>
          </p:cNvPr>
          <p:cNvSpPr txBox="1"/>
          <p:nvPr/>
        </p:nvSpPr>
        <p:spPr>
          <a:xfrm>
            <a:off x="972899" y="4478046"/>
            <a:ext cx="2428645" cy="923330"/>
          </a:xfrm>
          <a:prstGeom prst="rect">
            <a:avLst/>
          </a:prstGeom>
          <a:solidFill>
            <a:srgbClr val="FFFF00"/>
          </a:solidFill>
        </p:spPr>
        <p:txBody>
          <a:bodyPr wrap="square" rtlCol="0">
            <a:spAutoFit/>
          </a:bodyPr>
          <a:lstStyle/>
          <a:p>
            <a:pPr algn="ctr"/>
            <a:r>
              <a:rPr lang="en-US" b="1" dirty="0"/>
              <a:t>Click Invoicing to generate and submit invoices</a:t>
            </a:r>
          </a:p>
        </p:txBody>
      </p:sp>
      <p:cxnSp>
        <p:nvCxnSpPr>
          <p:cNvPr id="11" name="Connector: Elbow 10">
            <a:extLst>
              <a:ext uri="{FF2B5EF4-FFF2-40B4-BE49-F238E27FC236}">
                <a16:creationId xmlns:a16="http://schemas.microsoft.com/office/drawing/2014/main" id="{0FF76556-4A4E-D6D8-68CD-7C0A8BC85230}"/>
              </a:ext>
            </a:extLst>
          </p:cNvPr>
          <p:cNvCxnSpPr>
            <a:cxnSpLocks/>
          </p:cNvCxnSpPr>
          <p:nvPr/>
        </p:nvCxnSpPr>
        <p:spPr>
          <a:xfrm>
            <a:off x="3401544" y="4884032"/>
            <a:ext cx="4629273" cy="12700"/>
          </a:xfrm>
          <a:prstGeom prst="bentConnector3">
            <a:avLst>
              <a:gd name="adj1" fmla="val 50000"/>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 name="Star: 5 Points 2">
            <a:extLst>
              <a:ext uri="{FF2B5EF4-FFF2-40B4-BE49-F238E27FC236}">
                <a16:creationId xmlns:a16="http://schemas.microsoft.com/office/drawing/2014/main" id="{1A8D6311-366F-495C-8224-0C142113DE30}"/>
              </a:ext>
            </a:extLst>
          </p:cNvPr>
          <p:cNvSpPr/>
          <p:nvPr/>
        </p:nvSpPr>
        <p:spPr>
          <a:xfrm>
            <a:off x="9371452" y="4669029"/>
            <a:ext cx="340080" cy="270682"/>
          </a:xfrm>
          <a:prstGeom prst="star5">
            <a:avLst/>
          </a:prstGeo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0408F4F-1247-E565-063F-663731E5BB6C}"/>
              </a:ext>
            </a:extLst>
          </p:cNvPr>
          <p:cNvPicPr>
            <a:picLocks noChangeAspect="1"/>
          </p:cNvPicPr>
          <p:nvPr/>
        </p:nvPicPr>
        <p:blipFill rotWithShape="1">
          <a:blip r:embed="rId4">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Tree>
    <p:extLst>
      <p:ext uri="{BB962C8B-B14F-4D97-AF65-F5344CB8AC3E}">
        <p14:creationId xmlns:p14="http://schemas.microsoft.com/office/powerpoint/2010/main" val="2871964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5">
            <a:extLst>
              <a:ext uri="{FF2B5EF4-FFF2-40B4-BE49-F238E27FC236}">
                <a16:creationId xmlns:a16="http://schemas.microsoft.com/office/drawing/2014/main" id="{D666BAA1-D6EE-6983-EEB4-8714AA91C9F5}"/>
              </a:ext>
            </a:extLst>
          </p:cNvPr>
          <p:cNvCxnSpPr>
            <a:cxnSpLocks/>
          </p:cNvCxnSpPr>
          <p:nvPr/>
        </p:nvCxnSpPr>
        <p:spPr>
          <a:xfrm>
            <a:off x="10714183" y="1187148"/>
            <a:ext cx="757564" cy="53438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EA9C0F8-B3AB-FE74-F504-0694167F504F}"/>
              </a:ext>
            </a:extLst>
          </p:cNvPr>
          <p:cNvSpPr txBox="1"/>
          <p:nvPr/>
        </p:nvSpPr>
        <p:spPr>
          <a:xfrm>
            <a:off x="8634381" y="531010"/>
            <a:ext cx="2079802" cy="923330"/>
          </a:xfrm>
          <a:prstGeom prst="rect">
            <a:avLst/>
          </a:prstGeom>
          <a:solidFill>
            <a:srgbClr val="FFFF00"/>
          </a:solidFill>
        </p:spPr>
        <p:txBody>
          <a:bodyPr wrap="square" rtlCol="0">
            <a:spAutoFit/>
          </a:bodyPr>
          <a:lstStyle/>
          <a:p>
            <a:pPr algn="ctr"/>
            <a:r>
              <a:rPr lang="en-US" b="1" dirty="0"/>
              <a:t>Select the Current School Year </a:t>
            </a:r>
            <a:br>
              <a:rPr lang="en-US" b="1" dirty="0"/>
            </a:br>
            <a:r>
              <a:rPr lang="en-US" b="1" dirty="0"/>
              <a:t>(SY</a:t>
            </a:r>
            <a:r>
              <a:rPr lang="en-US" b="1" dirty="0">
                <a:sym typeface="Wingdings" panose="05000000000000000000" pitchFamily="2" charset="2"/>
              </a:rPr>
              <a:t>: 2026-2027)</a:t>
            </a:r>
            <a:endParaRPr lang="en-US" b="1" dirty="0"/>
          </a:p>
        </p:txBody>
      </p:sp>
      <p:pic>
        <p:nvPicPr>
          <p:cNvPr id="16" name="Picture 15">
            <a:extLst>
              <a:ext uri="{FF2B5EF4-FFF2-40B4-BE49-F238E27FC236}">
                <a16:creationId xmlns:a16="http://schemas.microsoft.com/office/drawing/2014/main" id="{7419E9FE-826A-0D20-9872-EBF44ED92D6D}"/>
              </a:ext>
            </a:extLst>
          </p:cNvPr>
          <p:cNvPicPr>
            <a:picLocks noChangeAspect="1"/>
          </p:cNvPicPr>
          <p:nvPr/>
        </p:nvPicPr>
        <p:blipFill rotWithShape="1">
          <a:blip r:embed="rId2">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pic>
        <p:nvPicPr>
          <p:cNvPr id="3" name="Picture 2">
            <a:extLst>
              <a:ext uri="{FF2B5EF4-FFF2-40B4-BE49-F238E27FC236}">
                <a16:creationId xmlns:a16="http://schemas.microsoft.com/office/drawing/2014/main" id="{47E05CB8-3106-F568-4C8B-871BD9F53946}"/>
              </a:ext>
            </a:extLst>
          </p:cNvPr>
          <p:cNvPicPr>
            <a:picLocks noChangeAspect="1"/>
          </p:cNvPicPr>
          <p:nvPr/>
        </p:nvPicPr>
        <p:blipFill>
          <a:blip r:embed="rId3"/>
          <a:stretch>
            <a:fillRect/>
          </a:stretch>
        </p:blipFill>
        <p:spPr>
          <a:xfrm>
            <a:off x="0" y="1754622"/>
            <a:ext cx="12192000" cy="3892093"/>
          </a:xfrm>
          <a:prstGeom prst="rect">
            <a:avLst/>
          </a:prstGeom>
        </p:spPr>
      </p:pic>
    </p:spTree>
    <p:extLst>
      <p:ext uri="{BB962C8B-B14F-4D97-AF65-F5344CB8AC3E}">
        <p14:creationId xmlns:p14="http://schemas.microsoft.com/office/powerpoint/2010/main" val="2549058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FEFA45-5A08-1EB2-5E24-36AF425AADE9}"/>
              </a:ext>
            </a:extLst>
          </p:cNvPr>
          <p:cNvPicPr>
            <a:picLocks noChangeAspect="1"/>
          </p:cNvPicPr>
          <p:nvPr/>
        </p:nvPicPr>
        <p:blipFill>
          <a:blip r:embed="rId2"/>
          <a:stretch>
            <a:fillRect/>
          </a:stretch>
        </p:blipFill>
        <p:spPr>
          <a:xfrm>
            <a:off x="2309284" y="1256997"/>
            <a:ext cx="7573432" cy="4344006"/>
          </a:xfrm>
          <a:prstGeom prst="rect">
            <a:avLst/>
          </a:prstGeom>
        </p:spPr>
      </p:pic>
      <p:sp>
        <p:nvSpPr>
          <p:cNvPr id="4" name="Star: 5 Points 3">
            <a:extLst>
              <a:ext uri="{FF2B5EF4-FFF2-40B4-BE49-F238E27FC236}">
                <a16:creationId xmlns:a16="http://schemas.microsoft.com/office/drawing/2014/main" id="{4EB9E67C-89E0-111D-C928-B71C36E599E6}"/>
              </a:ext>
            </a:extLst>
          </p:cNvPr>
          <p:cNvSpPr/>
          <p:nvPr/>
        </p:nvSpPr>
        <p:spPr>
          <a:xfrm>
            <a:off x="5370927" y="4677946"/>
            <a:ext cx="340080" cy="270682"/>
          </a:xfrm>
          <a:prstGeom prst="star5">
            <a:avLst/>
          </a:prstGeo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FCE7B64-49C5-73DD-30B4-8312D723553F}"/>
              </a:ext>
            </a:extLst>
          </p:cNvPr>
          <p:cNvPicPr>
            <a:picLocks noChangeAspect="1"/>
          </p:cNvPicPr>
          <p:nvPr/>
        </p:nvPicPr>
        <p:blipFill rotWithShape="1">
          <a:blip r:embed="rId3">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Tree>
    <p:extLst>
      <p:ext uri="{BB962C8B-B14F-4D97-AF65-F5344CB8AC3E}">
        <p14:creationId xmlns:p14="http://schemas.microsoft.com/office/powerpoint/2010/main" val="440466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Down 2">
            <a:extLst>
              <a:ext uri="{FF2B5EF4-FFF2-40B4-BE49-F238E27FC236}">
                <a16:creationId xmlns:a16="http://schemas.microsoft.com/office/drawing/2014/main" id="{19F3C0C7-9C70-B4DD-DA1F-180EA4E6CE29}"/>
              </a:ext>
            </a:extLst>
          </p:cNvPr>
          <p:cNvSpPr/>
          <p:nvPr/>
        </p:nvSpPr>
        <p:spPr>
          <a:xfrm>
            <a:off x="1987827" y="985999"/>
            <a:ext cx="283150" cy="674572"/>
          </a:xfrm>
          <a:prstGeom prst="downArrow">
            <a:avLst/>
          </a:prstGeom>
          <a:solidFill>
            <a:schemeClr val="accent1"/>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D96DDC0-C311-5142-2D31-A3834E54CB03}"/>
              </a:ext>
            </a:extLst>
          </p:cNvPr>
          <p:cNvSpPr txBox="1"/>
          <p:nvPr/>
        </p:nvSpPr>
        <p:spPr>
          <a:xfrm>
            <a:off x="782609" y="461275"/>
            <a:ext cx="2584450" cy="369332"/>
          </a:xfrm>
          <a:prstGeom prst="rect">
            <a:avLst/>
          </a:prstGeom>
          <a:solidFill>
            <a:srgbClr val="FFFF00"/>
          </a:solidFill>
          <a:ln>
            <a:noFill/>
          </a:ln>
        </p:spPr>
        <p:txBody>
          <a:bodyPr wrap="square" rtlCol="0">
            <a:spAutoFit/>
          </a:bodyPr>
          <a:lstStyle/>
          <a:p>
            <a:pPr algn="ctr"/>
            <a:r>
              <a:rPr lang="en-US" b="1" dirty="0"/>
              <a:t>Click “New Invoice”</a:t>
            </a:r>
          </a:p>
        </p:txBody>
      </p:sp>
      <p:pic>
        <p:nvPicPr>
          <p:cNvPr id="10" name="Picture 9">
            <a:extLst>
              <a:ext uri="{FF2B5EF4-FFF2-40B4-BE49-F238E27FC236}">
                <a16:creationId xmlns:a16="http://schemas.microsoft.com/office/drawing/2014/main" id="{BADC80D4-30C8-1ACB-C530-E811A175EA32}"/>
              </a:ext>
            </a:extLst>
          </p:cNvPr>
          <p:cNvPicPr>
            <a:picLocks noChangeAspect="1"/>
          </p:cNvPicPr>
          <p:nvPr/>
        </p:nvPicPr>
        <p:blipFill rotWithShape="1">
          <a:blip r:embed="rId2">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pic>
        <p:nvPicPr>
          <p:cNvPr id="6" name="Picture 5">
            <a:extLst>
              <a:ext uri="{FF2B5EF4-FFF2-40B4-BE49-F238E27FC236}">
                <a16:creationId xmlns:a16="http://schemas.microsoft.com/office/drawing/2014/main" id="{08841B6E-0761-46DE-9F10-FD1B23D4F562}"/>
              </a:ext>
            </a:extLst>
          </p:cNvPr>
          <p:cNvPicPr>
            <a:picLocks noChangeAspect="1"/>
          </p:cNvPicPr>
          <p:nvPr/>
        </p:nvPicPr>
        <p:blipFill>
          <a:blip r:embed="rId3"/>
          <a:stretch>
            <a:fillRect/>
          </a:stretch>
        </p:blipFill>
        <p:spPr>
          <a:xfrm>
            <a:off x="202866" y="1660785"/>
            <a:ext cx="11538559" cy="3683493"/>
          </a:xfrm>
          <a:prstGeom prst="rect">
            <a:avLst/>
          </a:prstGeom>
        </p:spPr>
      </p:pic>
      <p:sp>
        <p:nvSpPr>
          <p:cNvPr id="9" name="Star: 5 Points 8">
            <a:extLst>
              <a:ext uri="{FF2B5EF4-FFF2-40B4-BE49-F238E27FC236}">
                <a16:creationId xmlns:a16="http://schemas.microsoft.com/office/drawing/2014/main" id="{D87398FC-36A6-CE4F-F999-D98C1EC6D24C}"/>
              </a:ext>
            </a:extLst>
          </p:cNvPr>
          <p:cNvSpPr/>
          <p:nvPr/>
        </p:nvSpPr>
        <p:spPr>
          <a:xfrm>
            <a:off x="2473695" y="2238047"/>
            <a:ext cx="340080" cy="270682"/>
          </a:xfrm>
          <a:prstGeom prst="star5">
            <a:avLst/>
          </a:prstGeo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3850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26176824-7946-6969-3841-DD5C101DF4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12192000" cy="6894986"/>
            <a:chOff x="0" y="-7622"/>
            <a:chExt cx="12192000" cy="6894986"/>
          </a:xfrm>
        </p:grpSpPr>
        <p:sp>
          <p:nvSpPr>
            <p:cNvPr id="27" name="Rectangle 26">
              <a:extLst>
                <a:ext uri="{FF2B5EF4-FFF2-40B4-BE49-F238E27FC236}">
                  <a16:creationId xmlns:a16="http://schemas.microsoft.com/office/drawing/2014/main" id="{C5675077-BFF1-36B0-EA6D-B4599DBA72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F637796C-75D6-BAA5-036C-0E9E7F85B7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6BFBD50A-DBB5-04FA-45B9-183C84E4C9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2659E1E-0E9F-DC4F-40A9-CFA17EDF78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8217318" y="7059"/>
              <a:ext cx="3974283" cy="6872683"/>
            </a:xfrm>
            <a:prstGeom prst="rect">
              <a:avLst/>
            </a:prstGeom>
            <a:gradFill flip="none" rotWithShape="1">
              <a:gsLst>
                <a:gs pos="0">
                  <a:schemeClr val="accent2">
                    <a:alpha val="64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9" name="TextBox 8">
            <a:extLst>
              <a:ext uri="{FF2B5EF4-FFF2-40B4-BE49-F238E27FC236}">
                <a16:creationId xmlns:a16="http://schemas.microsoft.com/office/drawing/2014/main" id="{47B6D630-A7F4-836B-48BD-65C431387E97}"/>
              </a:ext>
            </a:extLst>
          </p:cNvPr>
          <p:cNvSpPr txBox="1"/>
          <p:nvPr/>
        </p:nvSpPr>
        <p:spPr>
          <a:xfrm>
            <a:off x="168641" y="522709"/>
            <a:ext cx="1866900" cy="523220"/>
          </a:xfrm>
          <a:prstGeom prst="rect">
            <a:avLst/>
          </a:prstGeom>
          <a:solidFill>
            <a:srgbClr val="FFFF00"/>
          </a:solidFill>
          <a:ln>
            <a:solidFill>
              <a:schemeClr val="tx1"/>
            </a:solidFill>
          </a:ln>
        </p:spPr>
        <p:txBody>
          <a:bodyPr wrap="square" rtlCol="0">
            <a:spAutoFit/>
          </a:bodyPr>
          <a:lstStyle/>
          <a:p>
            <a:r>
              <a:rPr lang="en-US" sz="1400" b="1" dirty="0"/>
              <a:t>1. Ensure correct school year</a:t>
            </a:r>
          </a:p>
        </p:txBody>
      </p:sp>
      <p:sp>
        <p:nvSpPr>
          <p:cNvPr id="15" name="TextBox 14">
            <a:extLst>
              <a:ext uri="{FF2B5EF4-FFF2-40B4-BE49-F238E27FC236}">
                <a16:creationId xmlns:a16="http://schemas.microsoft.com/office/drawing/2014/main" id="{CB2206A9-5B00-0BAE-712A-1762D40F3774}"/>
              </a:ext>
            </a:extLst>
          </p:cNvPr>
          <p:cNvSpPr txBox="1"/>
          <p:nvPr/>
        </p:nvSpPr>
        <p:spPr>
          <a:xfrm>
            <a:off x="191862" y="1146969"/>
            <a:ext cx="1593850" cy="523220"/>
          </a:xfrm>
          <a:prstGeom prst="rect">
            <a:avLst/>
          </a:prstGeom>
          <a:solidFill>
            <a:srgbClr val="FFFF00"/>
          </a:solidFill>
          <a:ln>
            <a:solidFill>
              <a:schemeClr val="tx1"/>
            </a:solidFill>
          </a:ln>
        </p:spPr>
        <p:txBody>
          <a:bodyPr wrap="square" rtlCol="0">
            <a:spAutoFit/>
          </a:bodyPr>
          <a:lstStyle/>
          <a:p>
            <a:r>
              <a:rPr lang="en-US" sz="1400" b="1" dirty="0"/>
              <a:t>2. Select your School as Provider</a:t>
            </a:r>
          </a:p>
        </p:txBody>
      </p:sp>
      <p:sp>
        <p:nvSpPr>
          <p:cNvPr id="17" name="TextBox 16">
            <a:extLst>
              <a:ext uri="{FF2B5EF4-FFF2-40B4-BE49-F238E27FC236}">
                <a16:creationId xmlns:a16="http://schemas.microsoft.com/office/drawing/2014/main" id="{3121FB04-DF76-EA31-32E0-C5B64BC1A222}"/>
              </a:ext>
            </a:extLst>
          </p:cNvPr>
          <p:cNvSpPr txBox="1"/>
          <p:nvPr/>
        </p:nvSpPr>
        <p:spPr>
          <a:xfrm>
            <a:off x="183594" y="1771229"/>
            <a:ext cx="1820458" cy="523220"/>
          </a:xfrm>
          <a:prstGeom prst="rect">
            <a:avLst/>
          </a:prstGeom>
          <a:solidFill>
            <a:srgbClr val="FFFF00"/>
          </a:solidFill>
          <a:ln>
            <a:solidFill>
              <a:schemeClr val="tx1"/>
            </a:solidFill>
          </a:ln>
        </p:spPr>
        <p:txBody>
          <a:bodyPr wrap="square" rtlCol="0">
            <a:spAutoFit/>
          </a:bodyPr>
          <a:lstStyle/>
          <a:p>
            <a:r>
              <a:rPr lang="en-US" sz="1400" b="1" dirty="0"/>
              <a:t>3. Select Student to create invoice for</a:t>
            </a:r>
          </a:p>
        </p:txBody>
      </p:sp>
      <p:sp>
        <p:nvSpPr>
          <p:cNvPr id="19" name="TextBox 18">
            <a:extLst>
              <a:ext uri="{FF2B5EF4-FFF2-40B4-BE49-F238E27FC236}">
                <a16:creationId xmlns:a16="http://schemas.microsoft.com/office/drawing/2014/main" id="{321ADC56-B3EC-8BEF-558B-1EA18AC5EC45}"/>
              </a:ext>
            </a:extLst>
          </p:cNvPr>
          <p:cNvSpPr txBox="1"/>
          <p:nvPr/>
        </p:nvSpPr>
        <p:spPr>
          <a:xfrm>
            <a:off x="191862" y="2395489"/>
            <a:ext cx="1593850" cy="523220"/>
          </a:xfrm>
          <a:prstGeom prst="rect">
            <a:avLst/>
          </a:prstGeom>
          <a:solidFill>
            <a:srgbClr val="FFFF00"/>
          </a:solidFill>
          <a:ln>
            <a:solidFill>
              <a:schemeClr val="tx1"/>
            </a:solidFill>
          </a:ln>
        </p:spPr>
        <p:txBody>
          <a:bodyPr wrap="square" rtlCol="0">
            <a:spAutoFit/>
          </a:bodyPr>
          <a:lstStyle/>
          <a:p>
            <a:r>
              <a:rPr lang="en-US" sz="1400" b="1" dirty="0"/>
              <a:t>4. Select the Month of Invoice</a:t>
            </a:r>
          </a:p>
        </p:txBody>
      </p:sp>
      <p:sp>
        <p:nvSpPr>
          <p:cNvPr id="22" name="TextBox 21">
            <a:extLst>
              <a:ext uri="{FF2B5EF4-FFF2-40B4-BE49-F238E27FC236}">
                <a16:creationId xmlns:a16="http://schemas.microsoft.com/office/drawing/2014/main" id="{E02CC6AA-D299-9B39-929F-FA1B2083A452}"/>
              </a:ext>
            </a:extLst>
          </p:cNvPr>
          <p:cNvSpPr txBox="1"/>
          <p:nvPr/>
        </p:nvSpPr>
        <p:spPr>
          <a:xfrm>
            <a:off x="9475410" y="3760941"/>
            <a:ext cx="2461759" cy="738664"/>
          </a:xfrm>
          <a:prstGeom prst="rect">
            <a:avLst/>
          </a:prstGeom>
          <a:solidFill>
            <a:srgbClr val="FFFF00"/>
          </a:solidFill>
          <a:ln>
            <a:solidFill>
              <a:schemeClr val="tx1"/>
            </a:solidFill>
          </a:ln>
        </p:spPr>
        <p:txBody>
          <a:bodyPr wrap="square">
            <a:spAutoFit/>
          </a:bodyPr>
          <a:lstStyle/>
          <a:p>
            <a:r>
              <a:rPr lang="en-US" sz="1400" b="1" i="1" dirty="0"/>
              <a:t>*Note: </a:t>
            </a:r>
            <a:r>
              <a:rPr lang="en-US" sz="1400" i="1" dirty="0"/>
              <a:t>For Hourly Rate you can change to a lower amount but no more than $6.66 per hour</a:t>
            </a:r>
          </a:p>
        </p:txBody>
      </p:sp>
      <p:sp>
        <p:nvSpPr>
          <p:cNvPr id="34" name="TextBox 33">
            <a:extLst>
              <a:ext uri="{FF2B5EF4-FFF2-40B4-BE49-F238E27FC236}">
                <a16:creationId xmlns:a16="http://schemas.microsoft.com/office/drawing/2014/main" id="{BB10749A-2B1F-9669-BA4C-D83079A38E3F}"/>
              </a:ext>
            </a:extLst>
          </p:cNvPr>
          <p:cNvSpPr txBox="1"/>
          <p:nvPr/>
        </p:nvSpPr>
        <p:spPr>
          <a:xfrm>
            <a:off x="139428" y="5980585"/>
            <a:ext cx="1959023" cy="738664"/>
          </a:xfrm>
          <a:prstGeom prst="rect">
            <a:avLst/>
          </a:prstGeom>
          <a:solidFill>
            <a:srgbClr val="FFFF00"/>
          </a:solidFill>
          <a:ln>
            <a:solidFill>
              <a:schemeClr val="tx1"/>
            </a:solidFill>
          </a:ln>
        </p:spPr>
        <p:txBody>
          <a:bodyPr wrap="square" rtlCol="0">
            <a:spAutoFit/>
          </a:bodyPr>
          <a:lstStyle/>
          <a:p>
            <a:r>
              <a:rPr lang="en-US" sz="1400" b="1" dirty="0"/>
              <a:t>7. Click Save &amp; Submit then can enter other students</a:t>
            </a:r>
          </a:p>
        </p:txBody>
      </p:sp>
      <p:sp>
        <p:nvSpPr>
          <p:cNvPr id="20" name="TextBox 19">
            <a:extLst>
              <a:ext uri="{FF2B5EF4-FFF2-40B4-BE49-F238E27FC236}">
                <a16:creationId xmlns:a16="http://schemas.microsoft.com/office/drawing/2014/main" id="{6914B41D-19BE-28E4-B711-7460C7D05D9C}"/>
              </a:ext>
            </a:extLst>
          </p:cNvPr>
          <p:cNvSpPr txBox="1"/>
          <p:nvPr/>
        </p:nvSpPr>
        <p:spPr>
          <a:xfrm>
            <a:off x="9634154" y="1210396"/>
            <a:ext cx="2461759" cy="523220"/>
          </a:xfrm>
          <a:prstGeom prst="rect">
            <a:avLst/>
          </a:prstGeom>
          <a:solidFill>
            <a:srgbClr val="FFFF00"/>
          </a:solidFill>
          <a:ln>
            <a:solidFill>
              <a:schemeClr val="tx1"/>
            </a:solidFill>
          </a:ln>
        </p:spPr>
        <p:txBody>
          <a:bodyPr wrap="square">
            <a:spAutoFit/>
          </a:bodyPr>
          <a:lstStyle/>
          <a:p>
            <a:r>
              <a:rPr lang="en-US" sz="1400" b="1" i="1" dirty="0"/>
              <a:t>*Note: </a:t>
            </a:r>
            <a:r>
              <a:rPr lang="en-US" sz="1400" i="1" dirty="0"/>
              <a:t>You cannot invoice us until the month has concluded </a:t>
            </a:r>
          </a:p>
        </p:txBody>
      </p:sp>
      <p:pic>
        <p:nvPicPr>
          <p:cNvPr id="21" name="Picture 20">
            <a:extLst>
              <a:ext uri="{FF2B5EF4-FFF2-40B4-BE49-F238E27FC236}">
                <a16:creationId xmlns:a16="http://schemas.microsoft.com/office/drawing/2014/main" id="{F7BCB0EB-C3B8-A426-CEFB-5C7A8F0EF147}"/>
              </a:ext>
            </a:extLst>
          </p:cNvPr>
          <p:cNvPicPr>
            <a:picLocks noChangeAspect="1"/>
          </p:cNvPicPr>
          <p:nvPr/>
        </p:nvPicPr>
        <p:blipFill rotWithShape="1">
          <a:blip r:embed="rId2">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
        <p:nvSpPr>
          <p:cNvPr id="18" name="Star: 5 Points 17">
            <a:extLst>
              <a:ext uri="{FF2B5EF4-FFF2-40B4-BE49-F238E27FC236}">
                <a16:creationId xmlns:a16="http://schemas.microsoft.com/office/drawing/2014/main" id="{C14C7AED-DBA8-F513-82AE-A92BDDCC44E5}"/>
              </a:ext>
            </a:extLst>
          </p:cNvPr>
          <p:cNvSpPr/>
          <p:nvPr/>
        </p:nvSpPr>
        <p:spPr>
          <a:xfrm>
            <a:off x="11193080" y="3264127"/>
            <a:ext cx="340080" cy="270682"/>
          </a:xfrm>
          <a:prstGeom prst="star5">
            <a:avLst/>
          </a:prstGeo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312DC5B-A658-D0F8-E927-B4D4F044CF34}"/>
              </a:ext>
            </a:extLst>
          </p:cNvPr>
          <p:cNvPicPr>
            <a:picLocks noChangeAspect="1"/>
          </p:cNvPicPr>
          <p:nvPr/>
        </p:nvPicPr>
        <p:blipFill>
          <a:blip r:embed="rId3"/>
          <a:stretch>
            <a:fillRect/>
          </a:stretch>
        </p:blipFill>
        <p:spPr>
          <a:xfrm>
            <a:off x="2117489" y="450574"/>
            <a:ext cx="7123495" cy="6268675"/>
          </a:xfrm>
          <a:prstGeom prst="rect">
            <a:avLst/>
          </a:prstGeom>
        </p:spPr>
      </p:pic>
      <p:sp>
        <p:nvSpPr>
          <p:cNvPr id="10" name="TextBox 9">
            <a:extLst>
              <a:ext uri="{FF2B5EF4-FFF2-40B4-BE49-F238E27FC236}">
                <a16:creationId xmlns:a16="http://schemas.microsoft.com/office/drawing/2014/main" id="{B2D65FEF-BB83-275F-09D2-93557A608EF6}"/>
              </a:ext>
            </a:extLst>
          </p:cNvPr>
          <p:cNvSpPr txBox="1"/>
          <p:nvPr/>
        </p:nvSpPr>
        <p:spPr>
          <a:xfrm>
            <a:off x="183593" y="3022277"/>
            <a:ext cx="1699469" cy="738664"/>
          </a:xfrm>
          <a:prstGeom prst="rect">
            <a:avLst/>
          </a:prstGeom>
          <a:solidFill>
            <a:srgbClr val="FFFF00"/>
          </a:solidFill>
          <a:ln>
            <a:solidFill>
              <a:schemeClr val="tx1"/>
            </a:solidFill>
          </a:ln>
        </p:spPr>
        <p:txBody>
          <a:bodyPr wrap="square" rtlCol="0">
            <a:spAutoFit/>
          </a:bodyPr>
          <a:lstStyle/>
          <a:p>
            <a:r>
              <a:rPr lang="en-US" sz="1400" b="1" dirty="0"/>
              <a:t>5. Select the Dates your school was open to children</a:t>
            </a:r>
          </a:p>
        </p:txBody>
      </p:sp>
      <p:sp>
        <p:nvSpPr>
          <p:cNvPr id="12" name="TextBox 11">
            <a:extLst>
              <a:ext uri="{FF2B5EF4-FFF2-40B4-BE49-F238E27FC236}">
                <a16:creationId xmlns:a16="http://schemas.microsoft.com/office/drawing/2014/main" id="{582FEA95-6835-0339-819F-503E00C217B3}"/>
              </a:ext>
            </a:extLst>
          </p:cNvPr>
          <p:cNvSpPr txBox="1"/>
          <p:nvPr/>
        </p:nvSpPr>
        <p:spPr>
          <a:xfrm>
            <a:off x="191862" y="3889833"/>
            <a:ext cx="1593850" cy="738664"/>
          </a:xfrm>
          <a:prstGeom prst="rect">
            <a:avLst/>
          </a:prstGeom>
          <a:solidFill>
            <a:srgbClr val="FFFF00"/>
          </a:solidFill>
          <a:ln>
            <a:solidFill>
              <a:schemeClr val="tx1"/>
            </a:solidFill>
          </a:ln>
        </p:spPr>
        <p:txBody>
          <a:bodyPr wrap="square" rtlCol="0">
            <a:spAutoFit/>
          </a:bodyPr>
          <a:lstStyle/>
          <a:p>
            <a:r>
              <a:rPr lang="en-US" sz="1400" b="1" dirty="0"/>
              <a:t>6. Enter hourly rate- may not exceed $6.66/</a:t>
            </a:r>
            <a:r>
              <a:rPr lang="en-US" sz="1400" b="1" dirty="0" err="1"/>
              <a:t>hr</a:t>
            </a:r>
            <a:endParaRPr lang="en-US" sz="1400" b="1" dirty="0"/>
          </a:p>
        </p:txBody>
      </p:sp>
    </p:spTree>
    <p:extLst>
      <p:ext uri="{BB962C8B-B14F-4D97-AF65-F5344CB8AC3E}">
        <p14:creationId xmlns:p14="http://schemas.microsoft.com/office/powerpoint/2010/main" val="421522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EB69E-660C-6144-8C45-EEC1ED796165}"/>
              </a:ext>
            </a:extLst>
          </p:cNvPr>
          <p:cNvSpPr>
            <a:spLocks noGrp="1"/>
          </p:cNvSpPr>
          <p:nvPr>
            <p:ph type="title" idx="4294967295"/>
          </p:nvPr>
        </p:nvSpPr>
        <p:spPr>
          <a:xfrm>
            <a:off x="1401096" y="424836"/>
            <a:ext cx="10515600" cy="1325563"/>
          </a:xfrm>
        </p:spPr>
        <p:txBody>
          <a:bodyPr>
            <a:normAutofit/>
          </a:bodyPr>
          <a:lstStyle/>
          <a:p>
            <a:r>
              <a:rPr lang="en-US" sz="4000" b="1" dirty="0">
                <a:solidFill>
                  <a:schemeClr val="accent1">
                    <a:lumMod val="75000"/>
                  </a:schemeClr>
                </a:solidFill>
                <a:latin typeface="Arial" panose="020B0604020202020204" pitchFamily="34" charset="0"/>
                <a:cs typeface="Arial" panose="020B0604020202020204" pitchFamily="34" charset="0"/>
              </a:rPr>
              <a:t>       </a:t>
            </a:r>
          </a:p>
        </p:txBody>
      </p:sp>
      <p:graphicFrame>
        <p:nvGraphicFramePr>
          <p:cNvPr id="6" name="Diagram 5">
            <a:extLst>
              <a:ext uri="{FF2B5EF4-FFF2-40B4-BE49-F238E27FC236}">
                <a16:creationId xmlns:a16="http://schemas.microsoft.com/office/drawing/2014/main" id="{0FD33CBF-0CF1-46F8-A10A-65B8A2D3D4C6}"/>
              </a:ext>
            </a:extLst>
          </p:cNvPr>
          <p:cNvGraphicFramePr/>
          <p:nvPr>
            <p:extLst>
              <p:ext uri="{D42A27DB-BD31-4B8C-83A1-F6EECF244321}">
                <p14:modId xmlns:p14="http://schemas.microsoft.com/office/powerpoint/2010/main" val="2032976731"/>
              </p:ext>
            </p:extLst>
          </p:nvPr>
        </p:nvGraphicFramePr>
        <p:xfrm>
          <a:off x="886027" y="545330"/>
          <a:ext cx="10419945" cy="4562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TextBox 2">
            <a:extLst>
              <a:ext uri="{FF2B5EF4-FFF2-40B4-BE49-F238E27FC236}">
                <a16:creationId xmlns:a16="http://schemas.microsoft.com/office/drawing/2014/main" id="{35BE141A-8F10-9757-74F9-F69B8831173E}"/>
              </a:ext>
            </a:extLst>
          </p:cNvPr>
          <p:cNvGraphicFramePr/>
          <p:nvPr>
            <p:extLst>
              <p:ext uri="{D42A27DB-BD31-4B8C-83A1-F6EECF244321}">
                <p14:modId xmlns:p14="http://schemas.microsoft.com/office/powerpoint/2010/main" val="2398766438"/>
              </p:ext>
            </p:extLst>
          </p:nvPr>
        </p:nvGraphicFramePr>
        <p:xfrm>
          <a:off x="1334348" y="2399169"/>
          <a:ext cx="9523302" cy="296896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5" name="Picture 4">
            <a:extLst>
              <a:ext uri="{FF2B5EF4-FFF2-40B4-BE49-F238E27FC236}">
                <a16:creationId xmlns:a16="http://schemas.microsoft.com/office/drawing/2014/main" id="{D1A20040-E2D4-737F-5DA5-A3F559EE1787}"/>
              </a:ext>
            </a:extLst>
          </p:cNvPr>
          <p:cNvPicPr>
            <a:picLocks noChangeAspect="1"/>
          </p:cNvPicPr>
          <p:nvPr/>
        </p:nvPicPr>
        <p:blipFill rotWithShape="1">
          <a:blip r:embed="rId13">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Tree>
    <p:extLst>
      <p:ext uri="{BB962C8B-B14F-4D97-AF65-F5344CB8AC3E}">
        <p14:creationId xmlns:p14="http://schemas.microsoft.com/office/powerpoint/2010/main" val="2492756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EB69E-660C-6144-8C45-EEC1ED796165}"/>
              </a:ext>
            </a:extLst>
          </p:cNvPr>
          <p:cNvSpPr>
            <a:spLocks noGrp="1"/>
          </p:cNvSpPr>
          <p:nvPr>
            <p:ph type="title" idx="4294967295"/>
          </p:nvPr>
        </p:nvSpPr>
        <p:spPr>
          <a:xfrm>
            <a:off x="691605" y="167228"/>
            <a:ext cx="5962722" cy="1325562"/>
          </a:xfrm>
        </p:spPr>
        <p:txBody>
          <a:bodyPr>
            <a:normAutofit/>
          </a:bodyPr>
          <a:lstStyle/>
          <a:p>
            <a:r>
              <a:rPr lang="en-US" sz="4000" b="1"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rPr>
              <a:t>Provider Payment</a:t>
            </a:r>
            <a:endParaRPr lang="en-US" b="1" dirty="0">
              <a:solidFill>
                <a:schemeClr val="accent1">
                  <a:lumMod val="75000"/>
                </a:schemeClr>
              </a:solidFill>
              <a:latin typeface="Avenir Black" panose="02000503020000020003" pitchFamily="2" charset="0"/>
            </a:endParaRPr>
          </a:p>
        </p:txBody>
      </p:sp>
      <p:sp>
        <p:nvSpPr>
          <p:cNvPr id="9" name="Content Placeholder 2">
            <a:extLst>
              <a:ext uri="{FF2B5EF4-FFF2-40B4-BE49-F238E27FC236}">
                <a16:creationId xmlns:a16="http://schemas.microsoft.com/office/drawing/2014/main" id="{09D3DE92-5B9D-438E-9F27-FE51A1441C9B}"/>
              </a:ext>
            </a:extLst>
          </p:cNvPr>
          <p:cNvSpPr>
            <a:spLocks noGrp="1"/>
          </p:cNvSpPr>
          <p:nvPr>
            <p:ph idx="4294967295"/>
          </p:nvPr>
        </p:nvSpPr>
        <p:spPr>
          <a:xfrm>
            <a:off x="691605" y="1146142"/>
            <a:ext cx="10808790" cy="5056924"/>
          </a:xfrm>
        </p:spPr>
        <p:txBody>
          <a:bodyPr>
            <a:normAutofit fontScale="92500" lnSpcReduction="20000"/>
          </a:bodyPr>
          <a:lstStyle/>
          <a:p>
            <a:pPr>
              <a:lnSpc>
                <a:spcPct val="107000"/>
              </a:lnSpc>
              <a:spcBef>
                <a:spcPts val="0"/>
              </a:spcBef>
              <a:buFont typeface="Wingdings" panose="05000000000000000000" pitchFamily="2" charset="2"/>
              <a:buChar char="Ø"/>
            </a:pPr>
            <a:r>
              <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rPr>
              <a:t> Providers will be paid at their regular rate or $6.66 per hour, whichever is less, for up to 2.5 hours per day for 180 days, not to exceed $3,000 per applicable school year per participant child</a:t>
            </a:r>
          </a:p>
          <a:p>
            <a:pPr>
              <a:lnSpc>
                <a:spcPct val="107000"/>
              </a:lnSpc>
              <a:spcBef>
                <a:spcPts val="0"/>
              </a:spcBef>
              <a:buFont typeface="Wingdings" panose="05000000000000000000" pitchFamily="2" charset="2"/>
              <a:buChar char="Ø"/>
            </a:pPr>
            <a:endPar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endParaRPr>
          </a:p>
          <a:p>
            <a:pPr>
              <a:lnSpc>
                <a:spcPct val="107000"/>
              </a:lnSpc>
              <a:spcBef>
                <a:spcPts val="0"/>
              </a:spcBef>
              <a:buFont typeface="Wingdings" panose="05000000000000000000" pitchFamily="2" charset="2"/>
              <a:buChar char="Ø"/>
            </a:pPr>
            <a:r>
              <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rPr>
              <a:t> Any discounts based on income or other Provider offerings will decrease the amount due from the City</a:t>
            </a:r>
          </a:p>
          <a:p>
            <a:pPr>
              <a:lnSpc>
                <a:spcPct val="107000"/>
              </a:lnSpc>
              <a:spcBef>
                <a:spcPts val="0"/>
              </a:spcBef>
              <a:buFont typeface="Wingdings" panose="05000000000000000000" pitchFamily="2" charset="2"/>
              <a:buChar char="Ø"/>
            </a:pPr>
            <a:endPar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endParaRPr>
          </a:p>
          <a:p>
            <a:pPr>
              <a:lnSpc>
                <a:spcPct val="107000"/>
              </a:lnSpc>
              <a:spcBef>
                <a:spcPts val="0"/>
              </a:spcBef>
              <a:buFont typeface="Wingdings" panose="05000000000000000000" pitchFamily="2" charset="2"/>
              <a:buChar char="Ø"/>
            </a:pPr>
            <a:r>
              <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rPr>
              <a:t> If the amount exceeds the City allowed $6.66/</a:t>
            </a:r>
            <a:r>
              <a:rPr lang="en-US" sz="2400" dirty="0" err="1">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rPr>
              <a:t>hr</a:t>
            </a:r>
            <a:r>
              <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rPr>
              <a:t>, the parent/guardian is responsible for any additional funds owed</a:t>
            </a:r>
            <a:br>
              <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rPr>
            </a:br>
            <a:endParaRPr lang="en-US" sz="2400" dirty="0">
              <a:solidFill>
                <a:schemeClr val="accent1">
                  <a:lumMod val="75000"/>
                </a:schemeClr>
              </a:solidFill>
              <a:effectLst/>
              <a:latin typeface="Abadi" panose="020B0604020104020204" pitchFamily="34" charset="0"/>
              <a:ea typeface="Calibri" panose="020F0502020204030204" pitchFamily="34" charset="0"/>
              <a:cs typeface="Arial" panose="020B0604020202020204" pitchFamily="34" charset="0"/>
            </a:endParaRPr>
          </a:p>
          <a:p>
            <a:pPr>
              <a:lnSpc>
                <a:spcPct val="107000"/>
              </a:lnSpc>
              <a:spcBef>
                <a:spcPts val="0"/>
              </a:spcBef>
              <a:buFont typeface="Wingdings" panose="05000000000000000000" pitchFamily="2" charset="2"/>
              <a:buChar char="Ø"/>
            </a:pPr>
            <a:r>
              <a:rPr lang="en-US" sz="2400" dirty="0">
                <a:solidFill>
                  <a:schemeClr val="accent1">
                    <a:lumMod val="75000"/>
                  </a:schemeClr>
                </a:solidFill>
                <a:latin typeface="Abadi" panose="020B0604020104020204" pitchFamily="34" charset="0"/>
                <a:cs typeface="Arial" panose="020B0604020202020204" pitchFamily="34" charset="0"/>
              </a:rPr>
              <a:t> Providers must submit a tuition agreement for each family to begin invoicing. Agreements can be submitted to </a:t>
            </a:r>
            <a:r>
              <a:rPr lang="en-US" sz="2400" dirty="0">
                <a:solidFill>
                  <a:schemeClr val="accent1">
                    <a:lumMod val="75000"/>
                  </a:schemeClr>
                </a:solidFill>
                <a:latin typeface="Abadi" panose="020B0604020104020204" pitchFamily="34" charset="0"/>
                <a:cs typeface="Arial" panose="020B0604020202020204" pitchFamily="34" charset="0"/>
                <a:hlinkClick r:id="rId3"/>
              </a:rPr>
              <a:t>Education@miamibeachfl.gov</a:t>
            </a:r>
            <a:r>
              <a:rPr lang="en-US" sz="2400" dirty="0">
                <a:solidFill>
                  <a:schemeClr val="accent1">
                    <a:lumMod val="75000"/>
                  </a:schemeClr>
                </a:solidFill>
                <a:latin typeface="Abadi" panose="020B0604020104020204" pitchFamily="34" charset="0"/>
                <a:cs typeface="Arial" panose="020B0604020202020204" pitchFamily="34" charset="0"/>
              </a:rPr>
              <a:t> </a:t>
            </a:r>
          </a:p>
          <a:p>
            <a:pPr>
              <a:lnSpc>
                <a:spcPct val="107000"/>
              </a:lnSpc>
              <a:spcBef>
                <a:spcPts val="0"/>
              </a:spcBef>
              <a:buFont typeface="Wingdings" panose="05000000000000000000" pitchFamily="2" charset="2"/>
              <a:buChar char="Ø"/>
            </a:pPr>
            <a:endParaRPr lang="en-US" sz="2400" dirty="0">
              <a:solidFill>
                <a:schemeClr val="accent1">
                  <a:lumMod val="75000"/>
                </a:schemeClr>
              </a:solidFill>
              <a:latin typeface="Abadi" panose="020B0604020104020204" pitchFamily="34" charset="0"/>
              <a:cs typeface="Arial" panose="020B0604020202020204" pitchFamily="34" charset="0"/>
            </a:endParaRPr>
          </a:p>
          <a:p>
            <a:pPr>
              <a:lnSpc>
                <a:spcPct val="107000"/>
              </a:lnSpc>
              <a:spcBef>
                <a:spcPts val="0"/>
              </a:spcBef>
              <a:buFont typeface="Wingdings" panose="05000000000000000000" pitchFamily="2" charset="2"/>
              <a:buChar char="Ø"/>
            </a:pPr>
            <a:r>
              <a:rPr lang="en-US" sz="2400" dirty="0">
                <a:solidFill>
                  <a:schemeClr val="accent1">
                    <a:lumMod val="75000"/>
                  </a:schemeClr>
                </a:solidFill>
                <a:latin typeface="Abadi" panose="020B0604020104020204" pitchFamily="34" charset="0"/>
                <a:cs typeface="Arial" panose="020B0604020202020204" pitchFamily="34" charset="0"/>
              </a:rPr>
              <a:t>You may submit an invoice each month, once the month has concluded (on the first day of the following month). At the conclusion of the academic school year, you may invoice the final month on the last day of school</a:t>
            </a:r>
          </a:p>
        </p:txBody>
      </p:sp>
      <p:pic>
        <p:nvPicPr>
          <p:cNvPr id="7" name="Picture 6">
            <a:extLst>
              <a:ext uri="{FF2B5EF4-FFF2-40B4-BE49-F238E27FC236}">
                <a16:creationId xmlns:a16="http://schemas.microsoft.com/office/drawing/2014/main" id="{8D495F82-095D-6AC6-3E0D-A134EBD2E12E}"/>
              </a:ext>
            </a:extLst>
          </p:cNvPr>
          <p:cNvPicPr>
            <a:picLocks noChangeAspect="1"/>
          </p:cNvPicPr>
          <p:nvPr/>
        </p:nvPicPr>
        <p:blipFill rotWithShape="1">
          <a:blip r:embed="rId4">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
        <p:nvSpPr>
          <p:cNvPr id="14" name="Right Triangle 13">
            <a:extLst>
              <a:ext uri="{FF2B5EF4-FFF2-40B4-BE49-F238E27FC236}">
                <a16:creationId xmlns:a16="http://schemas.microsoft.com/office/drawing/2014/main" id="{AD9BAAE4-DE52-AFD2-40BF-7EC98DFEA1E0}"/>
              </a:ext>
            </a:extLst>
          </p:cNvPr>
          <p:cNvSpPr/>
          <p:nvPr/>
        </p:nvSpPr>
        <p:spPr>
          <a:xfrm rot="10800000">
            <a:off x="7880131" y="-651846"/>
            <a:ext cx="4511039" cy="2048256"/>
          </a:xfrm>
          <a:prstGeom prst="r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51005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group of people in front of a fence&#10;&#10;Description automatically generated">
            <a:extLst>
              <a:ext uri="{FF2B5EF4-FFF2-40B4-BE49-F238E27FC236}">
                <a16:creationId xmlns:a16="http://schemas.microsoft.com/office/drawing/2014/main" id="{C9C10CE1-AC3D-4861-90F0-E4738D053CBB}"/>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54864" y="0"/>
            <a:ext cx="12246864" cy="6858000"/>
          </a:xfrm>
          <a:prstGeom prst="rect">
            <a:avLst/>
          </a:prstGeom>
        </p:spPr>
      </p:pic>
      <p:sp>
        <p:nvSpPr>
          <p:cNvPr id="9" name="Rectangle 8">
            <a:extLst>
              <a:ext uri="{FF2B5EF4-FFF2-40B4-BE49-F238E27FC236}">
                <a16:creationId xmlns:a16="http://schemas.microsoft.com/office/drawing/2014/main" id="{F0CFED13-36B4-4008-AD98-F47E7D22DA59}"/>
              </a:ext>
            </a:extLst>
          </p:cNvPr>
          <p:cNvSpPr/>
          <p:nvPr/>
        </p:nvSpPr>
        <p:spPr>
          <a:xfrm>
            <a:off x="1155392" y="2921168"/>
            <a:ext cx="9881216" cy="1015663"/>
          </a:xfrm>
          <a:prstGeom prst="rect">
            <a:avLst/>
          </a:prstGeom>
        </p:spPr>
        <p:txBody>
          <a:bodyPr wrap="square">
            <a:spAutoFit/>
          </a:bodyPr>
          <a:lstStyle/>
          <a:p>
            <a:r>
              <a:rPr lang="en-US" sz="6000" b="1" dirty="0">
                <a:ln w="22225">
                  <a:solidFill>
                    <a:schemeClr val="tx1"/>
                  </a:solidFill>
                  <a:prstDash val="solid"/>
                </a:ln>
                <a:effectLst>
                  <a:outerShdw blurRad="38100" dist="38100" dir="2700000" algn="tl">
                    <a:srgbClr val="000000">
                      <a:alpha val="43137"/>
                    </a:srgbClr>
                  </a:outerShdw>
                </a:effectLst>
                <a:latin typeface="Abadi" panose="020B0604020104020204" pitchFamily="34" charset="0"/>
              </a:rPr>
              <a:t>www.miamibeachfl.gov/prek</a:t>
            </a:r>
            <a:endParaRPr lang="en-US" sz="6000" b="1" dirty="0">
              <a:effectLst>
                <a:outerShdw blurRad="38100" dist="38100" dir="2700000" algn="tl">
                  <a:srgbClr val="000000">
                    <a:alpha val="43137"/>
                  </a:srgbClr>
                </a:outerShdw>
              </a:effectLst>
              <a:latin typeface="Abadi" panose="020B0604020104020204" pitchFamily="34" charset="0"/>
            </a:endParaRPr>
          </a:p>
        </p:txBody>
      </p:sp>
      <p:sp>
        <p:nvSpPr>
          <p:cNvPr id="7" name="Right Triangle 6">
            <a:extLst>
              <a:ext uri="{FF2B5EF4-FFF2-40B4-BE49-F238E27FC236}">
                <a16:creationId xmlns:a16="http://schemas.microsoft.com/office/drawing/2014/main" id="{9884E3BE-5057-42D0-AFEE-C04B4A30C868}"/>
              </a:ext>
            </a:extLst>
          </p:cNvPr>
          <p:cNvSpPr/>
          <p:nvPr/>
        </p:nvSpPr>
        <p:spPr>
          <a:xfrm rot="10800000">
            <a:off x="7680959" y="0"/>
            <a:ext cx="4511039" cy="2048256"/>
          </a:xfrm>
          <a:prstGeom prst="r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ight Triangle 2">
            <a:extLst>
              <a:ext uri="{FF2B5EF4-FFF2-40B4-BE49-F238E27FC236}">
                <a16:creationId xmlns:a16="http://schemas.microsoft.com/office/drawing/2014/main" id="{2712A701-82DD-474D-9F59-351669676851}"/>
              </a:ext>
            </a:extLst>
          </p:cNvPr>
          <p:cNvSpPr/>
          <p:nvPr/>
        </p:nvSpPr>
        <p:spPr>
          <a:xfrm>
            <a:off x="-54864" y="5321808"/>
            <a:ext cx="5084064" cy="1536192"/>
          </a:xfrm>
          <a:prstGeom prst="r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E453981-130B-2FF0-9335-728AA9F7CAA8}"/>
              </a:ext>
            </a:extLst>
          </p:cNvPr>
          <p:cNvPicPr>
            <a:picLocks noChangeAspect="1"/>
          </p:cNvPicPr>
          <p:nvPr/>
        </p:nvPicPr>
        <p:blipFill rotWithShape="1">
          <a:blip r:embed="rId3">
            <a:extLst>
              <a:ext uri="{28A0092B-C50C-407E-A947-70E740481C1C}">
                <a14:useLocalDpi xmlns:a14="http://schemas.microsoft.com/office/drawing/2010/main" val="0"/>
              </a:ext>
            </a:extLst>
          </a:blip>
          <a:srcRect l="5119" t="31660" r="8447" b="36944"/>
          <a:stretch/>
        </p:blipFill>
        <p:spPr>
          <a:xfrm>
            <a:off x="10515600" y="6203066"/>
            <a:ext cx="1656963" cy="601873"/>
          </a:xfrm>
          <a:prstGeom prst="rect">
            <a:avLst/>
          </a:prstGeom>
          <a:ln w="57150">
            <a:noFill/>
          </a:ln>
        </p:spPr>
      </p:pic>
    </p:spTree>
    <p:extLst>
      <p:ext uri="{BB962C8B-B14F-4D97-AF65-F5344CB8AC3E}">
        <p14:creationId xmlns:p14="http://schemas.microsoft.com/office/powerpoint/2010/main" val="7158442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821E1A098E79343845533E272081A49" ma:contentTypeVersion="11" ma:contentTypeDescription="Create a new document." ma:contentTypeScope="" ma:versionID="89b4135a52e3b9b809bb42e1a529259d">
  <xsd:schema xmlns:xsd="http://www.w3.org/2001/XMLSchema" xmlns:xs="http://www.w3.org/2001/XMLSchema" xmlns:p="http://schemas.microsoft.com/office/2006/metadata/properties" xmlns:ns3="4a0cab04-da1a-4c1a-9b6d-dfb4ba6e6ad8" xmlns:ns4="8140dac8-9186-45b2-b6a3-370fc8589def" targetNamespace="http://schemas.microsoft.com/office/2006/metadata/properties" ma:root="true" ma:fieldsID="66b7677ca1571e75f9352931ec9c9417" ns3:_="" ns4:_="">
    <xsd:import namespace="4a0cab04-da1a-4c1a-9b6d-dfb4ba6e6ad8"/>
    <xsd:import namespace="8140dac8-9186-45b2-b6a3-370fc8589de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a0cab04-da1a-4c1a-9b6d-dfb4ba6e6a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140dac8-9186-45b2-b6a3-370fc8589de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443B42-944E-45FD-A3F9-CD38A1BAAA50}">
  <ds:schemaRefs>
    <ds:schemaRef ds:uri="http://schemas.microsoft.com/sharepoint/v3/contenttype/forms"/>
  </ds:schemaRefs>
</ds:datastoreItem>
</file>

<file path=customXml/itemProps2.xml><?xml version="1.0" encoding="utf-8"?>
<ds:datastoreItem xmlns:ds="http://schemas.openxmlformats.org/officeDocument/2006/customXml" ds:itemID="{EE4241BB-86B3-46B3-BF2F-8397B27ECCDD}">
  <ds:schemaRefs>
    <ds:schemaRef ds:uri="http://schemas.microsoft.com/office/infopath/2007/PartnerControls"/>
    <ds:schemaRef ds:uri="http://purl.org/dc/dcmitype/"/>
    <ds:schemaRef ds:uri="http://purl.org/dc/terms/"/>
    <ds:schemaRef ds:uri="http://purl.org/dc/elements/1.1/"/>
    <ds:schemaRef ds:uri="8140dac8-9186-45b2-b6a3-370fc8589def"/>
    <ds:schemaRef ds:uri="http://schemas.openxmlformats.org/package/2006/metadata/core-properties"/>
    <ds:schemaRef ds:uri="http://schemas.microsoft.com/office/2006/documentManagement/types"/>
    <ds:schemaRef ds:uri="http://www.w3.org/XML/1998/namespace"/>
    <ds:schemaRef ds:uri="http://schemas.microsoft.com/office/2006/metadata/properties"/>
    <ds:schemaRef ds:uri="4a0cab04-da1a-4c1a-9b6d-dfb4ba6e6ad8"/>
  </ds:schemaRefs>
</ds:datastoreItem>
</file>

<file path=customXml/itemProps3.xml><?xml version="1.0" encoding="utf-8"?>
<ds:datastoreItem xmlns:ds="http://schemas.openxmlformats.org/officeDocument/2006/customXml" ds:itemID="{B50C443B-6EAE-411D-AB2C-AE3C1B3CFB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a0cab04-da1a-4c1a-9b6d-dfb4ba6e6ad8"/>
    <ds:schemaRef ds:uri="8140dac8-9186-45b2-b6a3-370fc8589de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1021</TotalTime>
  <Words>429</Words>
  <Application>Microsoft Office PowerPoint</Application>
  <PresentationFormat>Widescreen</PresentationFormat>
  <Paragraphs>58</Paragraphs>
  <Slides>12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Abadi</vt:lpstr>
      <vt:lpstr>Abadi Extra Light</vt:lpstr>
      <vt:lpstr>Arial</vt:lpstr>
      <vt:lpstr>Avenir Black</vt:lpstr>
      <vt:lpstr>Calibri</vt:lpstr>
      <vt:lpstr>Calibri Light</vt:lpstr>
      <vt:lpstr>Wingdings</vt:lpstr>
      <vt:lpstr>Office Theme</vt:lpstr>
      <vt:lpstr>PowerPoint Presentation</vt:lpstr>
      <vt:lpstr>PowerPoint Presentation</vt:lpstr>
      <vt:lpstr>PowerPoint Presentation</vt:lpstr>
      <vt:lpstr>PowerPoint Presentation</vt:lpstr>
      <vt:lpstr>Provider Dashboard</vt:lpstr>
      <vt:lpstr>PowerPoint Presentation</vt:lpstr>
      <vt:lpstr>PowerPoint Presentation</vt:lpstr>
      <vt:lpstr>PowerPoint Presentation</vt:lpstr>
      <vt:lpstr>PowerPoint Presentation</vt:lpstr>
      <vt:lpstr>       </vt:lpstr>
      <vt:lpstr>Provider Payment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Brown, Maggie</dc:creator>
  <cp:lastModifiedBy>Brown, Maggie</cp:lastModifiedBy>
  <cp:revision>48</cp:revision>
  <dcterms:created xsi:type="dcterms:W3CDTF">2021-05-17T20:33:36Z</dcterms:created>
  <dcterms:modified xsi:type="dcterms:W3CDTF">2026-08-20T14:44:59Z</dcterms:modified>
</cp:coreProperties>
</file>